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0" r:id="rId5"/>
    <p:sldId id="275" r:id="rId6"/>
    <p:sldId id="272" r:id="rId7"/>
    <p:sldId id="263" r:id="rId8"/>
    <p:sldId id="273" r:id="rId9"/>
    <p:sldId id="264"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4783B4-0131-DE7B-7973-0CDD06C1FDEA}" v="816" dt="2021-09-09T17:09:23.9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8919" autoAdjust="0"/>
  </p:normalViewPr>
  <p:slideViewPr>
    <p:cSldViewPr snapToGrid="0">
      <p:cViewPr varScale="1">
        <p:scale>
          <a:sx n="60" d="100"/>
          <a:sy n="60" d="100"/>
        </p:scale>
        <p:origin x="1550"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olt" userId="S::v_mholt@valenciacollege.edu::d07fbc54-e22f-4ad7-ab21-ccb5c69707fb" providerId="AD" clId="Web-{FF4783B4-0131-DE7B-7973-0CDD06C1FDEA}"/>
    <pc:docChg chg="modSld">
      <pc:chgData name="Michael Holt" userId="S::v_mholt@valenciacollege.edu::d07fbc54-e22f-4ad7-ab21-ccb5c69707fb" providerId="AD" clId="Web-{FF4783B4-0131-DE7B-7973-0CDD06C1FDEA}" dt="2021-09-09T17:09:23.953" v="409" actId="20577"/>
      <pc:docMkLst>
        <pc:docMk/>
      </pc:docMkLst>
      <pc:sldChg chg="modSp">
        <pc:chgData name="Michael Holt" userId="S::v_mholt@valenciacollege.edu::d07fbc54-e22f-4ad7-ab21-ccb5c69707fb" providerId="AD" clId="Web-{FF4783B4-0131-DE7B-7973-0CDD06C1FDEA}" dt="2021-09-09T17:08:53.748" v="399" actId="20577"/>
        <pc:sldMkLst>
          <pc:docMk/>
          <pc:sldMk cId="922739107" sldId="263"/>
        </pc:sldMkLst>
        <pc:spChg chg="mod">
          <ac:chgData name="Michael Holt" userId="S::v_mholt@valenciacollege.edu::d07fbc54-e22f-4ad7-ab21-ccb5c69707fb" providerId="AD" clId="Web-{FF4783B4-0131-DE7B-7973-0CDD06C1FDEA}" dt="2021-09-09T17:08:53.748" v="399" actId="20577"/>
          <ac:spMkLst>
            <pc:docMk/>
            <pc:sldMk cId="922739107" sldId="263"/>
            <ac:spMk id="20" creationId="{00000000-0000-0000-0000-000000000000}"/>
          </ac:spMkLst>
        </pc:spChg>
      </pc:sldChg>
      <pc:sldChg chg="modSp">
        <pc:chgData name="Michael Holt" userId="S::v_mholt@valenciacollege.edu::d07fbc54-e22f-4ad7-ab21-ccb5c69707fb" providerId="AD" clId="Web-{FF4783B4-0131-DE7B-7973-0CDD06C1FDEA}" dt="2021-09-09T17:09:23.953" v="409" actId="20577"/>
        <pc:sldMkLst>
          <pc:docMk/>
          <pc:sldMk cId="1400368490" sldId="264"/>
        </pc:sldMkLst>
        <pc:spChg chg="mod">
          <ac:chgData name="Michael Holt" userId="S::v_mholt@valenciacollege.edu::d07fbc54-e22f-4ad7-ab21-ccb5c69707fb" providerId="AD" clId="Web-{FF4783B4-0131-DE7B-7973-0CDD06C1FDEA}" dt="2021-09-09T17:09:23.953" v="409" actId="20577"/>
          <ac:spMkLst>
            <pc:docMk/>
            <pc:sldMk cId="1400368490" sldId="264"/>
            <ac:spMk id="3" creationId="{00000000-0000-0000-0000-000000000000}"/>
          </ac:spMkLst>
        </pc:spChg>
      </pc:sldChg>
      <pc:sldChg chg="modSp">
        <pc:chgData name="Michael Holt" userId="S::v_mholt@valenciacollege.edu::d07fbc54-e22f-4ad7-ab21-ccb5c69707fb" providerId="AD" clId="Web-{FF4783B4-0131-DE7B-7973-0CDD06C1FDEA}" dt="2021-09-09T16:55:11.869" v="7" actId="20577"/>
        <pc:sldMkLst>
          <pc:docMk/>
          <pc:sldMk cId="1822786049" sldId="272"/>
        </pc:sldMkLst>
        <pc:spChg chg="mod">
          <ac:chgData name="Michael Holt" userId="S::v_mholt@valenciacollege.edu::d07fbc54-e22f-4ad7-ab21-ccb5c69707fb" providerId="AD" clId="Web-{FF4783B4-0131-DE7B-7973-0CDD06C1FDEA}" dt="2021-09-09T16:55:11.869" v="7" actId="20577"/>
          <ac:spMkLst>
            <pc:docMk/>
            <pc:sldMk cId="1822786049" sldId="272"/>
            <ac:spMk id="31" creationId="{00000000-0000-0000-0000-000000000000}"/>
          </ac:spMkLst>
        </pc:spChg>
      </pc:sldChg>
      <pc:sldChg chg="modSp">
        <pc:chgData name="Michael Holt" userId="S::v_mholt@valenciacollege.edu::d07fbc54-e22f-4ad7-ab21-ccb5c69707fb" providerId="AD" clId="Web-{FF4783B4-0131-DE7B-7973-0CDD06C1FDEA}" dt="2021-09-09T17:02:41.913" v="246" actId="20577"/>
        <pc:sldMkLst>
          <pc:docMk/>
          <pc:sldMk cId="2144013933" sldId="273"/>
        </pc:sldMkLst>
        <pc:spChg chg="mod">
          <ac:chgData name="Michael Holt" userId="S::v_mholt@valenciacollege.edu::d07fbc54-e22f-4ad7-ab21-ccb5c69707fb" providerId="AD" clId="Web-{FF4783B4-0131-DE7B-7973-0CDD06C1FDEA}" dt="2021-09-09T17:00:16.919" v="223" actId="20577"/>
          <ac:spMkLst>
            <pc:docMk/>
            <pc:sldMk cId="2144013933" sldId="273"/>
            <ac:spMk id="12" creationId="{00000000-0000-0000-0000-000000000000}"/>
          </ac:spMkLst>
        </pc:spChg>
        <pc:spChg chg="mod">
          <ac:chgData name="Michael Holt" userId="S::v_mholt@valenciacollege.edu::d07fbc54-e22f-4ad7-ab21-ccb5c69707fb" providerId="AD" clId="Web-{FF4783B4-0131-DE7B-7973-0CDD06C1FDEA}" dt="2021-09-09T17:02:41.913" v="246" actId="20577"/>
          <ac:spMkLst>
            <pc:docMk/>
            <pc:sldMk cId="2144013933" sldId="273"/>
            <ac:spMk id="20"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194BB-F9B5-4EF9-BCFB-8F49652EB105}"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D310C6D3-093B-4B6E-8B15-6FDEA58B08E9}">
      <dgm:prSet phldrT="[Text]"/>
      <dgm:spPr/>
      <dgm:t>
        <a:bodyPr/>
        <a:lstStyle/>
        <a:p>
          <a:r>
            <a:rPr lang="en-US" dirty="0"/>
            <a:t>Shock Events</a:t>
          </a:r>
        </a:p>
      </dgm:t>
    </dgm:pt>
    <dgm:pt modelId="{A076DE66-E73F-46AF-8B1F-0D2D06B4B36D}" type="parTrans" cxnId="{119E86B0-CD1C-4357-A729-4D9160335C35}">
      <dgm:prSet/>
      <dgm:spPr/>
      <dgm:t>
        <a:bodyPr/>
        <a:lstStyle/>
        <a:p>
          <a:endParaRPr lang="en-US"/>
        </a:p>
      </dgm:t>
    </dgm:pt>
    <dgm:pt modelId="{9E74E28F-C485-45E0-B771-08B3A81B36B9}" type="sibTrans" cxnId="{119E86B0-CD1C-4357-A729-4D9160335C35}">
      <dgm:prSet/>
      <dgm:spPr/>
      <dgm:t>
        <a:bodyPr/>
        <a:lstStyle/>
        <a:p>
          <a:endParaRPr lang="en-US"/>
        </a:p>
      </dgm:t>
    </dgm:pt>
    <dgm:pt modelId="{C5D5B51C-01FE-4CB9-9098-93AAF1AE4F8F}">
      <dgm:prSet phldrT="[Text]"/>
      <dgm:spPr/>
      <dgm:t>
        <a:bodyPr/>
        <a:lstStyle/>
        <a:p>
          <a:r>
            <a:rPr lang="en-US" dirty="0"/>
            <a:t>1</a:t>
          </a:r>
          <a:r>
            <a:rPr lang="en-US" baseline="30000" dirty="0"/>
            <a:t>st</a:t>
          </a:r>
          <a:r>
            <a:rPr lang="en-US" dirty="0"/>
            <a:t> Term UCF GPA drops .5 points from cumulative VC GPA</a:t>
          </a:r>
        </a:p>
      </dgm:t>
    </dgm:pt>
    <dgm:pt modelId="{FC020D1A-A2A7-4795-A11B-80F1A2168C21}" type="parTrans" cxnId="{E62CFD25-BDAE-43ED-92C1-0F20DB9D903C}">
      <dgm:prSet/>
      <dgm:spPr/>
      <dgm:t>
        <a:bodyPr/>
        <a:lstStyle/>
        <a:p>
          <a:endParaRPr lang="en-US"/>
        </a:p>
      </dgm:t>
    </dgm:pt>
    <dgm:pt modelId="{C6BA7814-4B4C-40C5-84DE-5176D711D76C}" type="sibTrans" cxnId="{E62CFD25-BDAE-43ED-92C1-0F20DB9D903C}">
      <dgm:prSet/>
      <dgm:spPr/>
      <dgm:t>
        <a:bodyPr/>
        <a:lstStyle/>
        <a:p>
          <a:endParaRPr lang="en-US"/>
        </a:p>
      </dgm:t>
    </dgm:pt>
    <dgm:pt modelId="{DDABD5AC-BB40-41E4-99A9-8071B88C5E0F}">
      <dgm:prSet phldrT="[Text]"/>
      <dgm:spPr/>
      <dgm:t>
        <a:bodyPr/>
        <a:lstStyle/>
        <a:p>
          <a:r>
            <a:rPr lang="en-US" dirty="0"/>
            <a:t>1</a:t>
          </a:r>
          <a:r>
            <a:rPr lang="en-US" baseline="30000" dirty="0"/>
            <a:t>st</a:t>
          </a:r>
          <a:r>
            <a:rPr lang="en-US" dirty="0"/>
            <a:t> Term UCF GPA &lt; 2.5</a:t>
          </a:r>
        </a:p>
      </dgm:t>
    </dgm:pt>
    <dgm:pt modelId="{97EAF23F-CA2D-4A06-B1F5-A03E95DF9CB2}" type="parTrans" cxnId="{98BDE1CC-6300-4825-BF09-F0B1AC5AA434}">
      <dgm:prSet/>
      <dgm:spPr/>
      <dgm:t>
        <a:bodyPr/>
        <a:lstStyle/>
        <a:p>
          <a:endParaRPr lang="en-US"/>
        </a:p>
      </dgm:t>
    </dgm:pt>
    <dgm:pt modelId="{3F309188-469B-4270-AF5B-44D432BE8DD4}" type="sibTrans" cxnId="{98BDE1CC-6300-4825-BF09-F0B1AC5AA434}">
      <dgm:prSet/>
      <dgm:spPr/>
      <dgm:t>
        <a:bodyPr/>
        <a:lstStyle/>
        <a:p>
          <a:endParaRPr lang="en-US"/>
        </a:p>
      </dgm:t>
    </dgm:pt>
    <dgm:pt modelId="{A072F962-4E39-460C-89AF-9790C0AD2A60}">
      <dgm:prSet phldrT="[Text]"/>
      <dgm:spPr/>
      <dgm:t>
        <a:bodyPr/>
        <a:lstStyle/>
        <a:p>
          <a:r>
            <a:rPr lang="en-US" dirty="0"/>
            <a:t>Withdrawing From All UCF Courses</a:t>
          </a:r>
        </a:p>
      </dgm:t>
    </dgm:pt>
    <dgm:pt modelId="{8320835A-01CE-4936-8576-956EC56FFD31}" type="parTrans" cxnId="{7BF0475D-5D33-4A04-81C8-FF12EB70966A}">
      <dgm:prSet/>
      <dgm:spPr/>
      <dgm:t>
        <a:bodyPr/>
        <a:lstStyle/>
        <a:p>
          <a:endParaRPr lang="en-US"/>
        </a:p>
      </dgm:t>
    </dgm:pt>
    <dgm:pt modelId="{FA1FDB38-9115-4496-A178-13C115A0D2B6}" type="sibTrans" cxnId="{7BF0475D-5D33-4A04-81C8-FF12EB70966A}">
      <dgm:prSet/>
      <dgm:spPr/>
      <dgm:t>
        <a:bodyPr/>
        <a:lstStyle/>
        <a:p>
          <a:endParaRPr lang="en-US"/>
        </a:p>
      </dgm:t>
    </dgm:pt>
    <dgm:pt modelId="{4370EA93-0A87-4202-99B4-8BD510D918FE}">
      <dgm:prSet phldrT="[Text]"/>
      <dgm:spPr/>
      <dgm:t>
        <a:bodyPr/>
        <a:lstStyle/>
        <a:p>
          <a:r>
            <a:rPr lang="en-US" dirty="0"/>
            <a:t>Not Passing 6 or More Credit Hours</a:t>
          </a:r>
        </a:p>
      </dgm:t>
    </dgm:pt>
    <dgm:pt modelId="{36BD0E07-9B1F-4FB6-9835-EFC99ACA8CC9}" type="parTrans" cxnId="{9385DE67-6F42-4632-B331-FA81CD11AE13}">
      <dgm:prSet/>
      <dgm:spPr/>
      <dgm:t>
        <a:bodyPr/>
        <a:lstStyle/>
        <a:p>
          <a:endParaRPr lang="en-US"/>
        </a:p>
      </dgm:t>
    </dgm:pt>
    <dgm:pt modelId="{40199250-6232-4DFD-A438-85B2231A737E}" type="sibTrans" cxnId="{9385DE67-6F42-4632-B331-FA81CD11AE13}">
      <dgm:prSet/>
      <dgm:spPr/>
      <dgm:t>
        <a:bodyPr/>
        <a:lstStyle/>
        <a:p>
          <a:endParaRPr lang="en-US"/>
        </a:p>
      </dgm:t>
    </dgm:pt>
    <dgm:pt modelId="{A4CAA6F9-123B-4927-8DB5-AFD8502F783E}">
      <dgm:prSet phldrT="[Text]"/>
      <dgm:spPr/>
      <dgm:t>
        <a:bodyPr/>
        <a:lstStyle/>
        <a:p>
          <a:r>
            <a:rPr lang="en-US" dirty="0"/>
            <a:t>Not Receiving Any UCF Credits in 1</a:t>
          </a:r>
          <a:r>
            <a:rPr lang="en-US" baseline="30000" dirty="0"/>
            <a:t>st</a:t>
          </a:r>
          <a:r>
            <a:rPr lang="en-US" dirty="0"/>
            <a:t> Term</a:t>
          </a:r>
        </a:p>
      </dgm:t>
    </dgm:pt>
    <dgm:pt modelId="{B1EE1183-3F2E-43D8-AD8C-F43536145CEC}" type="parTrans" cxnId="{97AF49FB-1C80-4B58-B022-9A03200B113E}">
      <dgm:prSet/>
      <dgm:spPr/>
      <dgm:t>
        <a:bodyPr/>
        <a:lstStyle/>
        <a:p>
          <a:endParaRPr lang="en-US"/>
        </a:p>
      </dgm:t>
    </dgm:pt>
    <dgm:pt modelId="{AB9EF6FB-8288-477A-AA4F-A81177C8D979}" type="sibTrans" cxnId="{97AF49FB-1C80-4B58-B022-9A03200B113E}">
      <dgm:prSet/>
      <dgm:spPr/>
      <dgm:t>
        <a:bodyPr/>
        <a:lstStyle/>
        <a:p>
          <a:endParaRPr lang="en-US"/>
        </a:p>
      </dgm:t>
    </dgm:pt>
    <dgm:pt modelId="{3777D6E5-3FC4-4963-99BF-EB39AF538F46}">
      <dgm:prSet phldrT="[Text]"/>
      <dgm:spPr>
        <a:solidFill>
          <a:schemeClr val="accent2">
            <a:lumMod val="75000"/>
          </a:schemeClr>
        </a:solidFill>
      </dgm:spPr>
      <dgm:t>
        <a:bodyPr/>
        <a:lstStyle/>
        <a:p>
          <a:r>
            <a:rPr lang="en-US" dirty="0"/>
            <a:t>Enrolling Full Time at UCF but Earned Less Than 12 Credits</a:t>
          </a:r>
        </a:p>
      </dgm:t>
    </dgm:pt>
    <dgm:pt modelId="{EFA410B5-242E-4339-9D23-20D7F4197811}" type="parTrans" cxnId="{4F708E3E-3DB3-4936-A885-E57A6664345F}">
      <dgm:prSet/>
      <dgm:spPr>
        <a:solidFill>
          <a:schemeClr val="accent2">
            <a:lumMod val="75000"/>
          </a:schemeClr>
        </a:solidFill>
      </dgm:spPr>
      <dgm:t>
        <a:bodyPr/>
        <a:lstStyle/>
        <a:p>
          <a:endParaRPr lang="en-US"/>
        </a:p>
      </dgm:t>
    </dgm:pt>
    <dgm:pt modelId="{63F15CFD-7A87-4EB0-BF38-9A744202E1D4}" type="sibTrans" cxnId="{4F708E3E-3DB3-4936-A885-E57A6664345F}">
      <dgm:prSet/>
      <dgm:spPr/>
      <dgm:t>
        <a:bodyPr/>
        <a:lstStyle/>
        <a:p>
          <a:endParaRPr lang="en-US"/>
        </a:p>
      </dgm:t>
    </dgm:pt>
    <dgm:pt modelId="{DA54FDB6-64DB-4CF6-9FB6-3FBBC88C7FC2}" type="pres">
      <dgm:prSet presAssocID="{03B194BB-F9B5-4EF9-BCFB-8F49652EB105}" presName="cycle" presStyleCnt="0">
        <dgm:presLayoutVars>
          <dgm:chMax val="1"/>
          <dgm:dir/>
          <dgm:animLvl val="ctr"/>
          <dgm:resizeHandles val="exact"/>
        </dgm:presLayoutVars>
      </dgm:prSet>
      <dgm:spPr/>
      <dgm:t>
        <a:bodyPr/>
        <a:lstStyle/>
        <a:p>
          <a:endParaRPr lang="en-US"/>
        </a:p>
      </dgm:t>
    </dgm:pt>
    <dgm:pt modelId="{BFA27303-D9D8-426D-88E7-1941BF839C38}" type="pres">
      <dgm:prSet presAssocID="{D310C6D3-093B-4B6E-8B15-6FDEA58B08E9}" presName="centerShape" presStyleLbl="node0" presStyleIdx="0" presStyleCnt="1"/>
      <dgm:spPr/>
      <dgm:t>
        <a:bodyPr/>
        <a:lstStyle/>
        <a:p>
          <a:endParaRPr lang="en-US"/>
        </a:p>
      </dgm:t>
    </dgm:pt>
    <dgm:pt modelId="{5086A6A2-4B5D-49CA-8505-F8F9557D8EAA}" type="pres">
      <dgm:prSet presAssocID="{FC020D1A-A2A7-4795-A11B-80F1A2168C21}" presName="parTrans" presStyleLbl="bgSibTrans2D1" presStyleIdx="0" presStyleCnt="6"/>
      <dgm:spPr/>
      <dgm:t>
        <a:bodyPr/>
        <a:lstStyle/>
        <a:p>
          <a:endParaRPr lang="en-US"/>
        </a:p>
      </dgm:t>
    </dgm:pt>
    <dgm:pt modelId="{5E4EBE43-453F-4347-ADE7-D72BE91AF816}" type="pres">
      <dgm:prSet presAssocID="{C5D5B51C-01FE-4CB9-9098-93AAF1AE4F8F}" presName="node" presStyleLbl="node1" presStyleIdx="0" presStyleCnt="6">
        <dgm:presLayoutVars>
          <dgm:bulletEnabled val="1"/>
        </dgm:presLayoutVars>
      </dgm:prSet>
      <dgm:spPr/>
      <dgm:t>
        <a:bodyPr/>
        <a:lstStyle/>
        <a:p>
          <a:endParaRPr lang="en-US"/>
        </a:p>
      </dgm:t>
    </dgm:pt>
    <dgm:pt modelId="{C66538CB-58C9-4C9B-A0DD-F410DA37DF77}" type="pres">
      <dgm:prSet presAssocID="{97EAF23F-CA2D-4A06-B1F5-A03E95DF9CB2}" presName="parTrans" presStyleLbl="bgSibTrans2D1" presStyleIdx="1" presStyleCnt="6"/>
      <dgm:spPr/>
      <dgm:t>
        <a:bodyPr/>
        <a:lstStyle/>
        <a:p>
          <a:endParaRPr lang="en-US"/>
        </a:p>
      </dgm:t>
    </dgm:pt>
    <dgm:pt modelId="{E17AE2D4-C06C-4898-AC94-A4CB75FFBCCA}" type="pres">
      <dgm:prSet presAssocID="{DDABD5AC-BB40-41E4-99A9-8071B88C5E0F}" presName="node" presStyleLbl="node1" presStyleIdx="1" presStyleCnt="6">
        <dgm:presLayoutVars>
          <dgm:bulletEnabled val="1"/>
        </dgm:presLayoutVars>
      </dgm:prSet>
      <dgm:spPr/>
      <dgm:t>
        <a:bodyPr/>
        <a:lstStyle/>
        <a:p>
          <a:endParaRPr lang="en-US"/>
        </a:p>
      </dgm:t>
    </dgm:pt>
    <dgm:pt modelId="{3CFE77E6-9811-40C9-8B30-7A3696B057DC}" type="pres">
      <dgm:prSet presAssocID="{8320835A-01CE-4936-8576-956EC56FFD31}" presName="parTrans" presStyleLbl="bgSibTrans2D1" presStyleIdx="2" presStyleCnt="6"/>
      <dgm:spPr/>
      <dgm:t>
        <a:bodyPr/>
        <a:lstStyle/>
        <a:p>
          <a:endParaRPr lang="en-US"/>
        </a:p>
      </dgm:t>
    </dgm:pt>
    <dgm:pt modelId="{351E9483-D019-4832-8DA5-0A8293C1CED9}" type="pres">
      <dgm:prSet presAssocID="{A072F962-4E39-460C-89AF-9790C0AD2A60}" presName="node" presStyleLbl="node1" presStyleIdx="2" presStyleCnt="6">
        <dgm:presLayoutVars>
          <dgm:bulletEnabled val="1"/>
        </dgm:presLayoutVars>
      </dgm:prSet>
      <dgm:spPr/>
      <dgm:t>
        <a:bodyPr/>
        <a:lstStyle/>
        <a:p>
          <a:endParaRPr lang="en-US"/>
        </a:p>
      </dgm:t>
    </dgm:pt>
    <dgm:pt modelId="{0704D462-7EBD-4C7E-8AEE-7F3148270657}" type="pres">
      <dgm:prSet presAssocID="{B1EE1183-3F2E-43D8-AD8C-F43536145CEC}" presName="parTrans" presStyleLbl="bgSibTrans2D1" presStyleIdx="3" presStyleCnt="6"/>
      <dgm:spPr/>
      <dgm:t>
        <a:bodyPr/>
        <a:lstStyle/>
        <a:p>
          <a:endParaRPr lang="en-US"/>
        </a:p>
      </dgm:t>
    </dgm:pt>
    <dgm:pt modelId="{59CC2159-A399-4419-B43F-5BDEFE808A35}" type="pres">
      <dgm:prSet presAssocID="{A4CAA6F9-123B-4927-8DB5-AFD8502F783E}" presName="node" presStyleLbl="node1" presStyleIdx="3" presStyleCnt="6">
        <dgm:presLayoutVars>
          <dgm:bulletEnabled val="1"/>
        </dgm:presLayoutVars>
      </dgm:prSet>
      <dgm:spPr/>
      <dgm:t>
        <a:bodyPr/>
        <a:lstStyle/>
        <a:p>
          <a:endParaRPr lang="en-US"/>
        </a:p>
      </dgm:t>
    </dgm:pt>
    <dgm:pt modelId="{443BB01A-7198-4F15-BEAA-6464F552DFC2}" type="pres">
      <dgm:prSet presAssocID="{36BD0E07-9B1F-4FB6-9835-EFC99ACA8CC9}" presName="parTrans" presStyleLbl="bgSibTrans2D1" presStyleIdx="4" presStyleCnt="6"/>
      <dgm:spPr/>
      <dgm:t>
        <a:bodyPr/>
        <a:lstStyle/>
        <a:p>
          <a:endParaRPr lang="en-US"/>
        </a:p>
      </dgm:t>
    </dgm:pt>
    <dgm:pt modelId="{0DB7F2B1-D25C-49D4-94C1-FC3041D5A367}" type="pres">
      <dgm:prSet presAssocID="{4370EA93-0A87-4202-99B4-8BD510D918FE}" presName="node" presStyleLbl="node1" presStyleIdx="4" presStyleCnt="6">
        <dgm:presLayoutVars>
          <dgm:bulletEnabled val="1"/>
        </dgm:presLayoutVars>
      </dgm:prSet>
      <dgm:spPr/>
      <dgm:t>
        <a:bodyPr/>
        <a:lstStyle/>
        <a:p>
          <a:endParaRPr lang="en-US"/>
        </a:p>
      </dgm:t>
    </dgm:pt>
    <dgm:pt modelId="{9D6C1AA4-69F0-4C05-BF8D-208EA66A0DEA}" type="pres">
      <dgm:prSet presAssocID="{EFA410B5-242E-4339-9D23-20D7F4197811}" presName="parTrans" presStyleLbl="bgSibTrans2D1" presStyleIdx="5" presStyleCnt="6"/>
      <dgm:spPr/>
      <dgm:t>
        <a:bodyPr/>
        <a:lstStyle/>
        <a:p>
          <a:endParaRPr lang="en-US"/>
        </a:p>
      </dgm:t>
    </dgm:pt>
    <dgm:pt modelId="{B6E233C4-2472-4ED1-B71B-990D1C322BD8}" type="pres">
      <dgm:prSet presAssocID="{3777D6E5-3FC4-4963-99BF-EB39AF538F46}" presName="node" presStyleLbl="node1" presStyleIdx="5" presStyleCnt="6">
        <dgm:presLayoutVars>
          <dgm:bulletEnabled val="1"/>
        </dgm:presLayoutVars>
      </dgm:prSet>
      <dgm:spPr/>
      <dgm:t>
        <a:bodyPr/>
        <a:lstStyle/>
        <a:p>
          <a:endParaRPr lang="en-US"/>
        </a:p>
      </dgm:t>
    </dgm:pt>
  </dgm:ptLst>
  <dgm:cxnLst>
    <dgm:cxn modelId="{FBA25674-66B8-4F1C-A627-4DBC43A7C924}" type="presOf" srcId="{97EAF23F-CA2D-4A06-B1F5-A03E95DF9CB2}" destId="{C66538CB-58C9-4C9B-A0DD-F410DA37DF77}" srcOrd="0" destOrd="0" presId="urn:microsoft.com/office/officeart/2005/8/layout/radial4"/>
    <dgm:cxn modelId="{9385DE67-6F42-4632-B331-FA81CD11AE13}" srcId="{D310C6D3-093B-4B6E-8B15-6FDEA58B08E9}" destId="{4370EA93-0A87-4202-99B4-8BD510D918FE}" srcOrd="4" destOrd="0" parTransId="{36BD0E07-9B1F-4FB6-9835-EFC99ACA8CC9}" sibTransId="{40199250-6232-4DFD-A438-85B2231A737E}"/>
    <dgm:cxn modelId="{1A8EB0D6-BEF6-4EC2-8CD7-6E80801A2EBC}" type="presOf" srcId="{C5D5B51C-01FE-4CB9-9098-93AAF1AE4F8F}" destId="{5E4EBE43-453F-4347-ADE7-D72BE91AF816}" srcOrd="0" destOrd="0" presId="urn:microsoft.com/office/officeart/2005/8/layout/radial4"/>
    <dgm:cxn modelId="{1DB46EAB-7A59-4448-A220-F589AEAD92C3}" type="presOf" srcId="{D310C6D3-093B-4B6E-8B15-6FDEA58B08E9}" destId="{BFA27303-D9D8-426D-88E7-1941BF839C38}" srcOrd="0" destOrd="0" presId="urn:microsoft.com/office/officeart/2005/8/layout/radial4"/>
    <dgm:cxn modelId="{328D0674-F678-40AC-B017-D856D67DC58E}" type="presOf" srcId="{3777D6E5-3FC4-4963-99BF-EB39AF538F46}" destId="{B6E233C4-2472-4ED1-B71B-990D1C322BD8}" srcOrd="0" destOrd="0" presId="urn:microsoft.com/office/officeart/2005/8/layout/radial4"/>
    <dgm:cxn modelId="{7BF0475D-5D33-4A04-81C8-FF12EB70966A}" srcId="{D310C6D3-093B-4B6E-8B15-6FDEA58B08E9}" destId="{A072F962-4E39-460C-89AF-9790C0AD2A60}" srcOrd="2" destOrd="0" parTransId="{8320835A-01CE-4936-8576-956EC56FFD31}" sibTransId="{FA1FDB38-9115-4496-A178-13C115A0D2B6}"/>
    <dgm:cxn modelId="{E62CFD25-BDAE-43ED-92C1-0F20DB9D903C}" srcId="{D310C6D3-093B-4B6E-8B15-6FDEA58B08E9}" destId="{C5D5B51C-01FE-4CB9-9098-93AAF1AE4F8F}" srcOrd="0" destOrd="0" parTransId="{FC020D1A-A2A7-4795-A11B-80F1A2168C21}" sibTransId="{C6BA7814-4B4C-40C5-84DE-5176D711D76C}"/>
    <dgm:cxn modelId="{119E86B0-CD1C-4357-A729-4D9160335C35}" srcId="{03B194BB-F9B5-4EF9-BCFB-8F49652EB105}" destId="{D310C6D3-093B-4B6E-8B15-6FDEA58B08E9}" srcOrd="0" destOrd="0" parTransId="{A076DE66-E73F-46AF-8B1F-0D2D06B4B36D}" sibTransId="{9E74E28F-C485-45E0-B771-08B3A81B36B9}"/>
    <dgm:cxn modelId="{CDDAA5A9-D855-42F2-9FC5-80998EA02E36}" type="presOf" srcId="{8320835A-01CE-4936-8576-956EC56FFD31}" destId="{3CFE77E6-9811-40C9-8B30-7A3696B057DC}" srcOrd="0" destOrd="0" presId="urn:microsoft.com/office/officeart/2005/8/layout/radial4"/>
    <dgm:cxn modelId="{EFFA69EC-93E2-409A-885C-FC29484B3044}" type="presOf" srcId="{A4CAA6F9-123B-4927-8DB5-AFD8502F783E}" destId="{59CC2159-A399-4419-B43F-5BDEFE808A35}" srcOrd="0" destOrd="0" presId="urn:microsoft.com/office/officeart/2005/8/layout/radial4"/>
    <dgm:cxn modelId="{C2CA8E0F-F27B-4EFC-8040-AC3000ECE690}" type="presOf" srcId="{FC020D1A-A2A7-4795-A11B-80F1A2168C21}" destId="{5086A6A2-4B5D-49CA-8505-F8F9557D8EAA}" srcOrd="0" destOrd="0" presId="urn:microsoft.com/office/officeart/2005/8/layout/radial4"/>
    <dgm:cxn modelId="{0C43B5D2-2035-4127-B642-65D15CDFFBF7}" type="presOf" srcId="{EFA410B5-242E-4339-9D23-20D7F4197811}" destId="{9D6C1AA4-69F0-4C05-BF8D-208EA66A0DEA}" srcOrd="0" destOrd="0" presId="urn:microsoft.com/office/officeart/2005/8/layout/radial4"/>
    <dgm:cxn modelId="{975BB064-4941-4077-9E08-53D9568D40C1}" type="presOf" srcId="{B1EE1183-3F2E-43D8-AD8C-F43536145CEC}" destId="{0704D462-7EBD-4C7E-8AEE-7F3148270657}" srcOrd="0" destOrd="0" presId="urn:microsoft.com/office/officeart/2005/8/layout/radial4"/>
    <dgm:cxn modelId="{4F708E3E-3DB3-4936-A885-E57A6664345F}" srcId="{D310C6D3-093B-4B6E-8B15-6FDEA58B08E9}" destId="{3777D6E5-3FC4-4963-99BF-EB39AF538F46}" srcOrd="5" destOrd="0" parTransId="{EFA410B5-242E-4339-9D23-20D7F4197811}" sibTransId="{63F15CFD-7A87-4EB0-BF38-9A744202E1D4}"/>
    <dgm:cxn modelId="{98BDE1CC-6300-4825-BF09-F0B1AC5AA434}" srcId="{D310C6D3-093B-4B6E-8B15-6FDEA58B08E9}" destId="{DDABD5AC-BB40-41E4-99A9-8071B88C5E0F}" srcOrd="1" destOrd="0" parTransId="{97EAF23F-CA2D-4A06-B1F5-A03E95DF9CB2}" sibTransId="{3F309188-469B-4270-AF5B-44D432BE8DD4}"/>
    <dgm:cxn modelId="{97AF49FB-1C80-4B58-B022-9A03200B113E}" srcId="{D310C6D3-093B-4B6E-8B15-6FDEA58B08E9}" destId="{A4CAA6F9-123B-4927-8DB5-AFD8502F783E}" srcOrd="3" destOrd="0" parTransId="{B1EE1183-3F2E-43D8-AD8C-F43536145CEC}" sibTransId="{AB9EF6FB-8288-477A-AA4F-A81177C8D979}"/>
    <dgm:cxn modelId="{D61AE9D5-6A89-4AB7-AA55-C61486000EB8}" type="presOf" srcId="{03B194BB-F9B5-4EF9-BCFB-8F49652EB105}" destId="{DA54FDB6-64DB-4CF6-9FB6-3FBBC88C7FC2}" srcOrd="0" destOrd="0" presId="urn:microsoft.com/office/officeart/2005/8/layout/radial4"/>
    <dgm:cxn modelId="{60493DF6-9D92-4D7A-AF01-7AC80D39A542}" type="presOf" srcId="{DDABD5AC-BB40-41E4-99A9-8071B88C5E0F}" destId="{E17AE2D4-C06C-4898-AC94-A4CB75FFBCCA}" srcOrd="0" destOrd="0" presId="urn:microsoft.com/office/officeart/2005/8/layout/radial4"/>
    <dgm:cxn modelId="{F19F246F-E76F-463F-8D3C-E15DD728966B}" type="presOf" srcId="{36BD0E07-9B1F-4FB6-9835-EFC99ACA8CC9}" destId="{443BB01A-7198-4F15-BEAA-6464F552DFC2}" srcOrd="0" destOrd="0" presId="urn:microsoft.com/office/officeart/2005/8/layout/radial4"/>
    <dgm:cxn modelId="{0F842485-A7E8-435A-93B5-62E5B11A4E06}" type="presOf" srcId="{A072F962-4E39-460C-89AF-9790C0AD2A60}" destId="{351E9483-D019-4832-8DA5-0A8293C1CED9}" srcOrd="0" destOrd="0" presId="urn:microsoft.com/office/officeart/2005/8/layout/radial4"/>
    <dgm:cxn modelId="{9486A069-8646-4E4B-929A-9B1092EBF41C}" type="presOf" srcId="{4370EA93-0A87-4202-99B4-8BD510D918FE}" destId="{0DB7F2B1-D25C-49D4-94C1-FC3041D5A367}" srcOrd="0" destOrd="0" presId="urn:microsoft.com/office/officeart/2005/8/layout/radial4"/>
    <dgm:cxn modelId="{996D077F-70D6-4AF4-91CD-09DBEE3E911C}" type="presParOf" srcId="{DA54FDB6-64DB-4CF6-9FB6-3FBBC88C7FC2}" destId="{BFA27303-D9D8-426D-88E7-1941BF839C38}" srcOrd="0" destOrd="0" presId="urn:microsoft.com/office/officeart/2005/8/layout/radial4"/>
    <dgm:cxn modelId="{DBD6616C-2362-48C9-AA77-8E0F7CC28933}" type="presParOf" srcId="{DA54FDB6-64DB-4CF6-9FB6-3FBBC88C7FC2}" destId="{5086A6A2-4B5D-49CA-8505-F8F9557D8EAA}" srcOrd="1" destOrd="0" presId="urn:microsoft.com/office/officeart/2005/8/layout/radial4"/>
    <dgm:cxn modelId="{87B93F9D-8BEC-4A15-B5D6-7A6CA026AE3B}" type="presParOf" srcId="{DA54FDB6-64DB-4CF6-9FB6-3FBBC88C7FC2}" destId="{5E4EBE43-453F-4347-ADE7-D72BE91AF816}" srcOrd="2" destOrd="0" presId="urn:microsoft.com/office/officeart/2005/8/layout/radial4"/>
    <dgm:cxn modelId="{49D76390-B75C-4703-B708-88700EADCF96}" type="presParOf" srcId="{DA54FDB6-64DB-4CF6-9FB6-3FBBC88C7FC2}" destId="{C66538CB-58C9-4C9B-A0DD-F410DA37DF77}" srcOrd="3" destOrd="0" presId="urn:microsoft.com/office/officeart/2005/8/layout/radial4"/>
    <dgm:cxn modelId="{E9178B1B-46F7-4FA4-A412-FF15947837FB}" type="presParOf" srcId="{DA54FDB6-64DB-4CF6-9FB6-3FBBC88C7FC2}" destId="{E17AE2D4-C06C-4898-AC94-A4CB75FFBCCA}" srcOrd="4" destOrd="0" presId="urn:microsoft.com/office/officeart/2005/8/layout/radial4"/>
    <dgm:cxn modelId="{8AAE8E39-121C-4934-A2D7-D2044B9D7FCC}" type="presParOf" srcId="{DA54FDB6-64DB-4CF6-9FB6-3FBBC88C7FC2}" destId="{3CFE77E6-9811-40C9-8B30-7A3696B057DC}" srcOrd="5" destOrd="0" presId="urn:microsoft.com/office/officeart/2005/8/layout/radial4"/>
    <dgm:cxn modelId="{ED058676-D1AD-4E4C-8948-4D1F99BB1AFE}" type="presParOf" srcId="{DA54FDB6-64DB-4CF6-9FB6-3FBBC88C7FC2}" destId="{351E9483-D019-4832-8DA5-0A8293C1CED9}" srcOrd="6" destOrd="0" presId="urn:microsoft.com/office/officeart/2005/8/layout/radial4"/>
    <dgm:cxn modelId="{98A3BBA4-1531-4B26-8E8C-E10CE57B9422}" type="presParOf" srcId="{DA54FDB6-64DB-4CF6-9FB6-3FBBC88C7FC2}" destId="{0704D462-7EBD-4C7E-8AEE-7F3148270657}" srcOrd="7" destOrd="0" presId="urn:microsoft.com/office/officeart/2005/8/layout/radial4"/>
    <dgm:cxn modelId="{512465D9-6FB6-4357-8CF7-D45CA83F3CF0}" type="presParOf" srcId="{DA54FDB6-64DB-4CF6-9FB6-3FBBC88C7FC2}" destId="{59CC2159-A399-4419-B43F-5BDEFE808A35}" srcOrd="8" destOrd="0" presId="urn:microsoft.com/office/officeart/2005/8/layout/radial4"/>
    <dgm:cxn modelId="{5D483E39-5342-48D0-BB3E-15448037E5A9}" type="presParOf" srcId="{DA54FDB6-64DB-4CF6-9FB6-3FBBC88C7FC2}" destId="{443BB01A-7198-4F15-BEAA-6464F552DFC2}" srcOrd="9" destOrd="0" presId="urn:microsoft.com/office/officeart/2005/8/layout/radial4"/>
    <dgm:cxn modelId="{CD1397E0-3B85-482D-AA45-7F81AAD781B3}" type="presParOf" srcId="{DA54FDB6-64DB-4CF6-9FB6-3FBBC88C7FC2}" destId="{0DB7F2B1-D25C-49D4-94C1-FC3041D5A367}" srcOrd="10" destOrd="0" presId="urn:microsoft.com/office/officeart/2005/8/layout/radial4"/>
    <dgm:cxn modelId="{E6AECAF1-8836-4C5C-9B80-BFC30400F0BB}" type="presParOf" srcId="{DA54FDB6-64DB-4CF6-9FB6-3FBBC88C7FC2}" destId="{9D6C1AA4-69F0-4C05-BF8D-208EA66A0DEA}" srcOrd="11" destOrd="0" presId="urn:microsoft.com/office/officeart/2005/8/layout/radial4"/>
    <dgm:cxn modelId="{64F4C3C5-9E45-4CB6-A942-D5C6B0585373}" type="presParOf" srcId="{DA54FDB6-64DB-4CF6-9FB6-3FBBC88C7FC2}" destId="{B6E233C4-2472-4ED1-B71B-990D1C322BD8}" srcOrd="12"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D502A6-949A-4105-B3EF-F37035867F2F}"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en-US"/>
        </a:p>
      </dgm:t>
    </dgm:pt>
    <dgm:pt modelId="{2EF2E679-C555-4D70-9684-3B5D74F38E00}">
      <dgm:prSet phldrT="[Text]"/>
      <dgm:spPr/>
      <dgm:t>
        <a:bodyPr/>
        <a:lstStyle/>
        <a:p>
          <a:r>
            <a:rPr lang="en-US" dirty="0"/>
            <a:t>Valencia Patterned Risk Score</a:t>
          </a:r>
        </a:p>
      </dgm:t>
    </dgm:pt>
    <dgm:pt modelId="{283D14E0-6D0E-473B-919D-0A7B28F67207}" type="parTrans" cxnId="{31F20D7B-991F-472E-B87E-8228896A773E}">
      <dgm:prSet/>
      <dgm:spPr/>
      <dgm:t>
        <a:bodyPr/>
        <a:lstStyle/>
        <a:p>
          <a:endParaRPr lang="en-US"/>
        </a:p>
      </dgm:t>
    </dgm:pt>
    <dgm:pt modelId="{1D6E7054-D090-4F0C-8356-0E5927329B29}" type="sibTrans" cxnId="{31F20D7B-991F-472E-B87E-8228896A773E}">
      <dgm:prSet/>
      <dgm:spPr/>
      <dgm:t>
        <a:bodyPr/>
        <a:lstStyle/>
        <a:p>
          <a:endParaRPr lang="en-US"/>
        </a:p>
      </dgm:t>
    </dgm:pt>
    <dgm:pt modelId="{17965A1F-2556-4F4C-A809-1EB290E63515}">
      <dgm:prSet phldrT="[Text]"/>
      <dgm:spPr/>
      <dgm:t>
        <a:bodyPr/>
        <a:lstStyle/>
        <a:p>
          <a:r>
            <a:rPr lang="en-US" dirty="0"/>
            <a:t>Course Performance (GPA)</a:t>
          </a:r>
        </a:p>
      </dgm:t>
    </dgm:pt>
    <dgm:pt modelId="{EFDAD0E2-5D9C-4299-A34C-59674454DCCC}" type="parTrans" cxnId="{FF932719-0FBA-46DF-A978-1B3C6A707476}">
      <dgm:prSet/>
      <dgm:spPr/>
      <dgm:t>
        <a:bodyPr/>
        <a:lstStyle/>
        <a:p>
          <a:endParaRPr lang="en-US"/>
        </a:p>
      </dgm:t>
    </dgm:pt>
    <dgm:pt modelId="{BEEBAC93-89CE-4174-B2E3-33359D05149B}" type="sibTrans" cxnId="{FF932719-0FBA-46DF-A978-1B3C6A707476}">
      <dgm:prSet/>
      <dgm:spPr/>
      <dgm:t>
        <a:bodyPr/>
        <a:lstStyle/>
        <a:p>
          <a:endParaRPr lang="en-US"/>
        </a:p>
      </dgm:t>
    </dgm:pt>
    <dgm:pt modelId="{731E472E-0359-4CE9-A2BB-5A9F1C04C618}">
      <dgm:prSet phldrT="[Text]"/>
      <dgm:spPr/>
      <dgm:t>
        <a:bodyPr/>
        <a:lstStyle/>
        <a:p>
          <a:r>
            <a:rPr lang="en-US" dirty="0"/>
            <a:t>Taking Courses on a Valencia Pathway</a:t>
          </a:r>
        </a:p>
      </dgm:t>
    </dgm:pt>
    <dgm:pt modelId="{9F9EE9F4-D937-4C74-92B1-DD035BD1F173}" type="parTrans" cxnId="{67311348-4252-4D06-99D9-7CA8636BF7C1}">
      <dgm:prSet/>
      <dgm:spPr/>
      <dgm:t>
        <a:bodyPr/>
        <a:lstStyle/>
        <a:p>
          <a:endParaRPr lang="en-US"/>
        </a:p>
      </dgm:t>
    </dgm:pt>
    <dgm:pt modelId="{91042FD3-F357-48F5-BEE5-F4F0A3444017}" type="sibTrans" cxnId="{67311348-4252-4D06-99D9-7CA8636BF7C1}">
      <dgm:prSet/>
      <dgm:spPr/>
      <dgm:t>
        <a:bodyPr/>
        <a:lstStyle/>
        <a:p>
          <a:endParaRPr lang="en-US"/>
        </a:p>
      </dgm:t>
    </dgm:pt>
    <dgm:pt modelId="{0356F790-E6D0-4D0F-9FB9-25B50AA1EF9F}">
      <dgm:prSet phldrT="[Text]"/>
      <dgm:spPr/>
      <dgm:t>
        <a:bodyPr/>
        <a:lstStyle/>
        <a:p>
          <a:r>
            <a:rPr lang="en-US" dirty="0"/>
            <a:t>Pattern of Course Repeats</a:t>
          </a:r>
        </a:p>
      </dgm:t>
    </dgm:pt>
    <dgm:pt modelId="{F93B7EA0-0B3E-48CB-A3E5-1BB594B98CC0}" type="parTrans" cxnId="{A0C0409A-DCC6-41A3-8C74-7FDA255AF2E6}">
      <dgm:prSet/>
      <dgm:spPr/>
      <dgm:t>
        <a:bodyPr/>
        <a:lstStyle/>
        <a:p>
          <a:endParaRPr lang="en-US"/>
        </a:p>
      </dgm:t>
    </dgm:pt>
    <dgm:pt modelId="{8CE471F1-C672-48BD-BD7D-345035B130C0}" type="sibTrans" cxnId="{A0C0409A-DCC6-41A3-8C74-7FDA255AF2E6}">
      <dgm:prSet/>
      <dgm:spPr/>
      <dgm:t>
        <a:bodyPr/>
        <a:lstStyle/>
        <a:p>
          <a:endParaRPr lang="en-US"/>
        </a:p>
      </dgm:t>
    </dgm:pt>
    <dgm:pt modelId="{55C945C5-242B-4712-A562-FE5FE31C4869}">
      <dgm:prSet phldrT="[Text]"/>
      <dgm:spPr/>
      <dgm:t>
        <a:bodyPr/>
        <a:lstStyle/>
        <a:p>
          <a:r>
            <a:rPr lang="en-US" dirty="0"/>
            <a:t>Time to Degree</a:t>
          </a:r>
        </a:p>
      </dgm:t>
    </dgm:pt>
    <dgm:pt modelId="{D26B1680-B800-4388-AA60-362B1B8CAE61}" type="parTrans" cxnId="{BD02DD9D-1234-4F95-8BCC-9EC971D7E102}">
      <dgm:prSet/>
      <dgm:spPr/>
      <dgm:t>
        <a:bodyPr/>
        <a:lstStyle/>
        <a:p>
          <a:endParaRPr lang="en-US"/>
        </a:p>
      </dgm:t>
    </dgm:pt>
    <dgm:pt modelId="{DD1BF51F-F58C-49CC-9FEC-534D8456C63A}" type="sibTrans" cxnId="{BD02DD9D-1234-4F95-8BCC-9EC971D7E102}">
      <dgm:prSet/>
      <dgm:spPr/>
      <dgm:t>
        <a:bodyPr/>
        <a:lstStyle/>
        <a:p>
          <a:endParaRPr lang="en-US"/>
        </a:p>
      </dgm:t>
    </dgm:pt>
    <dgm:pt modelId="{7813D2A8-0AFA-4CFB-8819-C88FEF45B2B4}" type="pres">
      <dgm:prSet presAssocID="{8AD502A6-949A-4105-B3EF-F37035867F2F}" presName="cycle" presStyleCnt="0">
        <dgm:presLayoutVars>
          <dgm:chMax val="1"/>
          <dgm:dir/>
          <dgm:animLvl val="ctr"/>
          <dgm:resizeHandles val="exact"/>
        </dgm:presLayoutVars>
      </dgm:prSet>
      <dgm:spPr/>
      <dgm:t>
        <a:bodyPr/>
        <a:lstStyle/>
        <a:p>
          <a:endParaRPr lang="en-US"/>
        </a:p>
      </dgm:t>
    </dgm:pt>
    <dgm:pt modelId="{C89C1434-DD24-42E4-B686-EC17A0DB45D8}" type="pres">
      <dgm:prSet presAssocID="{2EF2E679-C555-4D70-9684-3B5D74F38E00}" presName="centerShape" presStyleLbl="node0" presStyleIdx="0" presStyleCnt="1"/>
      <dgm:spPr/>
      <dgm:t>
        <a:bodyPr/>
        <a:lstStyle/>
        <a:p>
          <a:endParaRPr lang="en-US"/>
        </a:p>
      </dgm:t>
    </dgm:pt>
    <dgm:pt modelId="{8BB6B728-9663-40B6-979E-0F38E26B7D24}" type="pres">
      <dgm:prSet presAssocID="{EFDAD0E2-5D9C-4299-A34C-59674454DCCC}" presName="Name9" presStyleLbl="parChTrans1D2" presStyleIdx="0" presStyleCnt="4"/>
      <dgm:spPr/>
      <dgm:t>
        <a:bodyPr/>
        <a:lstStyle/>
        <a:p>
          <a:endParaRPr lang="en-US"/>
        </a:p>
      </dgm:t>
    </dgm:pt>
    <dgm:pt modelId="{FE42F9D0-AA4E-432C-A331-54E7EE94D068}" type="pres">
      <dgm:prSet presAssocID="{EFDAD0E2-5D9C-4299-A34C-59674454DCCC}" presName="connTx" presStyleLbl="parChTrans1D2" presStyleIdx="0" presStyleCnt="4"/>
      <dgm:spPr/>
      <dgm:t>
        <a:bodyPr/>
        <a:lstStyle/>
        <a:p>
          <a:endParaRPr lang="en-US"/>
        </a:p>
      </dgm:t>
    </dgm:pt>
    <dgm:pt modelId="{D4107634-6DCD-47AA-B61C-9D685F201E28}" type="pres">
      <dgm:prSet presAssocID="{17965A1F-2556-4F4C-A809-1EB290E63515}" presName="node" presStyleLbl="node1" presStyleIdx="0" presStyleCnt="4">
        <dgm:presLayoutVars>
          <dgm:bulletEnabled val="1"/>
        </dgm:presLayoutVars>
      </dgm:prSet>
      <dgm:spPr/>
      <dgm:t>
        <a:bodyPr/>
        <a:lstStyle/>
        <a:p>
          <a:endParaRPr lang="en-US"/>
        </a:p>
      </dgm:t>
    </dgm:pt>
    <dgm:pt modelId="{343005F1-FE77-4F09-8AE5-B65CCD37D448}" type="pres">
      <dgm:prSet presAssocID="{9F9EE9F4-D937-4C74-92B1-DD035BD1F173}" presName="Name9" presStyleLbl="parChTrans1D2" presStyleIdx="1" presStyleCnt="4"/>
      <dgm:spPr/>
      <dgm:t>
        <a:bodyPr/>
        <a:lstStyle/>
        <a:p>
          <a:endParaRPr lang="en-US"/>
        </a:p>
      </dgm:t>
    </dgm:pt>
    <dgm:pt modelId="{BE7142C0-61ED-402E-B982-787C3F26A7BA}" type="pres">
      <dgm:prSet presAssocID="{9F9EE9F4-D937-4C74-92B1-DD035BD1F173}" presName="connTx" presStyleLbl="parChTrans1D2" presStyleIdx="1" presStyleCnt="4"/>
      <dgm:spPr/>
      <dgm:t>
        <a:bodyPr/>
        <a:lstStyle/>
        <a:p>
          <a:endParaRPr lang="en-US"/>
        </a:p>
      </dgm:t>
    </dgm:pt>
    <dgm:pt modelId="{92D0B67F-3485-4215-8165-1026A651A87A}" type="pres">
      <dgm:prSet presAssocID="{731E472E-0359-4CE9-A2BB-5A9F1C04C618}" presName="node" presStyleLbl="node1" presStyleIdx="1" presStyleCnt="4">
        <dgm:presLayoutVars>
          <dgm:bulletEnabled val="1"/>
        </dgm:presLayoutVars>
      </dgm:prSet>
      <dgm:spPr/>
      <dgm:t>
        <a:bodyPr/>
        <a:lstStyle/>
        <a:p>
          <a:endParaRPr lang="en-US"/>
        </a:p>
      </dgm:t>
    </dgm:pt>
    <dgm:pt modelId="{C7DB0F3E-C20D-4C5A-AC44-3428DE765C2B}" type="pres">
      <dgm:prSet presAssocID="{F93B7EA0-0B3E-48CB-A3E5-1BB594B98CC0}" presName="Name9" presStyleLbl="parChTrans1D2" presStyleIdx="2" presStyleCnt="4"/>
      <dgm:spPr/>
      <dgm:t>
        <a:bodyPr/>
        <a:lstStyle/>
        <a:p>
          <a:endParaRPr lang="en-US"/>
        </a:p>
      </dgm:t>
    </dgm:pt>
    <dgm:pt modelId="{6C2A9E79-E536-467D-A741-EF231D5221E6}" type="pres">
      <dgm:prSet presAssocID="{F93B7EA0-0B3E-48CB-A3E5-1BB594B98CC0}" presName="connTx" presStyleLbl="parChTrans1D2" presStyleIdx="2" presStyleCnt="4"/>
      <dgm:spPr/>
      <dgm:t>
        <a:bodyPr/>
        <a:lstStyle/>
        <a:p>
          <a:endParaRPr lang="en-US"/>
        </a:p>
      </dgm:t>
    </dgm:pt>
    <dgm:pt modelId="{BE8E67AB-0B7D-4DCE-91A7-926087A8F059}" type="pres">
      <dgm:prSet presAssocID="{0356F790-E6D0-4D0F-9FB9-25B50AA1EF9F}" presName="node" presStyleLbl="node1" presStyleIdx="2" presStyleCnt="4">
        <dgm:presLayoutVars>
          <dgm:bulletEnabled val="1"/>
        </dgm:presLayoutVars>
      </dgm:prSet>
      <dgm:spPr/>
      <dgm:t>
        <a:bodyPr/>
        <a:lstStyle/>
        <a:p>
          <a:endParaRPr lang="en-US"/>
        </a:p>
      </dgm:t>
    </dgm:pt>
    <dgm:pt modelId="{E95304C2-1514-4224-9157-7A632F013493}" type="pres">
      <dgm:prSet presAssocID="{D26B1680-B800-4388-AA60-362B1B8CAE61}" presName="Name9" presStyleLbl="parChTrans1D2" presStyleIdx="3" presStyleCnt="4"/>
      <dgm:spPr/>
      <dgm:t>
        <a:bodyPr/>
        <a:lstStyle/>
        <a:p>
          <a:endParaRPr lang="en-US"/>
        </a:p>
      </dgm:t>
    </dgm:pt>
    <dgm:pt modelId="{6D0C134B-B84D-47CB-8E3B-69C6CC23B3BF}" type="pres">
      <dgm:prSet presAssocID="{D26B1680-B800-4388-AA60-362B1B8CAE61}" presName="connTx" presStyleLbl="parChTrans1D2" presStyleIdx="3" presStyleCnt="4"/>
      <dgm:spPr/>
      <dgm:t>
        <a:bodyPr/>
        <a:lstStyle/>
        <a:p>
          <a:endParaRPr lang="en-US"/>
        </a:p>
      </dgm:t>
    </dgm:pt>
    <dgm:pt modelId="{D7062F44-8B43-4611-AB4F-5371DC66AC55}" type="pres">
      <dgm:prSet presAssocID="{55C945C5-242B-4712-A562-FE5FE31C4869}" presName="node" presStyleLbl="node1" presStyleIdx="3" presStyleCnt="4">
        <dgm:presLayoutVars>
          <dgm:bulletEnabled val="1"/>
        </dgm:presLayoutVars>
      </dgm:prSet>
      <dgm:spPr/>
      <dgm:t>
        <a:bodyPr/>
        <a:lstStyle/>
        <a:p>
          <a:endParaRPr lang="en-US"/>
        </a:p>
      </dgm:t>
    </dgm:pt>
  </dgm:ptLst>
  <dgm:cxnLst>
    <dgm:cxn modelId="{B3F324E7-002A-4D36-931D-E1DCAA37A197}" type="presOf" srcId="{8AD502A6-949A-4105-B3EF-F37035867F2F}" destId="{7813D2A8-0AFA-4CFB-8819-C88FEF45B2B4}" srcOrd="0" destOrd="0" presId="urn:microsoft.com/office/officeart/2005/8/layout/radial1"/>
    <dgm:cxn modelId="{FF932719-0FBA-46DF-A978-1B3C6A707476}" srcId="{2EF2E679-C555-4D70-9684-3B5D74F38E00}" destId="{17965A1F-2556-4F4C-A809-1EB290E63515}" srcOrd="0" destOrd="0" parTransId="{EFDAD0E2-5D9C-4299-A34C-59674454DCCC}" sibTransId="{BEEBAC93-89CE-4174-B2E3-33359D05149B}"/>
    <dgm:cxn modelId="{3B84DC55-909E-4171-80B0-CF06588F1769}" type="presOf" srcId="{55C945C5-242B-4712-A562-FE5FE31C4869}" destId="{D7062F44-8B43-4611-AB4F-5371DC66AC55}" srcOrd="0" destOrd="0" presId="urn:microsoft.com/office/officeart/2005/8/layout/radial1"/>
    <dgm:cxn modelId="{7FB889D7-E5B7-4A8A-8FAA-95E5F37AB3F5}" type="presOf" srcId="{D26B1680-B800-4388-AA60-362B1B8CAE61}" destId="{E95304C2-1514-4224-9157-7A632F013493}" srcOrd="0" destOrd="0" presId="urn:microsoft.com/office/officeart/2005/8/layout/radial1"/>
    <dgm:cxn modelId="{7AD2135E-72EB-4293-AFA7-2F6F1A2E35B1}" type="presOf" srcId="{F93B7EA0-0B3E-48CB-A3E5-1BB594B98CC0}" destId="{C7DB0F3E-C20D-4C5A-AC44-3428DE765C2B}" srcOrd="0" destOrd="0" presId="urn:microsoft.com/office/officeart/2005/8/layout/radial1"/>
    <dgm:cxn modelId="{440C618A-952C-465C-92ED-5BF60C2085BB}" type="presOf" srcId="{D26B1680-B800-4388-AA60-362B1B8CAE61}" destId="{6D0C134B-B84D-47CB-8E3B-69C6CC23B3BF}" srcOrd="1" destOrd="0" presId="urn:microsoft.com/office/officeart/2005/8/layout/radial1"/>
    <dgm:cxn modelId="{E452AA7B-645A-4653-841D-3A81288D6380}" type="presOf" srcId="{0356F790-E6D0-4D0F-9FB9-25B50AA1EF9F}" destId="{BE8E67AB-0B7D-4DCE-91A7-926087A8F059}" srcOrd="0" destOrd="0" presId="urn:microsoft.com/office/officeart/2005/8/layout/radial1"/>
    <dgm:cxn modelId="{67311348-4252-4D06-99D9-7CA8636BF7C1}" srcId="{2EF2E679-C555-4D70-9684-3B5D74F38E00}" destId="{731E472E-0359-4CE9-A2BB-5A9F1C04C618}" srcOrd="1" destOrd="0" parTransId="{9F9EE9F4-D937-4C74-92B1-DD035BD1F173}" sibTransId="{91042FD3-F357-48F5-BEE5-F4F0A3444017}"/>
    <dgm:cxn modelId="{6A0FC6D1-F17B-4BE8-896B-0C9EC9D0E97E}" type="presOf" srcId="{F93B7EA0-0B3E-48CB-A3E5-1BB594B98CC0}" destId="{6C2A9E79-E536-467D-A741-EF231D5221E6}" srcOrd="1" destOrd="0" presId="urn:microsoft.com/office/officeart/2005/8/layout/radial1"/>
    <dgm:cxn modelId="{714656D0-A61D-4295-874D-83CAEA63A8D3}" type="presOf" srcId="{EFDAD0E2-5D9C-4299-A34C-59674454DCCC}" destId="{FE42F9D0-AA4E-432C-A331-54E7EE94D068}" srcOrd="1" destOrd="0" presId="urn:microsoft.com/office/officeart/2005/8/layout/radial1"/>
    <dgm:cxn modelId="{BD02DD9D-1234-4F95-8BCC-9EC971D7E102}" srcId="{2EF2E679-C555-4D70-9684-3B5D74F38E00}" destId="{55C945C5-242B-4712-A562-FE5FE31C4869}" srcOrd="3" destOrd="0" parTransId="{D26B1680-B800-4388-AA60-362B1B8CAE61}" sibTransId="{DD1BF51F-F58C-49CC-9FEC-534D8456C63A}"/>
    <dgm:cxn modelId="{71CEE452-C2D1-488E-89AC-F98750B372D7}" type="presOf" srcId="{9F9EE9F4-D937-4C74-92B1-DD035BD1F173}" destId="{343005F1-FE77-4F09-8AE5-B65CCD37D448}" srcOrd="0" destOrd="0" presId="urn:microsoft.com/office/officeart/2005/8/layout/radial1"/>
    <dgm:cxn modelId="{31F20D7B-991F-472E-B87E-8228896A773E}" srcId="{8AD502A6-949A-4105-B3EF-F37035867F2F}" destId="{2EF2E679-C555-4D70-9684-3B5D74F38E00}" srcOrd="0" destOrd="0" parTransId="{283D14E0-6D0E-473B-919D-0A7B28F67207}" sibTransId="{1D6E7054-D090-4F0C-8356-0E5927329B29}"/>
    <dgm:cxn modelId="{D06F8509-2C67-4269-B176-767826944EA7}" type="presOf" srcId="{EFDAD0E2-5D9C-4299-A34C-59674454DCCC}" destId="{8BB6B728-9663-40B6-979E-0F38E26B7D24}" srcOrd="0" destOrd="0" presId="urn:microsoft.com/office/officeart/2005/8/layout/radial1"/>
    <dgm:cxn modelId="{A0C0409A-DCC6-41A3-8C74-7FDA255AF2E6}" srcId="{2EF2E679-C555-4D70-9684-3B5D74F38E00}" destId="{0356F790-E6D0-4D0F-9FB9-25B50AA1EF9F}" srcOrd="2" destOrd="0" parTransId="{F93B7EA0-0B3E-48CB-A3E5-1BB594B98CC0}" sibTransId="{8CE471F1-C672-48BD-BD7D-345035B130C0}"/>
    <dgm:cxn modelId="{A22DB255-3544-4D73-AB55-D1B4D37DC132}" type="presOf" srcId="{2EF2E679-C555-4D70-9684-3B5D74F38E00}" destId="{C89C1434-DD24-42E4-B686-EC17A0DB45D8}" srcOrd="0" destOrd="0" presId="urn:microsoft.com/office/officeart/2005/8/layout/radial1"/>
    <dgm:cxn modelId="{548249FA-B2B4-436F-BB86-76BE37955E3B}" type="presOf" srcId="{9F9EE9F4-D937-4C74-92B1-DD035BD1F173}" destId="{BE7142C0-61ED-402E-B982-787C3F26A7BA}" srcOrd="1" destOrd="0" presId="urn:microsoft.com/office/officeart/2005/8/layout/radial1"/>
    <dgm:cxn modelId="{01614E20-8179-4890-A403-C546579F35D7}" type="presOf" srcId="{17965A1F-2556-4F4C-A809-1EB290E63515}" destId="{D4107634-6DCD-47AA-B61C-9D685F201E28}" srcOrd="0" destOrd="0" presId="urn:microsoft.com/office/officeart/2005/8/layout/radial1"/>
    <dgm:cxn modelId="{B86C9605-D616-4FB1-9D29-AE3E852A869C}" type="presOf" srcId="{731E472E-0359-4CE9-A2BB-5A9F1C04C618}" destId="{92D0B67F-3485-4215-8165-1026A651A87A}" srcOrd="0" destOrd="0" presId="urn:microsoft.com/office/officeart/2005/8/layout/radial1"/>
    <dgm:cxn modelId="{028E7772-E07C-487B-A500-8217A32D5DB3}" type="presParOf" srcId="{7813D2A8-0AFA-4CFB-8819-C88FEF45B2B4}" destId="{C89C1434-DD24-42E4-B686-EC17A0DB45D8}" srcOrd="0" destOrd="0" presId="urn:microsoft.com/office/officeart/2005/8/layout/radial1"/>
    <dgm:cxn modelId="{12639B2D-DBDF-47DB-A21F-D1E01C3A358F}" type="presParOf" srcId="{7813D2A8-0AFA-4CFB-8819-C88FEF45B2B4}" destId="{8BB6B728-9663-40B6-979E-0F38E26B7D24}" srcOrd="1" destOrd="0" presId="urn:microsoft.com/office/officeart/2005/8/layout/radial1"/>
    <dgm:cxn modelId="{818A5A1C-9442-4868-8984-D68343E89268}" type="presParOf" srcId="{8BB6B728-9663-40B6-979E-0F38E26B7D24}" destId="{FE42F9D0-AA4E-432C-A331-54E7EE94D068}" srcOrd="0" destOrd="0" presId="urn:microsoft.com/office/officeart/2005/8/layout/radial1"/>
    <dgm:cxn modelId="{1A67072F-0D9E-4D92-B6BB-CABCD3527E0C}" type="presParOf" srcId="{7813D2A8-0AFA-4CFB-8819-C88FEF45B2B4}" destId="{D4107634-6DCD-47AA-B61C-9D685F201E28}" srcOrd="2" destOrd="0" presId="urn:microsoft.com/office/officeart/2005/8/layout/radial1"/>
    <dgm:cxn modelId="{B131BC2C-9CFF-41AB-BAC0-606EA77EB0B7}" type="presParOf" srcId="{7813D2A8-0AFA-4CFB-8819-C88FEF45B2B4}" destId="{343005F1-FE77-4F09-8AE5-B65CCD37D448}" srcOrd="3" destOrd="0" presId="urn:microsoft.com/office/officeart/2005/8/layout/radial1"/>
    <dgm:cxn modelId="{A30CA08A-A6EC-40AE-BA8C-B88E7F5CA5D6}" type="presParOf" srcId="{343005F1-FE77-4F09-8AE5-B65CCD37D448}" destId="{BE7142C0-61ED-402E-B982-787C3F26A7BA}" srcOrd="0" destOrd="0" presId="urn:microsoft.com/office/officeart/2005/8/layout/radial1"/>
    <dgm:cxn modelId="{91A75AE4-AB00-4C91-A4CA-BB45908F4F11}" type="presParOf" srcId="{7813D2A8-0AFA-4CFB-8819-C88FEF45B2B4}" destId="{92D0B67F-3485-4215-8165-1026A651A87A}" srcOrd="4" destOrd="0" presId="urn:microsoft.com/office/officeart/2005/8/layout/radial1"/>
    <dgm:cxn modelId="{64A574AE-46DC-4BF4-8064-866EB781253A}" type="presParOf" srcId="{7813D2A8-0AFA-4CFB-8819-C88FEF45B2B4}" destId="{C7DB0F3E-C20D-4C5A-AC44-3428DE765C2B}" srcOrd="5" destOrd="0" presId="urn:microsoft.com/office/officeart/2005/8/layout/radial1"/>
    <dgm:cxn modelId="{7BBB636F-E6B2-48BE-89B4-31BF79473096}" type="presParOf" srcId="{C7DB0F3E-C20D-4C5A-AC44-3428DE765C2B}" destId="{6C2A9E79-E536-467D-A741-EF231D5221E6}" srcOrd="0" destOrd="0" presId="urn:microsoft.com/office/officeart/2005/8/layout/radial1"/>
    <dgm:cxn modelId="{ABFB2D0E-54A6-48D2-85FF-41C7EDD31731}" type="presParOf" srcId="{7813D2A8-0AFA-4CFB-8819-C88FEF45B2B4}" destId="{BE8E67AB-0B7D-4DCE-91A7-926087A8F059}" srcOrd="6" destOrd="0" presId="urn:microsoft.com/office/officeart/2005/8/layout/radial1"/>
    <dgm:cxn modelId="{A6176D20-1127-42A9-AF23-72E0BF291CAA}" type="presParOf" srcId="{7813D2A8-0AFA-4CFB-8819-C88FEF45B2B4}" destId="{E95304C2-1514-4224-9157-7A632F013493}" srcOrd="7" destOrd="0" presId="urn:microsoft.com/office/officeart/2005/8/layout/radial1"/>
    <dgm:cxn modelId="{852A764B-E1BD-453C-940D-A058DB4EBC25}" type="presParOf" srcId="{E95304C2-1514-4224-9157-7A632F013493}" destId="{6D0C134B-B84D-47CB-8E3B-69C6CC23B3BF}" srcOrd="0" destOrd="0" presId="urn:microsoft.com/office/officeart/2005/8/layout/radial1"/>
    <dgm:cxn modelId="{F6AD7BC0-CCDC-4757-8288-EA373D86A7B1}" type="presParOf" srcId="{7813D2A8-0AFA-4CFB-8819-C88FEF45B2B4}" destId="{D7062F44-8B43-4611-AB4F-5371DC66AC55}" srcOrd="8"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A27303-D9D8-426D-88E7-1941BF839C38}">
      <dsp:nvSpPr>
        <dsp:cNvPr id="0" name=""/>
        <dsp:cNvSpPr/>
      </dsp:nvSpPr>
      <dsp:spPr>
        <a:xfrm>
          <a:off x="2049498" y="2037000"/>
          <a:ext cx="1499889" cy="14998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a:t>Shock Events</a:t>
          </a:r>
        </a:p>
      </dsp:txBody>
      <dsp:txXfrm>
        <a:off x="2269152" y="2256654"/>
        <a:ext cx="1060581" cy="1060581"/>
      </dsp:txXfrm>
    </dsp:sp>
    <dsp:sp modelId="{5086A6A2-4B5D-49CA-8505-F8F9557D8EAA}">
      <dsp:nvSpPr>
        <dsp:cNvPr id="0" name=""/>
        <dsp:cNvSpPr/>
      </dsp:nvSpPr>
      <dsp:spPr>
        <a:xfrm rot="10800000">
          <a:off x="525526" y="2573210"/>
          <a:ext cx="1440153" cy="427468"/>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4EBE43-453F-4347-ADE7-D72BE91AF816}">
      <dsp:nvSpPr>
        <dsp:cNvPr id="0" name=""/>
        <dsp:cNvSpPr/>
      </dsp:nvSpPr>
      <dsp:spPr>
        <a:xfrm>
          <a:off x="565" y="2366976"/>
          <a:ext cx="1049922" cy="83993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US" sz="1000" kern="1200" dirty="0"/>
            <a:t>1</a:t>
          </a:r>
          <a:r>
            <a:rPr lang="en-US" sz="1000" kern="1200" baseline="30000" dirty="0"/>
            <a:t>st</a:t>
          </a:r>
          <a:r>
            <a:rPr lang="en-US" sz="1000" kern="1200" dirty="0"/>
            <a:t> Term UCF GPA drops .5 points from cumulative VC GPA</a:t>
          </a:r>
        </a:p>
      </dsp:txBody>
      <dsp:txXfrm>
        <a:off x="25166" y="2391577"/>
        <a:ext cx="1000720" cy="790735"/>
      </dsp:txXfrm>
    </dsp:sp>
    <dsp:sp modelId="{C66538CB-58C9-4C9B-A0DD-F410DA37DF77}">
      <dsp:nvSpPr>
        <dsp:cNvPr id="0" name=""/>
        <dsp:cNvSpPr/>
      </dsp:nvSpPr>
      <dsp:spPr>
        <a:xfrm rot="12960000">
          <a:off x="822283" y="1659886"/>
          <a:ext cx="1440153" cy="427468"/>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7AE2D4-C06C-4898-AC94-A4CB75FFBCCA}">
      <dsp:nvSpPr>
        <dsp:cNvPr id="0" name=""/>
        <dsp:cNvSpPr/>
      </dsp:nvSpPr>
      <dsp:spPr>
        <a:xfrm>
          <a:off x="434844" y="1030401"/>
          <a:ext cx="1049922" cy="83993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US" sz="1000" kern="1200" dirty="0"/>
            <a:t>1</a:t>
          </a:r>
          <a:r>
            <a:rPr lang="en-US" sz="1000" kern="1200" baseline="30000" dirty="0"/>
            <a:t>st</a:t>
          </a:r>
          <a:r>
            <a:rPr lang="en-US" sz="1000" kern="1200" dirty="0"/>
            <a:t> Term UCF GPA &lt; 2.5</a:t>
          </a:r>
        </a:p>
      </dsp:txBody>
      <dsp:txXfrm>
        <a:off x="459445" y="1055002"/>
        <a:ext cx="1000720" cy="790735"/>
      </dsp:txXfrm>
    </dsp:sp>
    <dsp:sp modelId="{3CFE77E6-9811-40C9-8B30-7A3696B057DC}">
      <dsp:nvSpPr>
        <dsp:cNvPr id="0" name=""/>
        <dsp:cNvSpPr/>
      </dsp:nvSpPr>
      <dsp:spPr>
        <a:xfrm rot="15120000">
          <a:off x="1599203" y="1095421"/>
          <a:ext cx="1440153" cy="427468"/>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1E9483-D019-4832-8DA5-0A8293C1CED9}">
      <dsp:nvSpPr>
        <dsp:cNvPr id="0" name=""/>
        <dsp:cNvSpPr/>
      </dsp:nvSpPr>
      <dsp:spPr>
        <a:xfrm>
          <a:off x="1571803" y="204353"/>
          <a:ext cx="1049922" cy="83993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US" sz="1000" kern="1200" dirty="0"/>
            <a:t>Withdrawing From All UCF Courses</a:t>
          </a:r>
        </a:p>
      </dsp:txBody>
      <dsp:txXfrm>
        <a:off x="1596404" y="228954"/>
        <a:ext cx="1000720" cy="790735"/>
      </dsp:txXfrm>
    </dsp:sp>
    <dsp:sp modelId="{0704D462-7EBD-4C7E-8AEE-7F3148270657}">
      <dsp:nvSpPr>
        <dsp:cNvPr id="0" name=""/>
        <dsp:cNvSpPr/>
      </dsp:nvSpPr>
      <dsp:spPr>
        <a:xfrm rot="17280000">
          <a:off x="2559529" y="1095421"/>
          <a:ext cx="1440153" cy="427468"/>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CC2159-A399-4419-B43F-5BDEFE808A35}">
      <dsp:nvSpPr>
        <dsp:cNvPr id="0" name=""/>
        <dsp:cNvSpPr/>
      </dsp:nvSpPr>
      <dsp:spPr>
        <a:xfrm>
          <a:off x="2977160" y="204353"/>
          <a:ext cx="1049922" cy="83993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US" sz="1000" kern="1200" dirty="0"/>
            <a:t>Not Receiving Any UCF Credits in 1</a:t>
          </a:r>
          <a:r>
            <a:rPr lang="en-US" sz="1000" kern="1200" baseline="30000" dirty="0"/>
            <a:t>st</a:t>
          </a:r>
          <a:r>
            <a:rPr lang="en-US" sz="1000" kern="1200" dirty="0"/>
            <a:t> Term</a:t>
          </a:r>
        </a:p>
      </dsp:txBody>
      <dsp:txXfrm>
        <a:off x="3001761" y="228954"/>
        <a:ext cx="1000720" cy="790735"/>
      </dsp:txXfrm>
    </dsp:sp>
    <dsp:sp modelId="{443BB01A-7198-4F15-BEAA-6464F552DFC2}">
      <dsp:nvSpPr>
        <dsp:cNvPr id="0" name=""/>
        <dsp:cNvSpPr/>
      </dsp:nvSpPr>
      <dsp:spPr>
        <a:xfrm rot="19440000">
          <a:off x="3336449" y="1659886"/>
          <a:ext cx="1440153" cy="427468"/>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B7F2B1-D25C-49D4-94C1-FC3041D5A367}">
      <dsp:nvSpPr>
        <dsp:cNvPr id="0" name=""/>
        <dsp:cNvSpPr/>
      </dsp:nvSpPr>
      <dsp:spPr>
        <a:xfrm>
          <a:off x="4114118" y="1030401"/>
          <a:ext cx="1049922" cy="83993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US" sz="1000" kern="1200" dirty="0"/>
            <a:t>Not Passing 6 or More Credit Hours</a:t>
          </a:r>
        </a:p>
      </dsp:txBody>
      <dsp:txXfrm>
        <a:off x="4138719" y="1055002"/>
        <a:ext cx="1000720" cy="790735"/>
      </dsp:txXfrm>
    </dsp:sp>
    <dsp:sp modelId="{9D6C1AA4-69F0-4C05-BF8D-208EA66A0DEA}">
      <dsp:nvSpPr>
        <dsp:cNvPr id="0" name=""/>
        <dsp:cNvSpPr/>
      </dsp:nvSpPr>
      <dsp:spPr>
        <a:xfrm>
          <a:off x="3633205" y="2573210"/>
          <a:ext cx="1440153" cy="427468"/>
        </a:xfrm>
        <a:prstGeom prst="leftArrow">
          <a:avLst>
            <a:gd name="adj1" fmla="val 60000"/>
            <a:gd name="adj2" fmla="val 5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B6E233C4-2472-4ED1-B71B-990D1C322BD8}">
      <dsp:nvSpPr>
        <dsp:cNvPr id="0" name=""/>
        <dsp:cNvSpPr/>
      </dsp:nvSpPr>
      <dsp:spPr>
        <a:xfrm>
          <a:off x="4548398" y="2366976"/>
          <a:ext cx="1049922" cy="839937"/>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US" sz="1000" kern="1200" dirty="0"/>
            <a:t>Enrolling Full Time at UCF but Earned Less Than 12 Credits</a:t>
          </a:r>
        </a:p>
      </dsp:txBody>
      <dsp:txXfrm>
        <a:off x="4572999" y="2391577"/>
        <a:ext cx="1000720" cy="7907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C1434-DD24-42E4-B686-EC17A0DB45D8}">
      <dsp:nvSpPr>
        <dsp:cNvPr id="0" name=""/>
        <dsp:cNvSpPr/>
      </dsp:nvSpPr>
      <dsp:spPr>
        <a:xfrm>
          <a:off x="3740999" y="1880089"/>
          <a:ext cx="1428944" cy="142894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a:t>Valencia Patterned Risk Score</a:t>
          </a:r>
        </a:p>
      </dsp:txBody>
      <dsp:txXfrm>
        <a:off x="3950263" y="2089353"/>
        <a:ext cx="1010416" cy="1010416"/>
      </dsp:txXfrm>
    </dsp:sp>
    <dsp:sp modelId="{8BB6B728-9663-40B6-979E-0F38E26B7D24}">
      <dsp:nvSpPr>
        <dsp:cNvPr id="0" name=""/>
        <dsp:cNvSpPr/>
      </dsp:nvSpPr>
      <dsp:spPr>
        <a:xfrm rot="16200000">
          <a:off x="4239408" y="1649594"/>
          <a:ext cx="432126" cy="28864"/>
        </a:xfrm>
        <a:custGeom>
          <a:avLst/>
          <a:gdLst/>
          <a:ahLst/>
          <a:cxnLst/>
          <a:rect l="0" t="0" r="0" b="0"/>
          <a:pathLst>
            <a:path>
              <a:moveTo>
                <a:pt x="0" y="14432"/>
              </a:moveTo>
              <a:lnTo>
                <a:pt x="432126" y="1443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4668" y="1653223"/>
        <a:ext cx="21606" cy="21606"/>
      </dsp:txXfrm>
    </dsp:sp>
    <dsp:sp modelId="{D4107634-6DCD-47AA-B61C-9D685F201E28}">
      <dsp:nvSpPr>
        <dsp:cNvPr id="0" name=""/>
        <dsp:cNvSpPr/>
      </dsp:nvSpPr>
      <dsp:spPr>
        <a:xfrm>
          <a:off x="3740999" y="19018"/>
          <a:ext cx="1428944" cy="142894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Course Performance (GPA)</a:t>
          </a:r>
        </a:p>
      </dsp:txBody>
      <dsp:txXfrm>
        <a:off x="3950263" y="228282"/>
        <a:ext cx="1010416" cy="1010416"/>
      </dsp:txXfrm>
    </dsp:sp>
    <dsp:sp modelId="{343005F1-FE77-4F09-8AE5-B65CCD37D448}">
      <dsp:nvSpPr>
        <dsp:cNvPr id="0" name=""/>
        <dsp:cNvSpPr/>
      </dsp:nvSpPr>
      <dsp:spPr>
        <a:xfrm>
          <a:off x="5169943" y="2580129"/>
          <a:ext cx="432126" cy="28864"/>
        </a:xfrm>
        <a:custGeom>
          <a:avLst/>
          <a:gdLst/>
          <a:ahLst/>
          <a:cxnLst/>
          <a:rect l="0" t="0" r="0" b="0"/>
          <a:pathLst>
            <a:path>
              <a:moveTo>
                <a:pt x="0" y="14432"/>
              </a:moveTo>
              <a:lnTo>
                <a:pt x="432126" y="1443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375203" y="2583758"/>
        <a:ext cx="21606" cy="21606"/>
      </dsp:txXfrm>
    </dsp:sp>
    <dsp:sp modelId="{92D0B67F-3485-4215-8165-1026A651A87A}">
      <dsp:nvSpPr>
        <dsp:cNvPr id="0" name=""/>
        <dsp:cNvSpPr/>
      </dsp:nvSpPr>
      <dsp:spPr>
        <a:xfrm>
          <a:off x="5602069" y="1880089"/>
          <a:ext cx="1428944" cy="142894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Taking Courses on a Valencia Pathway</a:t>
          </a:r>
        </a:p>
      </dsp:txBody>
      <dsp:txXfrm>
        <a:off x="5811333" y="2089353"/>
        <a:ext cx="1010416" cy="1010416"/>
      </dsp:txXfrm>
    </dsp:sp>
    <dsp:sp modelId="{C7DB0F3E-C20D-4C5A-AC44-3428DE765C2B}">
      <dsp:nvSpPr>
        <dsp:cNvPr id="0" name=""/>
        <dsp:cNvSpPr/>
      </dsp:nvSpPr>
      <dsp:spPr>
        <a:xfrm rot="5400000">
          <a:off x="4239408" y="3510665"/>
          <a:ext cx="432126" cy="28864"/>
        </a:xfrm>
        <a:custGeom>
          <a:avLst/>
          <a:gdLst/>
          <a:ahLst/>
          <a:cxnLst/>
          <a:rect l="0" t="0" r="0" b="0"/>
          <a:pathLst>
            <a:path>
              <a:moveTo>
                <a:pt x="0" y="14432"/>
              </a:moveTo>
              <a:lnTo>
                <a:pt x="432126" y="1443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4668" y="3514294"/>
        <a:ext cx="21606" cy="21606"/>
      </dsp:txXfrm>
    </dsp:sp>
    <dsp:sp modelId="{BE8E67AB-0B7D-4DCE-91A7-926087A8F059}">
      <dsp:nvSpPr>
        <dsp:cNvPr id="0" name=""/>
        <dsp:cNvSpPr/>
      </dsp:nvSpPr>
      <dsp:spPr>
        <a:xfrm>
          <a:off x="3740999" y="3741160"/>
          <a:ext cx="1428944" cy="142894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Pattern of Course Repeats</a:t>
          </a:r>
        </a:p>
      </dsp:txBody>
      <dsp:txXfrm>
        <a:off x="3950263" y="3950424"/>
        <a:ext cx="1010416" cy="1010416"/>
      </dsp:txXfrm>
    </dsp:sp>
    <dsp:sp modelId="{E95304C2-1514-4224-9157-7A632F013493}">
      <dsp:nvSpPr>
        <dsp:cNvPr id="0" name=""/>
        <dsp:cNvSpPr/>
      </dsp:nvSpPr>
      <dsp:spPr>
        <a:xfrm rot="10800000">
          <a:off x="3308873" y="2580129"/>
          <a:ext cx="432126" cy="28864"/>
        </a:xfrm>
        <a:custGeom>
          <a:avLst/>
          <a:gdLst/>
          <a:ahLst/>
          <a:cxnLst/>
          <a:rect l="0" t="0" r="0" b="0"/>
          <a:pathLst>
            <a:path>
              <a:moveTo>
                <a:pt x="0" y="14432"/>
              </a:moveTo>
              <a:lnTo>
                <a:pt x="432126" y="1443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514132" y="2583758"/>
        <a:ext cx="21606" cy="21606"/>
      </dsp:txXfrm>
    </dsp:sp>
    <dsp:sp modelId="{D7062F44-8B43-4611-AB4F-5371DC66AC55}">
      <dsp:nvSpPr>
        <dsp:cNvPr id="0" name=""/>
        <dsp:cNvSpPr/>
      </dsp:nvSpPr>
      <dsp:spPr>
        <a:xfrm>
          <a:off x="1879928" y="1880089"/>
          <a:ext cx="1428944" cy="142894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Time to Degree</a:t>
          </a:r>
        </a:p>
      </dsp:txBody>
      <dsp:txXfrm>
        <a:off x="2089192" y="2089353"/>
        <a:ext cx="1010416" cy="101041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051B8F-A9C2-489C-B8A5-723520880D78}"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66D86-4244-445F-B69C-CD75E7D1AFD5}" type="slidenum">
              <a:rPr lang="en-US" smtClean="0"/>
              <a:t>‹#›</a:t>
            </a:fld>
            <a:endParaRPr lang="en-US"/>
          </a:p>
        </p:txBody>
      </p:sp>
    </p:spTree>
    <p:extLst>
      <p:ext uri="{BB962C8B-B14F-4D97-AF65-F5344CB8AC3E}">
        <p14:creationId xmlns:p14="http://schemas.microsoft.com/office/powerpoint/2010/main" val="23291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Central Florida Education Ecosystem Database (CFEED) brings together four public institutions in Central Florida— </a:t>
            </a:r>
            <a:r>
              <a:rPr lang="en-US" sz="1200" baseline="0" dirty="0"/>
              <a:t>Orange County Public Schools, the School District of Osceola County, Valencia College, and the University of Central Florida).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is an</a:t>
            </a:r>
            <a:r>
              <a:rPr lang="en-US" sz="1200" baseline="0" dirty="0"/>
              <a:t> ambitious project that took many years of planning and hard work, until it became a reality in May 2018, thanks to a multi-million dollar grant provided by Helios Education Foundation.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Before CFEED became a reality, there were no educational models that provided a method to collect vast amounts of data between institutions.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baseline="0" dirty="0"/>
              <a:t>vision was very clear. We needed to create a new model of data sharing among the 4 institutions as a source of information to better understand students and to make decisions that will improve their academic careers.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main goal was to build the tools and processes to have a silo-free examination of students’ academic lives from Pre-K to post-secondary. These will allow us to identify insights.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have been many continued</a:t>
            </a:r>
            <a:r>
              <a:rPr lang="en-US" sz="1200" kern="1200" baseline="0" dirty="0">
                <a:solidFill>
                  <a:schemeClr val="tx1"/>
                </a:solidFill>
                <a:effectLst/>
                <a:latin typeface="+mn-lt"/>
                <a:ea typeface="+mn-ea"/>
                <a:cs typeface="+mn-cs"/>
              </a:rPr>
              <a:t> efforts to make this project fully functional. We currently have the ability to manage and maintain large amounts of K-12 and higher education data. We use this data and advanced statistical research methods to </a:t>
            </a:r>
            <a:r>
              <a:rPr lang="en-US" sz="1200" kern="1200" baseline="0" dirty="0">
                <a:solidFill>
                  <a:schemeClr val="tx1"/>
                </a:solidFill>
                <a:effectLst/>
                <a:latin typeface="Sitka Display" panose="02000505000000020004" pitchFamily="2" charset="0"/>
                <a:ea typeface="+mn-ea"/>
                <a:cs typeface="+mn-cs"/>
              </a:rPr>
              <a:t>i</a:t>
            </a:r>
            <a:r>
              <a:rPr lang="en-US" sz="1200" dirty="0">
                <a:latin typeface="Sitka Display" panose="02000505000000020004" pitchFamily="2" charset="0"/>
              </a:rPr>
              <a:t>dentify</a:t>
            </a:r>
            <a:r>
              <a:rPr lang="en-US" sz="1200" baseline="0" dirty="0">
                <a:latin typeface="Sitka Display" panose="02000505000000020004" pitchFamily="2" charset="0"/>
              </a:rPr>
              <a:t> </a:t>
            </a:r>
            <a:r>
              <a:rPr lang="en-US" sz="1200" dirty="0">
                <a:latin typeface="Sitka Display" panose="02000505000000020004" pitchFamily="2" charset="0"/>
              </a:rPr>
              <a:t>Actionable Intervention Points in the Student Experience.</a:t>
            </a:r>
            <a:endParaRPr lang="en-US" dirty="0"/>
          </a:p>
        </p:txBody>
      </p:sp>
      <p:sp>
        <p:nvSpPr>
          <p:cNvPr id="4" name="Slide Number Placeholder 3"/>
          <p:cNvSpPr>
            <a:spLocks noGrp="1"/>
          </p:cNvSpPr>
          <p:nvPr>
            <p:ph type="sldNum" sz="quarter" idx="10"/>
          </p:nvPr>
        </p:nvSpPr>
        <p:spPr/>
        <p:txBody>
          <a:bodyPr/>
          <a:lstStyle/>
          <a:p>
            <a:fld id="{56F8B010-F365-4D02-A000-BC5CC3076E97}" type="slidenum">
              <a:rPr lang="en-US" smtClean="0"/>
              <a:t>1</a:t>
            </a:fld>
            <a:endParaRPr lang="en-US" dirty="0"/>
          </a:p>
        </p:txBody>
      </p:sp>
    </p:spTree>
    <p:extLst>
      <p:ext uri="{BB962C8B-B14F-4D97-AF65-F5344CB8AC3E}">
        <p14:creationId xmlns:p14="http://schemas.microsoft.com/office/powerpoint/2010/main" val="207918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Central Florida Education Ecosystem Database (CFEED) brings together four public institutions in Central Florida— </a:t>
            </a:r>
            <a:r>
              <a:rPr lang="en-US" sz="1200" baseline="0" dirty="0"/>
              <a:t>Orange County Public Schools, the School District of Osceola County, Valencia College, and the University of Central Florida).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is an</a:t>
            </a:r>
            <a:r>
              <a:rPr lang="en-US" sz="1200" baseline="0" dirty="0"/>
              <a:t> ambitious project that took many years of planning and hard work, until it became a reality in May 2018, thanks to a multi-million dollar grant provided by Helios Education Foundation.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Before CFEED became a reality, there were no educational models that provided a method to collect vast amounts of data between institutions.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t>
            </a:r>
            <a:r>
              <a:rPr lang="en-US" baseline="0" dirty="0"/>
              <a:t>vision was very clear. We needed to create a new model of data sharing among the 4 institutions as a source of information to better understand students and to make decisions that will improve their academic careers.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main goal was to build the tools and processes to have a silo-free examination of students’ academic lives from Pre-K to post-secondary. These will allow us to identify insights.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have been many continued</a:t>
            </a:r>
            <a:r>
              <a:rPr lang="en-US" sz="1200" kern="1200" baseline="0" dirty="0">
                <a:solidFill>
                  <a:schemeClr val="tx1"/>
                </a:solidFill>
                <a:effectLst/>
                <a:latin typeface="+mn-lt"/>
                <a:ea typeface="+mn-ea"/>
                <a:cs typeface="+mn-cs"/>
              </a:rPr>
              <a:t> efforts to make this project fully functional. We currently have the ability to manage and maintain large amounts of K-12 and higher education data. We use this data and advanced statistical research methods to </a:t>
            </a:r>
            <a:r>
              <a:rPr lang="en-US" sz="1200" kern="1200" baseline="0" dirty="0">
                <a:solidFill>
                  <a:schemeClr val="tx1"/>
                </a:solidFill>
                <a:effectLst/>
                <a:latin typeface="Sitka Display" panose="02000505000000020004" pitchFamily="2" charset="0"/>
                <a:ea typeface="+mn-ea"/>
                <a:cs typeface="+mn-cs"/>
              </a:rPr>
              <a:t>i</a:t>
            </a:r>
            <a:r>
              <a:rPr lang="en-US" sz="1200" dirty="0">
                <a:latin typeface="Sitka Display" panose="02000505000000020004" pitchFamily="2" charset="0"/>
              </a:rPr>
              <a:t>dentify</a:t>
            </a:r>
            <a:r>
              <a:rPr lang="en-US" sz="1200" baseline="0" dirty="0">
                <a:latin typeface="Sitka Display" panose="02000505000000020004" pitchFamily="2" charset="0"/>
              </a:rPr>
              <a:t> </a:t>
            </a:r>
            <a:r>
              <a:rPr lang="en-US" sz="1200" dirty="0">
                <a:latin typeface="Sitka Display" panose="02000505000000020004" pitchFamily="2" charset="0"/>
              </a:rPr>
              <a:t>Actionable Intervention Points in the Student Experience.</a:t>
            </a:r>
            <a:endParaRPr lang="en-US" dirty="0"/>
          </a:p>
        </p:txBody>
      </p:sp>
      <p:sp>
        <p:nvSpPr>
          <p:cNvPr id="4" name="Slide Number Placeholder 3"/>
          <p:cNvSpPr>
            <a:spLocks noGrp="1"/>
          </p:cNvSpPr>
          <p:nvPr>
            <p:ph type="sldNum" sz="quarter" idx="10"/>
          </p:nvPr>
        </p:nvSpPr>
        <p:spPr/>
        <p:txBody>
          <a:bodyPr/>
          <a:lstStyle/>
          <a:p>
            <a:fld id="{56F8B010-F365-4D02-A000-BC5CC3076E97}" type="slidenum">
              <a:rPr lang="en-US" smtClean="0"/>
              <a:t>2</a:t>
            </a:fld>
            <a:endParaRPr lang="en-US" dirty="0"/>
          </a:p>
        </p:txBody>
      </p:sp>
    </p:spTree>
    <p:extLst>
      <p:ext uri="{BB962C8B-B14F-4D97-AF65-F5344CB8AC3E}">
        <p14:creationId xmlns:p14="http://schemas.microsoft.com/office/powerpoint/2010/main" val="54756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cs typeface="Calibri"/>
              </a:rPr>
              <a:t>Our </a:t>
            </a:r>
            <a:r>
              <a:rPr lang="en-US" sz="1100" baseline="0" dirty="0">
                <a:cs typeface="Calibri"/>
              </a:rPr>
              <a:t>research focuses </a:t>
            </a:r>
            <a:r>
              <a:rPr lang="en-US" sz="1100" dirty="0">
                <a:cs typeface="Calibri"/>
              </a:rPr>
              <a:t>on </a:t>
            </a:r>
            <a:r>
              <a:rPr lang="en-US" sz="1100" baseline="0" dirty="0">
                <a:cs typeface="Calibri"/>
              </a:rPr>
              <a:t>transitions points between levels of education: Elementary Education to Middle School; Middle School to High School; High School to College; and College to University.</a:t>
            </a:r>
          </a:p>
          <a:p>
            <a:endParaRPr lang="en-US" sz="1100" baseline="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cs typeface="Calibri"/>
              </a:rPr>
              <a:t>We study and analyze how students’ experiences from a specific educational level can impact the academic success to the next.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cs typeface="Calibri"/>
              </a:rPr>
              <a:t> *Click*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aseline="0" dirty="0">
              <a:cs typeface="Calibri"/>
            </a:endParaRPr>
          </a:p>
          <a:p>
            <a:r>
              <a:rPr lang="en-US" sz="1100" baseline="0" dirty="0">
                <a:cs typeface="Calibri"/>
              </a:rPr>
              <a:t>Today, we will focus on transfer students, specifically on their transition from Valencia College to UCF. Remember, before CFEED, these types of analyses were not possible. </a:t>
            </a:r>
            <a:r>
              <a:rPr lang="en-US" sz="1100" baseline="0" dirty="0"/>
              <a:t>*Click*</a:t>
            </a:r>
            <a:endParaRPr lang="en-US" sz="1100" baseline="0" dirty="0">
              <a:cs typeface="Calibri"/>
            </a:endParaRPr>
          </a:p>
          <a:p>
            <a:endParaRPr lang="en-US" sz="1100" baseline="0" dirty="0">
              <a:cs typeface="Calibri"/>
            </a:endParaRPr>
          </a:p>
          <a:p>
            <a:r>
              <a:rPr lang="en-US" sz="1100" baseline="0" dirty="0">
                <a:cs typeface="Calibri"/>
              </a:rPr>
              <a:t>We have listed just a few examples of the research topics that CFEED focuses on. </a:t>
            </a:r>
          </a:p>
          <a:p>
            <a:endParaRPr lang="en-US" sz="1100" baseline="0" dirty="0">
              <a:cs typeface="Calibri"/>
            </a:endParaRPr>
          </a:p>
          <a:p>
            <a:r>
              <a:rPr lang="en-US" sz="1100" baseline="0" dirty="0">
                <a:cs typeface="Calibri"/>
              </a:rPr>
              <a:t>Transfer shock, other shock events, entry major college readiness, and college academic performance related to University success.</a:t>
            </a:r>
          </a:p>
          <a:p>
            <a:endParaRPr lang="en-US" sz="1100" baseline="0" dirty="0">
              <a:cs typeface="Calibri"/>
            </a:endParaRPr>
          </a:p>
          <a:p>
            <a:r>
              <a:rPr lang="en-US" sz="1100" baseline="0" dirty="0">
                <a:cs typeface="Calibri"/>
              </a:rPr>
              <a:t>Now that you have a better understanding of what CFEED IS, we would like to discuss what CFEED DOES. We leverage our unique data and information structure to create research that can lead directly to interventions that increase transfer student success. Today we will be covering three research concepts: </a:t>
            </a:r>
            <a:r>
              <a:rPr lang="en-US" sz="1100" baseline="0" dirty="0" smtClean="0">
                <a:cs typeface="Calibri"/>
              </a:rPr>
              <a:t>Shock Events, Relevant Courses, and </a:t>
            </a:r>
            <a:r>
              <a:rPr lang="en-US" sz="1100" baseline="0" dirty="0">
                <a:cs typeface="Calibri"/>
              </a:rPr>
              <a:t>Valencia Patterned Risk Score.</a:t>
            </a:r>
          </a:p>
          <a:p>
            <a:endParaRPr lang="en-US" sz="1100" baseline="0" dirty="0">
              <a:cs typeface="Calibri"/>
            </a:endParaRPr>
          </a:p>
          <a:p>
            <a:endParaRPr lang="en-US" sz="1100" dirty="0">
              <a:cs typeface="Calibri"/>
            </a:endParaRPr>
          </a:p>
        </p:txBody>
      </p:sp>
      <p:sp>
        <p:nvSpPr>
          <p:cNvPr id="4" name="Slide Number Placeholder 3"/>
          <p:cNvSpPr>
            <a:spLocks noGrp="1"/>
          </p:cNvSpPr>
          <p:nvPr>
            <p:ph type="sldNum" sz="quarter" idx="10"/>
          </p:nvPr>
        </p:nvSpPr>
        <p:spPr/>
        <p:txBody>
          <a:bodyPr/>
          <a:lstStyle/>
          <a:p>
            <a:fld id="{93F0F0CB-B494-43D4-8FFE-A1AB695727B3}" type="slidenum">
              <a:rPr lang="en-US" smtClean="0"/>
              <a:t>3</a:t>
            </a:fld>
            <a:endParaRPr lang="en-US" dirty="0"/>
          </a:p>
        </p:txBody>
      </p:sp>
    </p:spTree>
    <p:extLst>
      <p:ext uri="{BB962C8B-B14F-4D97-AF65-F5344CB8AC3E}">
        <p14:creationId xmlns:p14="http://schemas.microsoft.com/office/powerpoint/2010/main" val="1835144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major component of transfer student</a:t>
            </a:r>
            <a:r>
              <a:rPr lang="en-US" baseline="0" dirty="0"/>
              <a:t> success is college/university completion. In order to help better understand what influences students to finish their degree, CFEED has analyzed factors that will lead to attrition. </a:t>
            </a:r>
          </a:p>
          <a:p>
            <a:r>
              <a:rPr lang="en-US" baseline="0" dirty="0"/>
              <a:t>**CLICK** </a:t>
            </a:r>
          </a:p>
          <a:p>
            <a:r>
              <a:rPr lang="en-US" baseline="0" dirty="0"/>
              <a:t>We have found that there are certain events or disruptions </a:t>
            </a:r>
            <a:r>
              <a:rPr lang="en-US" i="1" baseline="0" dirty="0">
                <a:solidFill>
                  <a:srgbClr val="FF0000"/>
                </a:solidFill>
              </a:rPr>
              <a:t>during the transition between college and the university</a:t>
            </a:r>
            <a:r>
              <a:rPr lang="en-US" baseline="0" dirty="0"/>
              <a:t> that can lead to attrition. These are called shock events. </a:t>
            </a:r>
          </a:p>
          <a:p>
            <a:endParaRPr lang="en-US" baseline="0" dirty="0"/>
          </a:p>
          <a:p>
            <a:r>
              <a:rPr lang="en-US" baseline="0" dirty="0"/>
              <a:t>**CLICK** </a:t>
            </a:r>
          </a:p>
          <a:p>
            <a:r>
              <a:rPr lang="en-US" baseline="0" dirty="0"/>
              <a:t>Because of the unique nature of CFEED, </a:t>
            </a:r>
            <a:r>
              <a:rPr lang="en-US" sz="1200" kern="1200" dirty="0">
                <a:solidFill>
                  <a:schemeClr val="tx1"/>
                </a:solidFill>
                <a:effectLst/>
                <a:latin typeface="+mn-lt"/>
                <a:ea typeface="+mn-ea"/>
                <a:cs typeface="+mn-cs"/>
              </a:rPr>
              <a:t>we were able to use both prior Valencia College institution experience data AND UCF first term experience data to help track their academic momentum and success. </a:t>
            </a:r>
          </a:p>
          <a:p>
            <a:endParaRPr lang="en-US" baseline="0" dirty="0"/>
          </a:p>
          <a:p>
            <a:r>
              <a:rPr lang="en-US" sz="1200" kern="1200" dirty="0">
                <a:solidFill>
                  <a:schemeClr val="tx1"/>
                </a:solidFill>
                <a:effectLst/>
                <a:latin typeface="+mn-lt"/>
                <a:ea typeface="+mn-ea"/>
                <a:cs typeface="+mn-cs"/>
              </a:rPr>
              <a:t>Through our research, we have found that transfer students with a negative first term experience lead to negative outcomes at a 2 to 1 rate.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model focuses on 6 unique situations that we identify</a:t>
            </a:r>
            <a:r>
              <a:rPr lang="en-US" sz="1200" kern="1200" baseline="0" dirty="0">
                <a:solidFill>
                  <a:schemeClr val="tx1"/>
                </a:solidFill>
                <a:effectLst/>
                <a:latin typeface="+mn-lt"/>
                <a:ea typeface="+mn-ea"/>
                <a:cs typeface="+mn-cs"/>
              </a:rPr>
              <a:t> as shock events and have a high probability of leading to attrition.</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These situations are ………………. *Clicks*</a:t>
            </a:r>
            <a:endParaRPr lang="en-US" dirty="0"/>
          </a:p>
        </p:txBody>
      </p:sp>
      <p:sp>
        <p:nvSpPr>
          <p:cNvPr id="4" name="Slide Number Placeholder 3"/>
          <p:cNvSpPr>
            <a:spLocks noGrp="1"/>
          </p:cNvSpPr>
          <p:nvPr>
            <p:ph type="sldNum" sz="quarter" idx="10"/>
          </p:nvPr>
        </p:nvSpPr>
        <p:spPr/>
        <p:txBody>
          <a:bodyPr/>
          <a:lstStyle/>
          <a:p>
            <a:fld id="{2792B228-D4B2-4A91-B315-30E0302E1BAE}" type="slidenum">
              <a:rPr lang="en-US" smtClean="0"/>
              <a:t>4</a:t>
            </a:fld>
            <a:endParaRPr lang="en-US" dirty="0"/>
          </a:p>
        </p:txBody>
      </p:sp>
    </p:spTree>
    <p:extLst>
      <p:ext uri="{BB962C8B-B14F-4D97-AF65-F5344CB8AC3E}">
        <p14:creationId xmlns:p14="http://schemas.microsoft.com/office/powerpoint/2010/main" val="2021765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Sitka Display" panose="02000505000000020004" pitchFamily="2" charset="0"/>
              </a:rPr>
              <a:t>We define relevant courses as courses that </a:t>
            </a:r>
            <a:r>
              <a:rPr lang="en-US" sz="1200" dirty="0" smtClean="0">
                <a:latin typeface="Sitka Display" panose="02000505000000020004" pitchFamily="2" charset="0"/>
              </a:rPr>
              <a:t>have found to </a:t>
            </a:r>
            <a:r>
              <a:rPr lang="en-US" sz="1200" dirty="0">
                <a:latin typeface="Sitka Display" panose="02000505000000020004" pitchFamily="2" charset="0"/>
              </a:rPr>
              <a:t>better prepared our </a:t>
            </a:r>
            <a:r>
              <a:rPr lang="en-US" sz="1200" dirty="0" err="1">
                <a:latin typeface="Sitka Display" panose="02000505000000020004" pitchFamily="2" charset="0"/>
              </a:rPr>
              <a:t>DirectConnect</a:t>
            </a:r>
            <a:r>
              <a:rPr lang="en-US" sz="1200" dirty="0">
                <a:latin typeface="Sitka Display" panose="02000505000000020004" pitchFamily="2" charset="0"/>
              </a:rPr>
              <a:t> students to be Major Ready and therefore to be successful at UCF.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This concept may look a little bit like reinventing</a:t>
            </a:r>
            <a:r>
              <a:rPr lang="en-US" baseline="0" dirty="0"/>
              <a:t> the wheel since UCF already states its prerequisites for each major, and Valencia College offers Degree Pathways informing students what are the best courses to take, depending on the major you want to pursue at UCF.</a:t>
            </a:r>
          </a:p>
          <a:p>
            <a:r>
              <a:rPr lang="en-US" baseline="0" dirty="0"/>
              <a:t>The problem is, that we found out that very few students in Valencia were taking all of the courses listed in the UCF prerequisites or in Valencia’s degree pathways. *Click*</a:t>
            </a:r>
          </a:p>
          <a:p>
            <a:endParaRPr lang="en-US" baseline="0" dirty="0"/>
          </a:p>
          <a:p>
            <a:r>
              <a:rPr lang="en-US" baseline="0" dirty="0"/>
              <a:t>The idea was to find a shorter list of courses that really helped students to succeed once at UCF. The logic behind following this idea was: which courses were brought by the completers at UCF but not by the </a:t>
            </a:r>
            <a:r>
              <a:rPr lang="en-US" baseline="0" dirty="0" err="1"/>
              <a:t>attritters</a:t>
            </a:r>
            <a:r>
              <a:rPr lang="en-US" baseline="0" dirty="0"/>
              <a:t>.</a:t>
            </a:r>
          </a:p>
          <a:p>
            <a:r>
              <a:rPr lang="en-US" baseline="0" dirty="0"/>
              <a:t>As expected, the courses found as relevant are part of the list of UCF prerequisites and the Valencia Degree pathways. </a:t>
            </a:r>
          </a:p>
          <a:p>
            <a:r>
              <a:rPr lang="en-US" baseline="0" dirty="0"/>
              <a:t>Now let’s talk about </a:t>
            </a:r>
            <a:r>
              <a:rPr lang="en-US" baseline="0" dirty="0" smtClean="0"/>
              <a:t>Valencia’s Patterned Risk Score.</a:t>
            </a:r>
            <a:endParaRPr lang="en-US" dirty="0"/>
          </a:p>
        </p:txBody>
      </p:sp>
      <p:sp>
        <p:nvSpPr>
          <p:cNvPr id="4" name="Slide Number Placeholder 3"/>
          <p:cNvSpPr>
            <a:spLocks noGrp="1"/>
          </p:cNvSpPr>
          <p:nvPr>
            <p:ph type="sldNum" sz="quarter" idx="10"/>
          </p:nvPr>
        </p:nvSpPr>
        <p:spPr/>
        <p:txBody>
          <a:bodyPr/>
          <a:lstStyle/>
          <a:p>
            <a:fld id="{2792B228-D4B2-4A91-B315-30E0302E1BAE}" type="slidenum">
              <a:rPr lang="en-US" smtClean="0"/>
              <a:t>5</a:t>
            </a:fld>
            <a:endParaRPr lang="en-US" dirty="0"/>
          </a:p>
        </p:txBody>
      </p:sp>
    </p:spTree>
    <p:extLst>
      <p:ext uri="{BB962C8B-B14F-4D97-AF65-F5344CB8AC3E}">
        <p14:creationId xmlns:p14="http://schemas.microsoft.com/office/powerpoint/2010/main" val="1968795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research concept that we would</a:t>
            </a:r>
            <a:r>
              <a:rPr lang="en-US" baseline="0" dirty="0"/>
              <a:t> like to talk about today is Valencia Patterned Risk Score. This project was unique in that we looked to create a risk assessment score for students who are transferring to UCF. </a:t>
            </a:r>
          </a:p>
          <a:p>
            <a:endParaRPr lang="en-US" baseline="0" dirty="0"/>
          </a:p>
          <a:p>
            <a:r>
              <a:rPr lang="en-US" baseline="0" dirty="0"/>
              <a:t>**CLICK** The first element of the risk profile is course performance or </a:t>
            </a:r>
            <a:r>
              <a:rPr lang="en-US" baseline="0" dirty="0" smtClean="0"/>
              <a:t>GPA and course difficulty. </a:t>
            </a:r>
            <a:r>
              <a:rPr lang="en-US" baseline="0" dirty="0"/>
              <a:t>The better academic </a:t>
            </a:r>
            <a:r>
              <a:rPr lang="en-US" baseline="0" dirty="0" smtClean="0"/>
              <a:t>performance and the more rigorous the courses, </a:t>
            </a:r>
            <a:r>
              <a:rPr lang="en-US" baseline="0" dirty="0"/>
              <a:t>the lower the risk score.</a:t>
            </a:r>
          </a:p>
          <a:p>
            <a:endParaRPr lang="en-US" baseline="0" dirty="0"/>
          </a:p>
          <a:p>
            <a:r>
              <a:rPr lang="en-US" baseline="0" dirty="0"/>
              <a:t>**CLICK** The second element is how closely the student follows a course pathway at Valencia. This pathway is a set of courses designated by Valencia to help ready a student for a certain major at UCF or other transfer institutions. The more closely a student follows a pathway, the lower the risk score.</a:t>
            </a:r>
          </a:p>
          <a:p>
            <a:endParaRPr lang="en-US" baseline="0" dirty="0"/>
          </a:p>
          <a:p>
            <a:r>
              <a:rPr lang="en-US" baseline="0" dirty="0"/>
              <a:t>**CLICK** The third element of the risk score is course repeat pattern. We have found that higher number of course attempts can be harmful to the student’s overall academic momentum. Thus the higher number of course repeats leads to a higher risk score.</a:t>
            </a:r>
          </a:p>
          <a:p>
            <a:endParaRPr lang="en-US" baseline="0" dirty="0"/>
          </a:p>
          <a:p>
            <a:r>
              <a:rPr lang="en-US" baseline="0" dirty="0"/>
              <a:t>**CLICK** The final element is time to degree. We have found that students who have shorter time to degrees are more successful overall. Because of this fact, longer time to degree leads to a higher risk score.</a:t>
            </a:r>
          </a:p>
          <a:p>
            <a:endParaRPr lang="en-US" baseline="0" dirty="0" smtClean="0"/>
          </a:p>
          <a:p>
            <a:r>
              <a:rPr lang="en-US" baseline="0" dirty="0" smtClean="0"/>
              <a:t>Before we move on, does anyone </a:t>
            </a:r>
            <a:r>
              <a:rPr lang="en-US" baseline="0" smtClean="0"/>
              <a:t>any questions?</a:t>
            </a:r>
          </a:p>
          <a:p>
            <a:endParaRPr lang="en-US" baseline="0" dirty="0"/>
          </a:p>
          <a:p>
            <a:r>
              <a:rPr lang="en-US" baseline="0" dirty="0"/>
              <a:t>Now that we have covered the research background for our important transfer success concepts, we would now like to show you some visuals that use this information to actually give concrete student information/</a:t>
            </a:r>
            <a:r>
              <a:rPr lang="en-US" i="1" baseline="0" dirty="0"/>
              <a:t>insights</a:t>
            </a:r>
            <a:r>
              <a:rPr lang="en-US" baseline="0" dirty="0"/>
              <a:t> that will lead to interventions at both UCF and Valencia.</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2792B228-D4B2-4A91-B315-30E0302E1BAE}" type="slidenum">
              <a:rPr lang="en-US" smtClean="0"/>
              <a:t>6</a:t>
            </a:fld>
            <a:endParaRPr lang="en-US" dirty="0"/>
          </a:p>
        </p:txBody>
      </p:sp>
    </p:spTree>
    <p:extLst>
      <p:ext uri="{BB962C8B-B14F-4D97-AF65-F5344CB8AC3E}">
        <p14:creationId xmlns:p14="http://schemas.microsoft.com/office/powerpoint/2010/main" val="4126805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F8B010-F365-4D02-A000-BC5CC3076E97}" type="slidenum">
              <a:rPr lang="en-US" smtClean="0"/>
              <a:t>7</a:t>
            </a:fld>
            <a:endParaRPr lang="en-US" dirty="0"/>
          </a:p>
        </p:txBody>
      </p:sp>
    </p:spTree>
    <p:extLst>
      <p:ext uri="{BB962C8B-B14F-4D97-AF65-F5344CB8AC3E}">
        <p14:creationId xmlns:p14="http://schemas.microsoft.com/office/powerpoint/2010/main" val="1174976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B229EC-4077-4D6D-BC3A-51325153B8AA}"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310294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229EC-4077-4D6D-BC3A-51325153B8AA}"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138439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229EC-4077-4D6D-BC3A-51325153B8AA}"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173917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B229EC-4077-4D6D-BC3A-51325153B8AA}"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207557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B229EC-4077-4D6D-BC3A-51325153B8AA}"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189067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B229EC-4077-4D6D-BC3A-51325153B8AA}"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25548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B229EC-4077-4D6D-BC3A-51325153B8AA}"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2219266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B229EC-4077-4D6D-BC3A-51325153B8AA}"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168879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229EC-4077-4D6D-BC3A-51325153B8AA}"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138375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B229EC-4077-4D6D-BC3A-51325153B8AA}"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297389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B229EC-4077-4D6D-BC3A-51325153B8AA}"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DA178-8801-491A-8451-592B30881FE0}" type="slidenum">
              <a:rPr lang="en-US" smtClean="0"/>
              <a:t>‹#›</a:t>
            </a:fld>
            <a:endParaRPr lang="en-US"/>
          </a:p>
        </p:txBody>
      </p:sp>
    </p:spTree>
    <p:extLst>
      <p:ext uri="{BB962C8B-B14F-4D97-AF65-F5344CB8AC3E}">
        <p14:creationId xmlns:p14="http://schemas.microsoft.com/office/powerpoint/2010/main" val="118572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229EC-4077-4D6D-BC3A-51325153B8AA}" type="datetimeFigureOut">
              <a:rPr lang="en-US" smtClean="0"/>
              <a:t>10/12/2021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DA178-8801-491A-8451-592B30881FE0}" type="slidenum">
              <a:rPr lang="en-US" smtClean="0"/>
              <a:t>‹#›</a:t>
            </a:fld>
            <a:endParaRPr lang="en-US"/>
          </a:p>
        </p:txBody>
      </p:sp>
    </p:spTree>
    <p:extLst>
      <p:ext uri="{BB962C8B-B14F-4D97-AF65-F5344CB8AC3E}">
        <p14:creationId xmlns:p14="http://schemas.microsoft.com/office/powerpoint/2010/main" val="3129036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9421" y="3229800"/>
            <a:ext cx="2476500" cy="1847850"/>
          </a:xfrm>
          <a:prstGeom prst="rect">
            <a:avLst/>
          </a:prstGeom>
        </p:spPr>
      </p:pic>
      <p:pic>
        <p:nvPicPr>
          <p:cNvPr id="10" name="Picture 9">
            <a:extLst>
              <a:ext uri="{FF2B5EF4-FFF2-40B4-BE49-F238E27FC236}">
                <a16:creationId xmlns:a16="http://schemas.microsoft.com/office/drawing/2014/main" id="{F815AF7A-4244-40AA-82D8-CF16C008370F}"/>
              </a:ext>
            </a:extLst>
          </p:cNvPr>
          <p:cNvPicPr>
            <a:picLocks noChangeAspect="1"/>
          </p:cNvPicPr>
          <p:nvPr/>
        </p:nvPicPr>
        <p:blipFill>
          <a:blip r:embed="rId4"/>
          <a:stretch>
            <a:fillRect/>
          </a:stretch>
        </p:blipFill>
        <p:spPr>
          <a:xfrm>
            <a:off x="10839627" y="6442364"/>
            <a:ext cx="1192438" cy="307484"/>
          </a:xfrm>
          <a:prstGeom prst="rect">
            <a:avLst/>
          </a:prstGeom>
        </p:spPr>
      </p:pic>
      <p:sp>
        <p:nvSpPr>
          <p:cNvPr id="26" name="TextBox 25"/>
          <p:cNvSpPr txBox="1"/>
          <p:nvPr/>
        </p:nvSpPr>
        <p:spPr>
          <a:xfrm>
            <a:off x="0" y="-5192"/>
            <a:ext cx="12195345" cy="984885"/>
          </a:xfrm>
          <a:prstGeom prst="rect">
            <a:avLst/>
          </a:prstGeom>
          <a:solidFill>
            <a:srgbClr val="84A6D8"/>
          </a:solidFill>
        </p:spPr>
        <p:txBody>
          <a:bodyPr wrap="square" rtlCol="0">
            <a:spAutoFit/>
          </a:bodyPr>
          <a:lstStyle/>
          <a:p>
            <a:pPr algn="ctr"/>
            <a:endParaRPr lang="en-US" sz="900" b="1" spc="-5" dirty="0">
              <a:latin typeface="Sitka Display"/>
              <a:cs typeface="Sitka Display"/>
            </a:endParaRPr>
          </a:p>
          <a:p>
            <a:pPr algn="ctr"/>
            <a:r>
              <a:rPr lang="en-US" sz="2000" b="1" spc="-5" dirty="0">
                <a:latin typeface="Sitka Display"/>
                <a:cs typeface="Sitka Display"/>
              </a:rPr>
              <a:t>Central Florida Education Ecosystem Database- </a:t>
            </a:r>
            <a:r>
              <a:rPr lang="en-US" sz="2000" b="1" spc="-5" dirty="0" smtClean="0">
                <a:latin typeface="Sitka Display"/>
                <a:cs typeface="Sitka Display"/>
              </a:rPr>
              <a:t>CFEED</a:t>
            </a:r>
            <a:endParaRPr lang="en-US" sz="2000" b="1" spc="-5" dirty="0">
              <a:latin typeface="Sitka Display"/>
              <a:cs typeface="Sitka Display"/>
            </a:endParaRPr>
          </a:p>
          <a:p>
            <a:pPr algn="ctr"/>
            <a:r>
              <a:rPr lang="en-US" b="1" dirty="0">
                <a:latin typeface="Sitka Display" panose="02000505000000020004" pitchFamily="2" charset="0"/>
              </a:rPr>
              <a:t>Transfer Success Conversations</a:t>
            </a:r>
          </a:p>
          <a:p>
            <a:pPr algn="ctr"/>
            <a:endParaRPr lang="en-US" sz="900" b="1" spc="-5" dirty="0">
              <a:latin typeface="Sitka Display"/>
              <a:cs typeface="Sitka Display"/>
            </a:endParaRPr>
          </a:p>
        </p:txBody>
      </p:sp>
      <p:sp>
        <p:nvSpPr>
          <p:cNvPr id="3" name="TextBox 2"/>
          <p:cNvSpPr txBox="1"/>
          <p:nvPr/>
        </p:nvSpPr>
        <p:spPr>
          <a:xfrm>
            <a:off x="2690443" y="1596915"/>
            <a:ext cx="6814457" cy="1015663"/>
          </a:xfrm>
          <a:prstGeom prst="rect">
            <a:avLst/>
          </a:prstGeom>
          <a:noFill/>
        </p:spPr>
        <p:txBody>
          <a:bodyPr wrap="square" rtlCol="0">
            <a:spAutoFit/>
          </a:bodyPr>
          <a:lstStyle/>
          <a:p>
            <a:pPr algn="ctr"/>
            <a:r>
              <a:rPr lang="en-US" sz="2000" b="1" dirty="0" smtClean="0">
                <a:latin typeface="Sitka Display" panose="02000505000000020004" pitchFamily="2" charset="0"/>
              </a:rPr>
              <a:t>Florida Pathways Institute III:</a:t>
            </a:r>
          </a:p>
          <a:p>
            <a:pPr algn="ctr"/>
            <a:r>
              <a:rPr lang="en-US" sz="2000" b="1" dirty="0" smtClean="0">
                <a:latin typeface="Sitka Display" panose="02000505000000020004" pitchFamily="2" charset="0"/>
              </a:rPr>
              <a:t>Integrating the Onboarding Experience for Student Success</a:t>
            </a:r>
            <a:endParaRPr lang="en-US" sz="2000" b="1" dirty="0">
              <a:latin typeface="Sitka Display" panose="02000505000000020004" pitchFamily="2" charset="0"/>
            </a:endParaRPr>
          </a:p>
          <a:p>
            <a:pPr algn="ctr"/>
            <a:r>
              <a:rPr lang="en-US" sz="2000" b="1" dirty="0" smtClean="0">
                <a:latin typeface="Sitka Display" panose="02000505000000020004" pitchFamily="2" charset="0"/>
              </a:rPr>
              <a:t>Miami, September 13</a:t>
            </a:r>
            <a:r>
              <a:rPr lang="en-US" sz="2000" b="1" baseline="30000" dirty="0" smtClean="0">
                <a:latin typeface="Sitka Display" panose="02000505000000020004" pitchFamily="2" charset="0"/>
              </a:rPr>
              <a:t>th</a:t>
            </a:r>
            <a:r>
              <a:rPr lang="en-US" sz="2000" b="1" dirty="0" smtClean="0">
                <a:latin typeface="Sitka Display" panose="02000505000000020004" pitchFamily="2" charset="0"/>
              </a:rPr>
              <a:t>, 2021</a:t>
            </a:r>
            <a:endParaRPr lang="en-US" sz="2000" b="1" dirty="0">
              <a:latin typeface="Sitka Display" panose="02000505000000020004" pitchFamily="2" charset="0"/>
            </a:endParaRPr>
          </a:p>
        </p:txBody>
      </p:sp>
    </p:spTree>
    <p:extLst>
      <p:ext uri="{BB962C8B-B14F-4D97-AF65-F5344CB8AC3E}">
        <p14:creationId xmlns:p14="http://schemas.microsoft.com/office/powerpoint/2010/main" val="2642977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815AF7A-4244-40AA-82D8-CF16C008370F}"/>
              </a:ext>
            </a:extLst>
          </p:cNvPr>
          <p:cNvPicPr>
            <a:picLocks noChangeAspect="1"/>
          </p:cNvPicPr>
          <p:nvPr/>
        </p:nvPicPr>
        <p:blipFill>
          <a:blip r:embed="rId3"/>
          <a:stretch>
            <a:fillRect/>
          </a:stretch>
        </p:blipFill>
        <p:spPr>
          <a:xfrm>
            <a:off x="10839627" y="6442364"/>
            <a:ext cx="1192438" cy="307484"/>
          </a:xfrm>
          <a:prstGeom prst="rect">
            <a:avLst/>
          </a:prstGeom>
        </p:spPr>
      </p:pic>
      <p:grpSp>
        <p:nvGrpSpPr>
          <p:cNvPr id="12" name="Group 11"/>
          <p:cNvGrpSpPr/>
          <p:nvPr/>
        </p:nvGrpSpPr>
        <p:grpSpPr>
          <a:xfrm>
            <a:off x="697847" y="1073107"/>
            <a:ext cx="6271274" cy="314523"/>
            <a:chOff x="0" y="927735"/>
            <a:chExt cx="5934075" cy="332740"/>
          </a:xfrm>
          <a:solidFill>
            <a:srgbClr val="4477C4"/>
          </a:solidFill>
        </p:grpSpPr>
        <p:cxnSp>
          <p:nvCxnSpPr>
            <p:cNvPr id="13" name="Straight Connector 12"/>
            <p:cNvCxnSpPr/>
            <p:nvPr/>
          </p:nvCxnSpPr>
          <p:spPr>
            <a:xfrm>
              <a:off x="0" y="1095375"/>
              <a:ext cx="5934075" cy="0"/>
            </a:xfrm>
            <a:prstGeom prst="line">
              <a:avLst/>
            </a:prstGeom>
            <a:grpFill/>
            <a:ln>
              <a:solidFill>
                <a:srgbClr val="4477C4"/>
              </a:solidFill>
            </a:ln>
          </p:spPr>
          <p:style>
            <a:lnRef idx="1">
              <a:schemeClr val="accent1"/>
            </a:lnRef>
            <a:fillRef idx="0">
              <a:schemeClr val="accent1"/>
            </a:fillRef>
            <a:effectRef idx="0">
              <a:schemeClr val="accent1"/>
            </a:effectRef>
            <a:fontRef idx="minor">
              <a:schemeClr val="tx1"/>
            </a:fontRef>
          </p:style>
        </p:cxnSp>
        <p:sp>
          <p:nvSpPr>
            <p:cNvPr id="14" name="TextBox 3"/>
            <p:cNvSpPr txBox="1"/>
            <p:nvPr/>
          </p:nvSpPr>
          <p:spPr>
            <a:xfrm>
              <a:off x="1449" y="927735"/>
              <a:ext cx="1838325" cy="332740"/>
            </a:xfrm>
            <a:prstGeom prst="rect">
              <a:avLst/>
            </a:prstGeom>
            <a:grpFill/>
            <a:ln>
              <a:solidFill>
                <a:srgbClr val="4477C4"/>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marL="0" marR="0">
                <a:lnSpc>
                  <a:spcPct val="107000"/>
                </a:lnSpc>
                <a:spcBef>
                  <a:spcPts val="0"/>
                </a:spcBef>
                <a:spcAft>
                  <a:spcPts val="800"/>
                </a:spcAft>
              </a:pPr>
              <a:r>
                <a:rPr lang="en-US" sz="1400" b="1" dirty="0">
                  <a:effectLst/>
                  <a:latin typeface="Sitka Display" panose="02000505000000020004" pitchFamily="2" charset="0"/>
                  <a:ea typeface="Calibri" panose="020F0502020204030204" pitchFamily="34" charset="0"/>
                  <a:cs typeface="Times New Roman" panose="02020603050405020304" pitchFamily="18" charset="0"/>
                </a:rPr>
                <a:t>Description</a:t>
              </a:r>
              <a:endParaRPr lang="en-US" sz="1100" dirty="0">
                <a:effectLst/>
                <a:ea typeface="Calibri" panose="020F0502020204030204" pitchFamily="34" charset="0"/>
                <a:cs typeface="Times New Roman" panose="02020603050405020304" pitchFamily="18" charset="0"/>
              </a:endParaRPr>
            </a:p>
          </p:txBody>
        </p:sp>
      </p:grpSp>
      <p:sp>
        <p:nvSpPr>
          <p:cNvPr id="2" name="TextBox 1"/>
          <p:cNvSpPr txBox="1"/>
          <p:nvPr/>
        </p:nvSpPr>
        <p:spPr>
          <a:xfrm>
            <a:off x="697847" y="1357524"/>
            <a:ext cx="10972799" cy="1022972"/>
          </a:xfrm>
          <a:prstGeom prst="rect">
            <a:avLst/>
          </a:prstGeom>
          <a:noFill/>
        </p:spPr>
        <p:txBody>
          <a:bodyPr wrap="square" lIns="91440" tIns="45720" rIns="91440" bIns="45720" rtlCol="0" anchor="t">
            <a:spAutoFit/>
          </a:bodyPr>
          <a:lstStyle/>
          <a:p>
            <a:pPr>
              <a:lnSpc>
                <a:spcPct val="150000"/>
              </a:lnSpc>
            </a:pPr>
            <a:r>
              <a:rPr lang="en-US" sz="1400" dirty="0">
                <a:latin typeface="Sitka Display"/>
              </a:rPr>
              <a:t>CFEED (the Central Florida Education Ecosystem Database) is an ambitious project among 4 educational institutions in Central Florida, and a technical partner. Where data is collected, shared and analyzed in a common environment with the purpose of informing decisions to improve students' academic success from PK to Post-secondary education.</a:t>
            </a:r>
            <a:endParaRPr lang="en-US" sz="1200" dirty="0">
              <a:latin typeface="Sitka Display"/>
            </a:endParaRPr>
          </a:p>
        </p:txBody>
      </p:sp>
      <p:grpSp>
        <p:nvGrpSpPr>
          <p:cNvPr id="21" name="Group 20"/>
          <p:cNvGrpSpPr/>
          <p:nvPr/>
        </p:nvGrpSpPr>
        <p:grpSpPr>
          <a:xfrm>
            <a:off x="697847" y="2484933"/>
            <a:ext cx="6271274" cy="314523"/>
            <a:chOff x="0" y="927735"/>
            <a:chExt cx="5934075" cy="332740"/>
          </a:xfrm>
        </p:grpSpPr>
        <p:cxnSp>
          <p:nvCxnSpPr>
            <p:cNvPr id="22" name="Straight Connector 21"/>
            <p:cNvCxnSpPr/>
            <p:nvPr/>
          </p:nvCxnSpPr>
          <p:spPr>
            <a:xfrm>
              <a:off x="0" y="1095375"/>
              <a:ext cx="5934075" cy="0"/>
            </a:xfrm>
            <a:prstGeom prst="line">
              <a:avLst/>
            </a:prstGeom>
            <a:ln>
              <a:solidFill>
                <a:srgbClr val="4477C4"/>
              </a:solidFill>
            </a:ln>
          </p:spPr>
          <p:style>
            <a:lnRef idx="1">
              <a:schemeClr val="accent1"/>
            </a:lnRef>
            <a:fillRef idx="0">
              <a:schemeClr val="accent1"/>
            </a:fillRef>
            <a:effectRef idx="0">
              <a:schemeClr val="accent1"/>
            </a:effectRef>
            <a:fontRef idx="minor">
              <a:schemeClr val="tx1"/>
            </a:fontRef>
          </p:style>
        </p:cxnSp>
        <p:sp>
          <p:nvSpPr>
            <p:cNvPr id="23" name="TextBox 3"/>
            <p:cNvSpPr txBox="1"/>
            <p:nvPr/>
          </p:nvSpPr>
          <p:spPr>
            <a:xfrm>
              <a:off x="1449" y="927735"/>
              <a:ext cx="1838325" cy="332740"/>
            </a:xfrm>
            <a:prstGeom prst="rect">
              <a:avLst/>
            </a:prstGeom>
            <a:solidFill>
              <a:srgbClr val="4477C4"/>
            </a:solidFill>
            <a:ln>
              <a:solidFill>
                <a:srgbClr val="4477C4"/>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marL="0" marR="0">
                <a:lnSpc>
                  <a:spcPct val="107000"/>
                </a:lnSpc>
                <a:spcBef>
                  <a:spcPts val="0"/>
                </a:spcBef>
                <a:spcAft>
                  <a:spcPts val="800"/>
                </a:spcAft>
              </a:pPr>
              <a:r>
                <a:rPr lang="en-US" sz="1400" b="1" dirty="0">
                  <a:effectLst/>
                  <a:latin typeface="Sitka Display" panose="02000505000000020004" pitchFamily="2" charset="0"/>
                  <a:ea typeface="Calibri" panose="020F0502020204030204" pitchFamily="34" charset="0"/>
                  <a:cs typeface="Times New Roman" panose="02020603050405020304" pitchFamily="18" charset="0"/>
                </a:rPr>
                <a:t>Goal</a:t>
              </a:r>
              <a:endParaRPr lang="en-US" sz="1100" dirty="0">
                <a:effectLst/>
                <a:ea typeface="Calibri" panose="020F0502020204030204" pitchFamily="34" charset="0"/>
                <a:cs typeface="Times New Roman" panose="02020603050405020304" pitchFamily="18" charset="0"/>
              </a:endParaRPr>
            </a:p>
          </p:txBody>
        </p:sp>
      </p:grpSp>
      <p:sp>
        <p:nvSpPr>
          <p:cNvPr id="24" name="TextBox 23"/>
          <p:cNvSpPr txBox="1"/>
          <p:nvPr/>
        </p:nvSpPr>
        <p:spPr>
          <a:xfrm>
            <a:off x="697847" y="2850185"/>
            <a:ext cx="11334218" cy="738664"/>
          </a:xfrm>
          <a:prstGeom prst="rect">
            <a:avLst/>
          </a:prstGeom>
          <a:noFill/>
        </p:spPr>
        <p:txBody>
          <a:bodyPr wrap="square" rtlCol="0">
            <a:spAutoFit/>
          </a:bodyPr>
          <a:lstStyle/>
          <a:p>
            <a:pPr>
              <a:lnSpc>
                <a:spcPct val="150000"/>
              </a:lnSpc>
            </a:pPr>
            <a:r>
              <a:rPr lang="en-US" sz="1400" b="1" dirty="0">
                <a:latin typeface="Sitka Display" panose="02000505000000020004" pitchFamily="2" charset="0"/>
              </a:rPr>
              <a:t>To build the tools and processes necessary </a:t>
            </a:r>
            <a:r>
              <a:rPr lang="en-US" sz="1400" dirty="0">
                <a:latin typeface="Sitka Display" panose="02000505000000020004" pitchFamily="2" charset="0"/>
              </a:rPr>
              <a:t>to provide a silo-free examination of student performance from pre-kindergarten through post-secondary, </a:t>
            </a:r>
            <a:r>
              <a:rPr lang="en-US" sz="1400" b="1" dirty="0">
                <a:latin typeface="Sitka Display" panose="02000505000000020004" pitchFamily="2" charset="0"/>
              </a:rPr>
              <a:t>and begin identification of insights that can be used to provide interventions</a:t>
            </a:r>
            <a:r>
              <a:rPr lang="en-US" sz="1400" dirty="0">
                <a:latin typeface="Sitka Display" panose="02000505000000020004" pitchFamily="2" charset="0"/>
              </a:rPr>
              <a:t> </a:t>
            </a:r>
            <a:r>
              <a:rPr lang="en-US" sz="1400" b="1" dirty="0">
                <a:latin typeface="Sitka Display" panose="02000505000000020004" pitchFamily="2" charset="0"/>
              </a:rPr>
              <a:t>that will increase student success.</a:t>
            </a:r>
            <a:r>
              <a:rPr lang="en-US" sz="1400" dirty="0">
                <a:latin typeface="Sitka Display" panose="02000505000000020004" pitchFamily="2" charset="0"/>
              </a:rPr>
              <a:t> </a:t>
            </a:r>
            <a:endParaRPr lang="en-US" sz="1600" dirty="0"/>
          </a:p>
        </p:txBody>
      </p:sp>
      <p:sp>
        <p:nvSpPr>
          <p:cNvPr id="26" name="TextBox 25"/>
          <p:cNvSpPr txBox="1"/>
          <p:nvPr/>
        </p:nvSpPr>
        <p:spPr>
          <a:xfrm>
            <a:off x="0" y="-5192"/>
            <a:ext cx="12195345" cy="984885"/>
          </a:xfrm>
          <a:prstGeom prst="rect">
            <a:avLst/>
          </a:prstGeom>
          <a:solidFill>
            <a:srgbClr val="84A6D8"/>
          </a:solidFill>
        </p:spPr>
        <p:txBody>
          <a:bodyPr wrap="square" rtlCol="0">
            <a:spAutoFit/>
          </a:bodyPr>
          <a:lstStyle/>
          <a:p>
            <a:pPr algn="ctr"/>
            <a:endParaRPr lang="en-US" sz="900" b="1" spc="-5" dirty="0">
              <a:latin typeface="Sitka Display"/>
              <a:cs typeface="Sitka Display"/>
            </a:endParaRPr>
          </a:p>
          <a:p>
            <a:pPr algn="ctr"/>
            <a:r>
              <a:rPr lang="en-US" sz="2000" b="1" spc="-5" dirty="0">
                <a:latin typeface="Sitka Display"/>
                <a:cs typeface="Sitka Display"/>
              </a:rPr>
              <a:t>Central Florida Education Ecosystem Database- </a:t>
            </a:r>
            <a:r>
              <a:rPr lang="en-US" sz="2000" b="1" spc="-5" dirty="0" smtClean="0">
                <a:latin typeface="Sitka Display"/>
                <a:cs typeface="Sitka Display"/>
              </a:rPr>
              <a:t>CFEED</a:t>
            </a:r>
          </a:p>
          <a:p>
            <a:pPr algn="ctr"/>
            <a:r>
              <a:rPr lang="en-US" b="1" spc="-5" dirty="0" smtClean="0">
                <a:latin typeface="Sitka Display"/>
                <a:cs typeface="Sitka Display"/>
              </a:rPr>
              <a:t>History</a:t>
            </a:r>
            <a:endParaRPr lang="en-US" b="1" spc="-5" dirty="0">
              <a:latin typeface="Sitka Display"/>
              <a:cs typeface="Sitka Display"/>
            </a:endParaRPr>
          </a:p>
          <a:p>
            <a:pPr algn="ctr"/>
            <a:endParaRPr lang="en-US" sz="900" b="1" spc="-5" dirty="0">
              <a:latin typeface="Sitka Display"/>
              <a:cs typeface="Sitka Display"/>
            </a:endParaRPr>
          </a:p>
        </p:txBody>
      </p:sp>
      <p:sp>
        <p:nvSpPr>
          <p:cNvPr id="15" name="Content Placeholder 2"/>
          <p:cNvSpPr txBox="1">
            <a:spLocks/>
          </p:cNvSpPr>
          <p:nvPr/>
        </p:nvSpPr>
        <p:spPr>
          <a:xfrm>
            <a:off x="708190" y="4085601"/>
            <a:ext cx="5978526" cy="2216301"/>
          </a:xfrm>
          <a:prstGeom prst="rect">
            <a:avLst/>
          </a:prstGeom>
        </p:spPr>
        <p:txBody>
          <a:bodyPr vert="horz" lIns="0" tIns="45720" rIns="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00000"/>
              </a:lnSpc>
              <a:buFont typeface="+mj-lt"/>
              <a:buAutoNum type="arabicPeriod"/>
            </a:pPr>
            <a:r>
              <a:rPr lang="en-US" sz="1400" dirty="0">
                <a:latin typeface="Sitka Display" panose="02000505000000020004" pitchFamily="2" charset="0"/>
              </a:rPr>
              <a:t>Managing and Synthesizing Institutional Data for Analytic Purposes</a:t>
            </a:r>
          </a:p>
          <a:p>
            <a:pPr marL="457200" indent="-457200">
              <a:lnSpc>
                <a:spcPct val="100000"/>
              </a:lnSpc>
              <a:buFont typeface="+mj-lt"/>
              <a:buAutoNum type="arabicPeriod"/>
            </a:pPr>
            <a:r>
              <a:rPr lang="en-US" sz="1400" dirty="0">
                <a:latin typeface="Sitka Display" panose="02000505000000020004" pitchFamily="2" charset="0"/>
              </a:rPr>
              <a:t>Analyzing Longitudinal Student Experiences Qualitatively and Quantitatively</a:t>
            </a:r>
          </a:p>
          <a:p>
            <a:pPr marL="457200" indent="-457200">
              <a:lnSpc>
                <a:spcPct val="100000"/>
              </a:lnSpc>
              <a:buFont typeface="+mj-lt"/>
              <a:buAutoNum type="arabicPeriod"/>
            </a:pPr>
            <a:r>
              <a:rPr lang="en-US" sz="1400" dirty="0">
                <a:latin typeface="Sitka Display" panose="02000505000000020004" pitchFamily="2" charset="0"/>
              </a:rPr>
              <a:t>Identifying Actionable Intervention Points in the Student Experience Through Experimentation </a:t>
            </a:r>
          </a:p>
          <a:p>
            <a:pPr marL="457200" indent="-457200">
              <a:lnSpc>
                <a:spcPct val="100000"/>
              </a:lnSpc>
              <a:buFont typeface="+mj-lt"/>
              <a:buAutoNum type="arabicPeriod"/>
            </a:pPr>
            <a:r>
              <a:rPr lang="en-US" sz="1400" dirty="0">
                <a:latin typeface="Sitka Display" panose="02000505000000020004" pitchFamily="2" charset="0"/>
              </a:rPr>
              <a:t>Developing Advanced Measures for Improved Tracking and Monitoring of Student Population Groups</a:t>
            </a:r>
          </a:p>
          <a:p>
            <a:pPr marL="457200" indent="-457200">
              <a:lnSpc>
                <a:spcPct val="100000"/>
              </a:lnSpc>
              <a:buFont typeface="+mj-lt"/>
              <a:buAutoNum type="arabicPeriod"/>
            </a:pPr>
            <a:r>
              <a:rPr lang="en-US" sz="1400" dirty="0">
                <a:latin typeface="Sitka Display" panose="02000505000000020004" pitchFamily="2" charset="0"/>
              </a:rPr>
              <a:t>Communicating Findings and Integrating Knowledge Across All Institutions</a:t>
            </a:r>
          </a:p>
        </p:txBody>
      </p:sp>
      <p:grpSp>
        <p:nvGrpSpPr>
          <p:cNvPr id="16" name="Group 15"/>
          <p:cNvGrpSpPr/>
          <p:nvPr/>
        </p:nvGrpSpPr>
        <p:grpSpPr>
          <a:xfrm>
            <a:off x="697847" y="3658123"/>
            <a:ext cx="6271274" cy="314523"/>
            <a:chOff x="0" y="927735"/>
            <a:chExt cx="5934075" cy="332740"/>
          </a:xfrm>
          <a:solidFill>
            <a:srgbClr val="4477C4"/>
          </a:solidFill>
        </p:grpSpPr>
        <p:cxnSp>
          <p:nvCxnSpPr>
            <p:cNvPr id="17" name="Straight Connector 16"/>
            <p:cNvCxnSpPr/>
            <p:nvPr/>
          </p:nvCxnSpPr>
          <p:spPr>
            <a:xfrm>
              <a:off x="0" y="1095375"/>
              <a:ext cx="5934075" cy="0"/>
            </a:xfrm>
            <a:prstGeom prst="line">
              <a:avLst/>
            </a:prstGeom>
            <a:grpFill/>
            <a:ln>
              <a:solidFill>
                <a:srgbClr val="4477C4"/>
              </a:solidFill>
            </a:ln>
          </p:spPr>
          <p:style>
            <a:lnRef idx="1">
              <a:schemeClr val="accent1"/>
            </a:lnRef>
            <a:fillRef idx="0">
              <a:schemeClr val="accent1"/>
            </a:fillRef>
            <a:effectRef idx="0">
              <a:schemeClr val="accent1"/>
            </a:effectRef>
            <a:fontRef idx="minor">
              <a:schemeClr val="tx1"/>
            </a:fontRef>
          </p:style>
        </p:cxnSp>
        <p:sp>
          <p:nvSpPr>
            <p:cNvPr id="18" name="TextBox 3"/>
            <p:cNvSpPr txBox="1"/>
            <p:nvPr/>
          </p:nvSpPr>
          <p:spPr>
            <a:xfrm>
              <a:off x="1449" y="927735"/>
              <a:ext cx="1838325" cy="332740"/>
            </a:xfrm>
            <a:prstGeom prst="rect">
              <a:avLst/>
            </a:prstGeom>
            <a:grpFill/>
            <a:ln>
              <a:solidFill>
                <a:srgbClr val="4477C4"/>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marL="0" marR="0">
                <a:lnSpc>
                  <a:spcPct val="107000"/>
                </a:lnSpc>
                <a:spcBef>
                  <a:spcPts val="0"/>
                </a:spcBef>
                <a:spcAft>
                  <a:spcPts val="800"/>
                </a:spcAft>
              </a:pPr>
              <a:r>
                <a:rPr lang="en-US" sz="1400" b="1" dirty="0">
                  <a:effectLst/>
                  <a:latin typeface="Sitka Display" panose="02000505000000020004" pitchFamily="2" charset="0"/>
                  <a:ea typeface="Calibri" panose="020F0502020204030204" pitchFamily="34" charset="0"/>
                  <a:cs typeface="Times New Roman" panose="02020603050405020304" pitchFamily="18" charset="0"/>
                </a:rPr>
                <a:t>Current Capabilities</a:t>
              </a:r>
              <a:endParaRPr lang="en-US" sz="1100" dirty="0">
                <a:effectLst/>
                <a:ea typeface="Calibri" panose="020F0502020204030204" pitchFamily="34" charset="0"/>
                <a:cs typeface="Times New Roman" panose="02020603050405020304" pitchFamily="18" charset="0"/>
              </a:endParaRPr>
            </a:p>
          </p:txBody>
        </p:sp>
      </p:gr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2955" y="4620530"/>
            <a:ext cx="1929070" cy="643839"/>
          </a:xfrm>
          <a:prstGeom prst="rect">
            <a:avLst/>
          </a:prstGeom>
        </p:spPr>
      </p:pic>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52955" y="3748286"/>
            <a:ext cx="781239" cy="777352"/>
          </a:xfrm>
          <a:prstGeom prst="rect">
            <a:avLst/>
          </a:prstGeom>
        </p:spPr>
      </p:pic>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63752" y="4035794"/>
            <a:ext cx="1641392" cy="250811"/>
          </a:xfrm>
          <a:prstGeom prst="rect">
            <a:avLst/>
          </a:prstGeom>
        </p:spPr>
      </p:pic>
      <p:pic>
        <p:nvPicPr>
          <p:cNvPr id="29" name="Pictur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034702" y="3753043"/>
            <a:ext cx="605836" cy="817514"/>
          </a:xfrm>
          <a:prstGeom prst="rect">
            <a:avLst/>
          </a:prstGeom>
        </p:spPr>
      </p:pic>
      <p:pic>
        <p:nvPicPr>
          <p:cNvPr id="30" name="Picture 2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82923" y="4683900"/>
            <a:ext cx="1932903" cy="509584"/>
          </a:xfrm>
          <a:prstGeom prst="rect">
            <a:avLst/>
          </a:prstGeom>
        </p:spPr>
      </p:pic>
      <p:pic>
        <p:nvPicPr>
          <p:cNvPr id="31" name="Picture 30"/>
          <p:cNvPicPr>
            <a:picLocks noChangeAspect="1"/>
          </p:cNvPicPr>
          <p:nvPr/>
        </p:nvPicPr>
        <p:blipFill>
          <a:blip r:embed="rId9"/>
          <a:stretch>
            <a:fillRect/>
          </a:stretch>
        </p:blipFill>
        <p:spPr>
          <a:xfrm>
            <a:off x="9038137" y="5386107"/>
            <a:ext cx="1292622" cy="561047"/>
          </a:xfrm>
          <a:prstGeom prst="rect">
            <a:avLst/>
          </a:prstGeom>
        </p:spPr>
      </p:pic>
    </p:spTree>
    <p:extLst>
      <p:ext uri="{BB962C8B-B14F-4D97-AF65-F5344CB8AC3E}">
        <p14:creationId xmlns:p14="http://schemas.microsoft.com/office/powerpoint/2010/main" val="2792403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7823135" y="2348486"/>
            <a:ext cx="2546162" cy="2552698"/>
          </a:xfrm>
          <a:prstGeom prst="rect">
            <a:avLst/>
          </a:prstGeom>
          <a:solidFill>
            <a:schemeClr val="accent6">
              <a:lumMod val="60000"/>
              <a:lumOff val="4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4923902" y="2326417"/>
            <a:ext cx="2208263" cy="213237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009816" y="2336561"/>
            <a:ext cx="2208263" cy="1439698"/>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815AF7A-4244-40AA-82D8-CF16C008370F}"/>
              </a:ext>
            </a:extLst>
          </p:cNvPr>
          <p:cNvPicPr>
            <a:picLocks noChangeAspect="1"/>
          </p:cNvPicPr>
          <p:nvPr/>
        </p:nvPicPr>
        <p:blipFill>
          <a:blip r:embed="rId3"/>
          <a:stretch>
            <a:fillRect/>
          </a:stretch>
        </p:blipFill>
        <p:spPr>
          <a:xfrm>
            <a:off x="10839627" y="6289964"/>
            <a:ext cx="1192438" cy="307484"/>
          </a:xfrm>
          <a:prstGeom prst="rect">
            <a:avLst/>
          </a:prstGeom>
        </p:spPr>
      </p:pic>
      <p:cxnSp>
        <p:nvCxnSpPr>
          <p:cNvPr id="7" name="Straight Connector 6"/>
          <p:cNvCxnSpPr/>
          <p:nvPr/>
        </p:nvCxnSpPr>
        <p:spPr>
          <a:xfrm flipH="1">
            <a:off x="2009818" y="2081400"/>
            <a:ext cx="764610" cy="245745"/>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513730" y="2081400"/>
            <a:ext cx="704350" cy="245745"/>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4923902" y="2081400"/>
            <a:ext cx="763517" cy="235602"/>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542768" y="2098891"/>
            <a:ext cx="589397" cy="218111"/>
          </a:xfrm>
          <a:prstGeom prst="line">
            <a:avLst/>
          </a:prstGeom>
          <a:ln>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960447" y="2413442"/>
            <a:ext cx="2191977" cy="2277547"/>
          </a:xfrm>
          <a:prstGeom prst="rect">
            <a:avLst/>
          </a:prstGeom>
          <a:noFill/>
        </p:spPr>
        <p:txBody>
          <a:bodyPr wrap="square" rtlCol="0">
            <a:spAutoFit/>
          </a:bodyPr>
          <a:lstStyle/>
          <a:p>
            <a:pPr algn="ctr"/>
            <a:r>
              <a:rPr lang="en-US" sz="1600" b="1" dirty="0">
                <a:solidFill>
                  <a:schemeClr val="bg1"/>
                </a:solidFill>
                <a:latin typeface="Sitka Display" panose="02000505000000020004" pitchFamily="2" charset="0"/>
              </a:rPr>
              <a:t>Research Topics</a:t>
            </a:r>
          </a:p>
          <a:p>
            <a:pPr marL="285750" indent="-285750">
              <a:buFont typeface="Arial" panose="020B0604020202020204" pitchFamily="34" charset="0"/>
              <a:buChar char="•"/>
            </a:pPr>
            <a:r>
              <a:rPr lang="en-US" sz="1600" dirty="0">
                <a:solidFill>
                  <a:schemeClr val="bg1"/>
                </a:solidFill>
                <a:latin typeface="Sitka Display" panose="02000505000000020004" pitchFamily="2" charset="0"/>
              </a:rPr>
              <a:t>Transfer Shock</a:t>
            </a:r>
          </a:p>
          <a:p>
            <a:pPr marL="285750" indent="-285750">
              <a:buFont typeface="Arial" panose="020B0604020202020204" pitchFamily="34" charset="0"/>
              <a:buChar char="•"/>
            </a:pPr>
            <a:r>
              <a:rPr lang="en-US" sz="1600" dirty="0">
                <a:solidFill>
                  <a:schemeClr val="bg1"/>
                </a:solidFill>
                <a:latin typeface="Sitka Display" panose="02000505000000020004" pitchFamily="2" charset="0"/>
              </a:rPr>
              <a:t>Shock Events</a:t>
            </a:r>
          </a:p>
          <a:p>
            <a:pPr marL="285750" indent="-285750">
              <a:buFont typeface="Arial" panose="020B0604020202020204" pitchFamily="34" charset="0"/>
              <a:buChar char="•"/>
            </a:pPr>
            <a:r>
              <a:rPr lang="en-US" sz="1600" dirty="0">
                <a:solidFill>
                  <a:schemeClr val="bg1"/>
                </a:solidFill>
                <a:latin typeface="Sitka Display" panose="02000505000000020004" pitchFamily="2" charset="0"/>
              </a:rPr>
              <a:t>Entry Major College Readiness</a:t>
            </a:r>
          </a:p>
          <a:p>
            <a:pPr marL="285750" indent="-285750">
              <a:buFont typeface="Arial" panose="020B0604020202020204" pitchFamily="34" charset="0"/>
              <a:buChar char="•"/>
            </a:pPr>
            <a:r>
              <a:rPr lang="en-US" sz="1600" dirty="0">
                <a:solidFill>
                  <a:schemeClr val="bg1"/>
                </a:solidFill>
                <a:latin typeface="Sitka Display" panose="02000505000000020004" pitchFamily="2" charset="0"/>
              </a:rPr>
              <a:t>College Academic Performance Related to University Success</a:t>
            </a:r>
          </a:p>
          <a:p>
            <a:pPr algn="ctr"/>
            <a:endParaRPr lang="en-US" sz="1400" dirty="0">
              <a:latin typeface="Sitka Display" panose="02000505000000020004" pitchFamily="2" charset="0"/>
            </a:endParaRPr>
          </a:p>
        </p:txBody>
      </p:sp>
      <p:sp>
        <p:nvSpPr>
          <p:cNvPr id="25" name="TextBox 24"/>
          <p:cNvSpPr txBox="1"/>
          <p:nvPr/>
        </p:nvSpPr>
        <p:spPr>
          <a:xfrm>
            <a:off x="4884639" y="2413442"/>
            <a:ext cx="2271935" cy="1569660"/>
          </a:xfrm>
          <a:prstGeom prst="rect">
            <a:avLst/>
          </a:prstGeom>
          <a:noFill/>
        </p:spPr>
        <p:txBody>
          <a:bodyPr wrap="square" rtlCol="0">
            <a:spAutoFit/>
          </a:bodyPr>
          <a:lstStyle/>
          <a:p>
            <a:pPr algn="ctr"/>
            <a:r>
              <a:rPr lang="en-US" sz="1200" b="1" dirty="0">
                <a:latin typeface="Sitka Display" panose="02000505000000020004" pitchFamily="2" charset="0"/>
              </a:rPr>
              <a:t>Research Topics</a:t>
            </a:r>
          </a:p>
          <a:p>
            <a:pPr marL="171450" indent="-171450">
              <a:buFont typeface="Arial" panose="020B0604020202020204" pitchFamily="34" charset="0"/>
              <a:buChar char="•"/>
            </a:pPr>
            <a:r>
              <a:rPr lang="en-US" sz="1200" dirty="0">
                <a:latin typeface="Sitka Display" panose="02000505000000020004" pitchFamily="2" charset="0"/>
              </a:rPr>
              <a:t>High School Acceleration</a:t>
            </a:r>
          </a:p>
          <a:p>
            <a:pPr marL="171450" indent="-171450">
              <a:buFont typeface="Arial" panose="020B0604020202020204" pitchFamily="34" charset="0"/>
              <a:buChar char="•"/>
            </a:pPr>
            <a:r>
              <a:rPr lang="en-US" sz="1200" dirty="0">
                <a:latin typeface="Sitka Display" panose="02000505000000020004" pitchFamily="2" charset="0"/>
              </a:rPr>
              <a:t>Indicators for College Course Placement</a:t>
            </a:r>
          </a:p>
          <a:p>
            <a:pPr marL="171450" indent="-171450">
              <a:buFont typeface="Arial" panose="020B0604020202020204" pitchFamily="34" charset="0"/>
              <a:buChar char="•"/>
            </a:pPr>
            <a:r>
              <a:rPr lang="en-US" sz="1200" dirty="0">
                <a:latin typeface="Sitka Display" panose="02000505000000020004" pitchFamily="2" charset="0"/>
              </a:rPr>
              <a:t>Math Pathways</a:t>
            </a:r>
          </a:p>
          <a:p>
            <a:pPr marL="171450" indent="-171450">
              <a:buFont typeface="Arial" panose="020B0604020202020204" pitchFamily="34" charset="0"/>
              <a:buChar char="•"/>
            </a:pPr>
            <a:r>
              <a:rPr lang="en-US" sz="1200" dirty="0">
                <a:latin typeface="Sitka Display" panose="02000505000000020004" pitchFamily="2" charset="0"/>
              </a:rPr>
              <a:t>Dual Enrollment Predictors</a:t>
            </a:r>
          </a:p>
          <a:p>
            <a:pPr marL="171450" indent="-171450">
              <a:buFont typeface="Arial" panose="020B0604020202020204" pitchFamily="34" charset="0"/>
              <a:buChar char="•"/>
            </a:pPr>
            <a:r>
              <a:rPr lang="en-US" sz="1200" dirty="0" err="1">
                <a:latin typeface="Sitka Display" panose="02000505000000020004" pitchFamily="2" charset="0"/>
              </a:rPr>
              <a:t>Covid</a:t>
            </a:r>
            <a:r>
              <a:rPr lang="en-US" sz="1200" dirty="0">
                <a:latin typeface="Sitka Display" panose="02000505000000020004" pitchFamily="2" charset="0"/>
              </a:rPr>
              <a:t> Impact in Postsecondary Enrollments</a:t>
            </a:r>
          </a:p>
        </p:txBody>
      </p:sp>
      <p:sp>
        <p:nvSpPr>
          <p:cNvPr id="28" name="TextBox 27"/>
          <p:cNvSpPr txBox="1"/>
          <p:nvPr/>
        </p:nvSpPr>
        <p:spPr>
          <a:xfrm>
            <a:off x="2390057" y="2420630"/>
            <a:ext cx="1425390" cy="861774"/>
          </a:xfrm>
          <a:prstGeom prst="rect">
            <a:avLst/>
          </a:prstGeom>
          <a:noFill/>
        </p:spPr>
        <p:txBody>
          <a:bodyPr wrap="none" rtlCol="0">
            <a:spAutoFit/>
          </a:bodyPr>
          <a:lstStyle/>
          <a:p>
            <a:pPr algn="ctr"/>
            <a:r>
              <a:rPr lang="en-US" sz="1200" b="1" dirty="0">
                <a:latin typeface="Sitka Display" panose="02000505000000020004" pitchFamily="2" charset="0"/>
              </a:rPr>
              <a:t>Research Topics</a:t>
            </a:r>
          </a:p>
          <a:p>
            <a:pPr marL="171450" indent="-171450">
              <a:buFont typeface="Arial" panose="020B0604020202020204" pitchFamily="34" charset="0"/>
              <a:buChar char="•"/>
            </a:pPr>
            <a:r>
              <a:rPr lang="en-US" sz="1200" dirty="0">
                <a:latin typeface="Sitka Display" panose="02000505000000020004" pitchFamily="2" charset="0"/>
              </a:rPr>
              <a:t>Math Pathways</a:t>
            </a:r>
          </a:p>
          <a:p>
            <a:pPr marL="171450" indent="-171450">
              <a:buFont typeface="Arial" panose="020B0604020202020204" pitchFamily="34" charset="0"/>
              <a:buChar char="•"/>
            </a:pPr>
            <a:r>
              <a:rPr lang="en-US" sz="1200" dirty="0">
                <a:latin typeface="Sitka Display" panose="02000505000000020004" pitchFamily="2" charset="0"/>
              </a:rPr>
              <a:t>Science Pathways</a:t>
            </a:r>
          </a:p>
          <a:p>
            <a:pPr algn="ctr"/>
            <a:endParaRPr lang="en-US" sz="1400" dirty="0">
              <a:latin typeface="Sitka Display" panose="02000505000000020004" pitchFamily="2" charset="0"/>
            </a:endParaRPr>
          </a:p>
        </p:txBody>
      </p:sp>
      <p:sp>
        <p:nvSpPr>
          <p:cNvPr id="27" name="Rectangle 26"/>
          <p:cNvSpPr/>
          <p:nvPr/>
        </p:nvSpPr>
        <p:spPr>
          <a:xfrm>
            <a:off x="3543362" y="1314238"/>
            <a:ext cx="2144057" cy="759973"/>
          </a:xfrm>
          <a:prstGeom prst="rect">
            <a:avLst/>
          </a:prstGeom>
          <a:solidFill>
            <a:schemeClr val="accent1">
              <a:lumMod val="60000"/>
              <a:lumOff val="40000"/>
            </a:schemeClr>
          </a:solidFill>
          <a:ln>
            <a:solidFill>
              <a:srgbClr val="4477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Sitka Display" panose="02000505000000020004" pitchFamily="2" charset="0"/>
              </a:rPr>
              <a:t>High School</a:t>
            </a:r>
          </a:p>
          <a:p>
            <a:pPr algn="ctr"/>
            <a:r>
              <a:rPr lang="en-US" sz="1200" dirty="0">
                <a:solidFill>
                  <a:schemeClr val="tx1"/>
                </a:solidFill>
                <a:latin typeface="Sitka Display" panose="02000505000000020004" pitchFamily="2" charset="0"/>
              </a:rPr>
              <a:t>OCPS/SDOC</a:t>
            </a:r>
          </a:p>
        </p:txBody>
      </p:sp>
      <p:sp>
        <p:nvSpPr>
          <p:cNvPr id="8" name="Oval 7"/>
          <p:cNvSpPr/>
          <p:nvPr/>
        </p:nvSpPr>
        <p:spPr>
          <a:xfrm>
            <a:off x="8713704" y="1420951"/>
            <a:ext cx="685465" cy="546546"/>
          </a:xfrm>
          <a:prstGeom prst="ellipse">
            <a:avLst/>
          </a:prstGeom>
          <a:gradFill>
            <a:gsLst>
              <a:gs pos="77000">
                <a:schemeClr val="bg1"/>
              </a:gs>
              <a:gs pos="33000">
                <a:schemeClr val="accent1">
                  <a:lumMod val="45000"/>
                  <a:lumOff val="55000"/>
                </a:schemeClr>
              </a:gs>
              <a:gs pos="44000">
                <a:schemeClr val="accent1">
                  <a:lumMod val="45000"/>
                  <a:lumOff val="55000"/>
                </a:schemeClr>
              </a:gs>
              <a:gs pos="61000">
                <a:schemeClr val="accent1">
                  <a:lumMod val="30000"/>
                  <a:lumOff val="70000"/>
                </a:schemeClr>
              </a:gs>
            </a:gsLst>
            <a:lin ang="5400000" scaled="1"/>
          </a:gra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760095" y="1417705"/>
            <a:ext cx="685465" cy="546546"/>
          </a:xfrm>
          <a:prstGeom prst="ellipse">
            <a:avLst/>
          </a:prstGeom>
          <a:gradFill>
            <a:gsLst>
              <a:gs pos="60000">
                <a:schemeClr val="bg1"/>
              </a:gs>
              <a:gs pos="7000">
                <a:schemeClr val="accent1">
                  <a:lumMod val="45000"/>
                  <a:lumOff val="55000"/>
                </a:schemeClr>
              </a:gs>
              <a:gs pos="26000">
                <a:schemeClr val="accent1">
                  <a:lumMod val="45000"/>
                  <a:lumOff val="55000"/>
                </a:schemeClr>
              </a:gs>
              <a:gs pos="42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789024" y="1412299"/>
            <a:ext cx="685465" cy="546546"/>
          </a:xfrm>
          <a:prstGeom prst="ellipse">
            <a:avLst/>
          </a:prstGeom>
          <a:gradFill>
            <a:gsLst>
              <a:gs pos="46000">
                <a:schemeClr val="bg1"/>
              </a:gs>
              <a:gs pos="7000">
                <a:schemeClr val="accent1">
                  <a:lumMod val="45000"/>
                  <a:lumOff val="55000"/>
                </a:schemeClr>
              </a:gs>
              <a:gs pos="26000">
                <a:schemeClr val="accent1">
                  <a:lumMod val="45000"/>
                  <a:lumOff val="55000"/>
                </a:schemeClr>
              </a:gs>
              <a:gs pos="42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503250" y="1314238"/>
            <a:ext cx="2144057" cy="759973"/>
          </a:xfrm>
          <a:prstGeom prst="rect">
            <a:avLst/>
          </a:prstGeom>
          <a:solidFill>
            <a:srgbClr val="4477C4"/>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Sitka Display" panose="02000505000000020004" pitchFamily="2" charset="0"/>
              </a:rPr>
              <a:t>College</a:t>
            </a:r>
          </a:p>
          <a:p>
            <a:pPr algn="ctr"/>
            <a:r>
              <a:rPr lang="en-US" dirty="0">
                <a:latin typeface="Sitka Display" panose="02000505000000020004" pitchFamily="2" charset="0"/>
              </a:rPr>
              <a:t>Valencia College</a:t>
            </a:r>
          </a:p>
        </p:txBody>
      </p:sp>
      <p:sp>
        <p:nvSpPr>
          <p:cNvPr id="41" name="Rectangle 40"/>
          <p:cNvSpPr/>
          <p:nvPr/>
        </p:nvSpPr>
        <p:spPr>
          <a:xfrm>
            <a:off x="9455759" y="1323004"/>
            <a:ext cx="2144057" cy="759973"/>
          </a:xfrm>
          <a:prstGeom prst="rect">
            <a:avLst/>
          </a:prstGeom>
          <a:solidFill>
            <a:srgbClr val="4477C4"/>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Sitka Display" panose="02000505000000020004" pitchFamily="2" charset="0"/>
              </a:rPr>
              <a:t>University</a:t>
            </a:r>
          </a:p>
          <a:p>
            <a:pPr algn="ctr"/>
            <a:r>
              <a:rPr lang="en-US" dirty="0">
                <a:latin typeface="Sitka Display" panose="02000505000000020004" pitchFamily="2" charset="0"/>
              </a:rPr>
              <a:t>UCF</a:t>
            </a:r>
          </a:p>
        </p:txBody>
      </p:sp>
      <p:sp>
        <p:nvSpPr>
          <p:cNvPr id="44" name="Rectangle 43"/>
          <p:cNvSpPr/>
          <p:nvPr/>
        </p:nvSpPr>
        <p:spPr>
          <a:xfrm>
            <a:off x="583473" y="1314238"/>
            <a:ext cx="2144057" cy="759973"/>
          </a:xfrm>
          <a:prstGeom prst="rect">
            <a:avLst/>
          </a:prstGeom>
          <a:solidFill>
            <a:schemeClr val="accent1">
              <a:lumMod val="60000"/>
              <a:lumOff val="40000"/>
            </a:schemeClr>
          </a:solidFill>
          <a:ln>
            <a:solidFill>
              <a:srgbClr val="4477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Sitka Display" panose="02000505000000020004" pitchFamily="2" charset="0"/>
              </a:rPr>
              <a:t>Middle School</a:t>
            </a:r>
          </a:p>
          <a:p>
            <a:pPr algn="ctr"/>
            <a:r>
              <a:rPr lang="en-US" sz="1200" dirty="0">
                <a:solidFill>
                  <a:schemeClr val="tx1"/>
                </a:solidFill>
                <a:latin typeface="Sitka Display" panose="02000505000000020004" pitchFamily="2" charset="0"/>
              </a:rPr>
              <a:t>OCPS/SDOC</a:t>
            </a:r>
          </a:p>
        </p:txBody>
      </p:sp>
      <p:sp>
        <p:nvSpPr>
          <p:cNvPr id="31" name="TextBox 30"/>
          <p:cNvSpPr txBox="1"/>
          <p:nvPr/>
        </p:nvSpPr>
        <p:spPr>
          <a:xfrm>
            <a:off x="0" y="-6433"/>
            <a:ext cx="12195345" cy="938719"/>
          </a:xfrm>
          <a:prstGeom prst="rect">
            <a:avLst/>
          </a:prstGeom>
          <a:solidFill>
            <a:srgbClr val="84A6D8"/>
          </a:solidFill>
        </p:spPr>
        <p:txBody>
          <a:bodyPr wrap="square" lIns="91440" tIns="45720" rIns="91440" bIns="45720" rtlCol="0" anchor="t">
            <a:spAutoFit/>
          </a:bodyPr>
          <a:lstStyle/>
          <a:p>
            <a:pPr algn="ctr"/>
            <a:endParaRPr lang="en-US" sz="700" b="1" spc="-5" dirty="0">
              <a:latin typeface="Sitka Display"/>
              <a:cs typeface="Sitka Display"/>
            </a:endParaRPr>
          </a:p>
          <a:p>
            <a:pPr algn="ctr"/>
            <a:r>
              <a:rPr lang="en-US" sz="2000" b="1" dirty="0">
                <a:latin typeface="Sitka Display"/>
              </a:rPr>
              <a:t>CFEED's Research </a:t>
            </a:r>
            <a:r>
              <a:rPr lang="en-US" sz="2000" b="1" dirty="0" smtClean="0">
                <a:latin typeface="Sitka Display"/>
              </a:rPr>
              <a:t>Focus</a:t>
            </a:r>
            <a:endParaRPr lang="en-US" sz="2000" b="1" dirty="0">
              <a:latin typeface="Sitka Display"/>
            </a:endParaRPr>
          </a:p>
          <a:p>
            <a:pPr algn="ctr"/>
            <a:r>
              <a:rPr lang="en-US" b="1" dirty="0">
                <a:latin typeface="Sitka Display"/>
              </a:rPr>
              <a:t>Transition Points</a:t>
            </a:r>
            <a:endParaRPr lang="en-US" sz="2400" b="1" dirty="0">
              <a:latin typeface="Sitka Display"/>
            </a:endParaRPr>
          </a:p>
          <a:p>
            <a:pPr algn="ctr"/>
            <a:endParaRPr lang="en-US" sz="800" b="1" spc="-5" dirty="0">
              <a:latin typeface="Sitka Display"/>
              <a:cs typeface="Sitka Display"/>
            </a:endParaRPr>
          </a:p>
        </p:txBody>
      </p:sp>
      <p:cxnSp>
        <p:nvCxnSpPr>
          <p:cNvPr id="54" name="Straight Connector 53"/>
          <p:cNvCxnSpPr/>
          <p:nvPr/>
        </p:nvCxnSpPr>
        <p:spPr>
          <a:xfrm flipH="1">
            <a:off x="7837987" y="2097775"/>
            <a:ext cx="819092" cy="238786"/>
          </a:xfrm>
          <a:prstGeom prst="line">
            <a:avLst/>
          </a:prstGeom>
          <a:ln w="2857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9475909" y="2090456"/>
            <a:ext cx="893388" cy="246105"/>
          </a:xfrm>
          <a:prstGeom prst="line">
            <a:avLst/>
          </a:prstGeom>
          <a:ln w="2857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4896469" y="2095854"/>
            <a:ext cx="443027" cy="656490"/>
          </a:xfrm>
          <a:prstGeom prst="line">
            <a:avLst/>
          </a:prstGeom>
          <a:ln w="2857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991113" y="2097775"/>
            <a:ext cx="470424" cy="654569"/>
          </a:xfrm>
          <a:prstGeom prst="line">
            <a:avLst/>
          </a:prstGeom>
          <a:ln w="28575">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78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4"/>
                                        </p:tgtEl>
                                      </p:cBhvr>
                                    </p:animEffect>
                                    <p:set>
                                      <p:cBhvr>
                                        <p:cTn id="7" dur="1" fill="hold">
                                          <p:stCondLst>
                                            <p:cond delay="499"/>
                                          </p:stCondLst>
                                        </p:cTn>
                                        <p:tgtEl>
                                          <p:spTgt spid="4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0"/>
                                        </p:tgtEl>
                                      </p:cBhvr>
                                    </p:animEffect>
                                    <p:set>
                                      <p:cBhvr>
                                        <p:cTn id="10" dur="1" fill="hold">
                                          <p:stCondLst>
                                            <p:cond delay="499"/>
                                          </p:stCondLst>
                                        </p:cTn>
                                        <p:tgtEl>
                                          <p:spTgt spid="30"/>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9"/>
                                        </p:tgtEl>
                                      </p:cBhvr>
                                    </p:animEffect>
                                    <p:set>
                                      <p:cBhvr>
                                        <p:cTn id="13" dur="1" fill="hold">
                                          <p:stCondLst>
                                            <p:cond delay="499"/>
                                          </p:stCondLst>
                                        </p:cTn>
                                        <p:tgtEl>
                                          <p:spTgt spid="29"/>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28"/>
                                        </p:tgtEl>
                                      </p:cBhvr>
                                    </p:animEffect>
                                    <p:set>
                                      <p:cBhvr>
                                        <p:cTn id="16" dur="1" fill="hold">
                                          <p:stCondLst>
                                            <p:cond delay="499"/>
                                          </p:stCondLst>
                                        </p:cTn>
                                        <p:tgtEl>
                                          <p:spTgt spid="28"/>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25"/>
                                        </p:tgtEl>
                                      </p:cBhvr>
                                    </p:animEffect>
                                    <p:set>
                                      <p:cBhvr>
                                        <p:cTn id="22" dur="1" fill="hold">
                                          <p:stCondLst>
                                            <p:cond delay="499"/>
                                          </p:stCondLst>
                                        </p:cTn>
                                        <p:tgtEl>
                                          <p:spTgt spid="25"/>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42"/>
                                        </p:tgtEl>
                                      </p:cBhvr>
                                    </p:animEffect>
                                    <p:set>
                                      <p:cBhvr>
                                        <p:cTn id="25" dur="1" fill="hold">
                                          <p:stCondLst>
                                            <p:cond delay="499"/>
                                          </p:stCondLst>
                                        </p:cTn>
                                        <p:tgtEl>
                                          <p:spTgt spid="42"/>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7"/>
                                        </p:tgtEl>
                                      </p:cBhvr>
                                    </p:animEffect>
                                    <p:set>
                                      <p:cBhvr>
                                        <p:cTn id="28" dur="1" fill="hold">
                                          <p:stCondLst>
                                            <p:cond delay="499"/>
                                          </p:stCondLst>
                                        </p:cTn>
                                        <p:tgtEl>
                                          <p:spTgt spid="27"/>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33"/>
                                        </p:tgtEl>
                                      </p:cBhvr>
                                    </p:animEffect>
                                    <p:set>
                                      <p:cBhvr>
                                        <p:cTn id="31" dur="1" fill="hold">
                                          <p:stCondLst>
                                            <p:cond delay="499"/>
                                          </p:stCondLst>
                                        </p:cTn>
                                        <p:tgtEl>
                                          <p:spTgt spid="33"/>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34"/>
                                        </p:tgtEl>
                                      </p:cBhvr>
                                    </p:animEffect>
                                    <p:set>
                                      <p:cBhvr>
                                        <p:cTn id="37" dur="1" fill="hold">
                                          <p:stCondLst>
                                            <p:cond delay="499"/>
                                          </p:stCondLst>
                                        </p:cTn>
                                        <p:tgtEl>
                                          <p:spTgt spid="34"/>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35"/>
                                        </p:tgtEl>
                                      </p:cBhvr>
                                    </p:animEffect>
                                    <p:set>
                                      <p:cBhvr>
                                        <p:cTn id="40" dur="1" fill="hold">
                                          <p:stCondLst>
                                            <p:cond delay="499"/>
                                          </p:stCondLst>
                                        </p:cTn>
                                        <p:tgtEl>
                                          <p:spTgt spid="35"/>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4"/>
                                        </p:tgtEl>
                                      </p:cBhvr>
                                    </p:animEffect>
                                    <p:set>
                                      <p:cBhvr>
                                        <p:cTn id="43" dur="1" fill="hold">
                                          <p:stCondLst>
                                            <p:cond delay="499"/>
                                          </p:stCondLst>
                                        </p:cTn>
                                        <p:tgtEl>
                                          <p:spTgt spid="54"/>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55"/>
                                        </p:tgtEl>
                                      </p:cBhvr>
                                    </p:animEffect>
                                    <p:set>
                                      <p:cBhvr>
                                        <p:cTn id="46" dur="1" fill="hold">
                                          <p:stCondLst>
                                            <p:cond delay="499"/>
                                          </p:stCondLst>
                                        </p:cTn>
                                        <p:tgtEl>
                                          <p:spTgt spid="5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0" nodeType="clickEffect">
                                  <p:stCondLst>
                                    <p:cond delay="0"/>
                                  </p:stCondLst>
                                  <p:childTnLst>
                                    <p:animMotion origin="layout" path="M 0.00235 -7.40741E-7 L -0.27304 -0.00046 " pathEditMode="relative" rAng="0" ptsTypes="AA">
                                      <p:cBhvr>
                                        <p:cTn id="50" dur="2000" fill="hold"/>
                                        <p:tgtEl>
                                          <p:spTgt spid="40"/>
                                        </p:tgtEl>
                                        <p:attrNameLst>
                                          <p:attrName>ppt_x</p:attrName>
                                          <p:attrName>ppt_y</p:attrName>
                                        </p:attrNameLst>
                                      </p:cBhvr>
                                      <p:rCtr x="-13776" y="-23"/>
                                    </p:animMotion>
                                  </p:childTnLst>
                                </p:cTn>
                              </p:par>
                              <p:par>
                                <p:cTn id="51" presetID="42" presetClass="path" presetSubtype="0" accel="50000" decel="50000" fill="hold" grpId="0" nodeType="withEffect">
                                  <p:stCondLst>
                                    <p:cond delay="0"/>
                                  </p:stCondLst>
                                  <p:childTnLst>
                                    <p:animMotion origin="layout" path="M -0.00078 -7.40741E-7 L -0.23516 0.00232 " pathEditMode="relative" rAng="0" ptsTypes="AA">
                                      <p:cBhvr>
                                        <p:cTn id="52" dur="2000" fill="hold"/>
                                        <p:tgtEl>
                                          <p:spTgt spid="8"/>
                                        </p:tgtEl>
                                        <p:attrNameLst>
                                          <p:attrName>ppt_x</p:attrName>
                                          <p:attrName>ppt_y</p:attrName>
                                        </p:attrNameLst>
                                      </p:cBhvr>
                                      <p:rCtr x="-11719" y="116"/>
                                    </p:animMotion>
                                  </p:childTnLst>
                                </p:cTn>
                              </p:par>
                              <p:par>
                                <p:cTn id="53" presetID="42" presetClass="path" presetSubtype="0" accel="50000" decel="50000" fill="hold" grpId="0" nodeType="withEffect">
                                  <p:stCondLst>
                                    <p:cond delay="0"/>
                                  </p:stCondLst>
                                  <p:childTnLst>
                                    <p:animMotion origin="layout" path="M -1.45833E-6 1.85185E-6 L -0.2026 -0.00139 " pathEditMode="relative" rAng="0" ptsTypes="AA">
                                      <p:cBhvr>
                                        <p:cTn id="54" dur="2000" fill="hold"/>
                                        <p:tgtEl>
                                          <p:spTgt spid="41"/>
                                        </p:tgtEl>
                                        <p:attrNameLst>
                                          <p:attrName>ppt_x</p:attrName>
                                          <p:attrName>ppt_y</p:attrName>
                                        </p:attrNameLst>
                                      </p:cBhvr>
                                      <p:rCtr x="-10130" y="-69"/>
                                    </p:animMotion>
                                  </p:childTnLst>
                                </p:cTn>
                              </p:par>
                              <p:par>
                                <p:cTn id="55" presetID="2" presetClass="entr" presetSubtype="4" fill="hold" nodeType="withEffect">
                                  <p:stCondLst>
                                    <p:cond delay="0"/>
                                  </p:stCondLst>
                                  <p:childTnLst>
                                    <p:set>
                                      <p:cBhvr>
                                        <p:cTn id="56" dur="1" fill="hold">
                                          <p:stCondLst>
                                            <p:cond delay="0"/>
                                          </p:stCondLst>
                                        </p:cTn>
                                        <p:tgtEl>
                                          <p:spTgt spid="60"/>
                                        </p:tgtEl>
                                        <p:attrNameLst>
                                          <p:attrName>style.visibility</p:attrName>
                                        </p:attrNameLst>
                                      </p:cBhvr>
                                      <p:to>
                                        <p:strVal val="visible"/>
                                      </p:to>
                                    </p:set>
                                    <p:anim calcmode="lin" valueType="num">
                                      <p:cBhvr additive="base">
                                        <p:cTn id="57" dur="500" fill="hold"/>
                                        <p:tgtEl>
                                          <p:spTgt spid="60"/>
                                        </p:tgtEl>
                                        <p:attrNameLst>
                                          <p:attrName>ppt_x</p:attrName>
                                        </p:attrNameLst>
                                      </p:cBhvr>
                                      <p:tavLst>
                                        <p:tav tm="0">
                                          <p:val>
                                            <p:strVal val="#ppt_x"/>
                                          </p:val>
                                        </p:tav>
                                        <p:tav tm="100000">
                                          <p:val>
                                            <p:strVal val="#ppt_x"/>
                                          </p:val>
                                        </p:tav>
                                      </p:tavLst>
                                    </p:anim>
                                    <p:anim calcmode="lin" valueType="num">
                                      <p:cBhvr additive="base">
                                        <p:cTn id="58" dur="500" fill="hold"/>
                                        <p:tgtEl>
                                          <p:spTgt spid="60"/>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anim calcmode="lin" valueType="num">
                                      <p:cBhvr additive="base">
                                        <p:cTn id="61" dur="500" fill="hold"/>
                                        <p:tgtEl>
                                          <p:spTgt spid="61"/>
                                        </p:tgtEl>
                                        <p:attrNameLst>
                                          <p:attrName>ppt_x</p:attrName>
                                        </p:attrNameLst>
                                      </p:cBhvr>
                                      <p:tavLst>
                                        <p:tav tm="0">
                                          <p:val>
                                            <p:strVal val="#ppt_x"/>
                                          </p:val>
                                        </p:tav>
                                        <p:tav tm="100000">
                                          <p:val>
                                            <p:strVal val="#ppt_x"/>
                                          </p:val>
                                        </p:tav>
                                      </p:tavLst>
                                    </p:anim>
                                    <p:anim calcmode="lin" valueType="num">
                                      <p:cBhvr additive="base">
                                        <p:cTn id="62" dur="500" fill="hold"/>
                                        <p:tgtEl>
                                          <p:spTgt spid="61"/>
                                        </p:tgtEl>
                                        <p:attrNameLst>
                                          <p:attrName>ppt_y</p:attrName>
                                        </p:attrNameLst>
                                      </p:cBhvr>
                                      <p:tavLst>
                                        <p:tav tm="0">
                                          <p:val>
                                            <p:strVal val="1+#ppt_h/2"/>
                                          </p:val>
                                        </p:tav>
                                        <p:tav tm="100000">
                                          <p:val>
                                            <p:strVal val="#ppt_y"/>
                                          </p:val>
                                        </p:tav>
                                      </p:tavLst>
                                    </p:anim>
                                  </p:childTnLst>
                                </p:cTn>
                              </p:par>
                              <p:par>
                                <p:cTn id="63" presetID="63" presetClass="path" presetSubtype="0" accel="50000" decel="50000" fill="hold" grpId="0" nodeType="withEffect">
                                  <p:stCondLst>
                                    <p:cond delay="0"/>
                                  </p:stCondLst>
                                  <p:childTnLst>
                                    <p:animMotion origin="layout" path="M 0.01797 0.07176 L -0.23477 0.06991 " pathEditMode="relative" rAng="0" ptsTypes="AA">
                                      <p:cBhvr>
                                        <p:cTn id="64" dur="2000" fill="hold"/>
                                        <p:tgtEl>
                                          <p:spTgt spid="2"/>
                                        </p:tgtEl>
                                        <p:attrNameLst>
                                          <p:attrName>ppt_x</p:attrName>
                                          <p:attrName>ppt_y</p:attrName>
                                        </p:attrNameLst>
                                      </p:cBhvr>
                                      <p:rCtr x="-12643" y="-93"/>
                                    </p:animMotion>
                                  </p:childTnLst>
                                </p:cTn>
                              </p:par>
                              <p:par>
                                <p:cTn id="65" presetID="42" presetClass="path" presetSubtype="0" accel="50000" decel="50000" fill="hold" grpId="0" nodeType="withEffect">
                                  <p:stCondLst>
                                    <p:cond delay="0"/>
                                  </p:stCondLst>
                                  <p:childTnLst>
                                    <p:animMotion origin="layout" path="M 0.0155 -0.00116 L -0.23997 0.05834 " pathEditMode="relative" rAng="0" ptsTypes="AA">
                                      <p:cBhvr>
                                        <p:cTn id="66" dur="2000" fill="hold"/>
                                        <p:tgtEl>
                                          <p:spTgt spid="43"/>
                                        </p:tgtEl>
                                        <p:attrNameLst>
                                          <p:attrName>ppt_x</p:attrName>
                                          <p:attrName>ppt_y</p:attrName>
                                        </p:attrNameLst>
                                      </p:cBhvr>
                                      <p:rCtr x="-12773" y="29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2" grpId="0" animBg="1"/>
      <p:bldP spid="13" grpId="0" animBg="1"/>
      <p:bldP spid="2" grpId="0"/>
      <p:bldP spid="25" grpId="0"/>
      <p:bldP spid="28" grpId="0"/>
      <p:bldP spid="27" grpId="0" animBg="1"/>
      <p:bldP spid="8" grpId="0" animBg="1"/>
      <p:bldP spid="29" grpId="0" animBg="1"/>
      <p:bldP spid="30" grpId="0" animBg="1"/>
      <p:bldP spid="40" grpId="0" animBg="1"/>
      <p:bldP spid="41" grpId="0" animBg="1"/>
      <p:bldP spid="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46" y="-10641"/>
            <a:ext cx="12195345" cy="984885"/>
          </a:xfrm>
          <a:prstGeom prst="rect">
            <a:avLst/>
          </a:prstGeom>
          <a:solidFill>
            <a:srgbClr val="84A6D8"/>
          </a:solidFill>
        </p:spPr>
        <p:txBody>
          <a:bodyPr wrap="square" rtlCol="0">
            <a:spAutoFit/>
          </a:bodyPr>
          <a:lstStyle/>
          <a:p>
            <a:pPr algn="ctr"/>
            <a:endParaRPr lang="en-US" sz="900" b="1" dirty="0">
              <a:solidFill>
                <a:schemeClr val="tx1">
                  <a:lumMod val="75000"/>
                  <a:lumOff val="25000"/>
                </a:schemeClr>
              </a:solidFill>
            </a:endParaRPr>
          </a:p>
          <a:p>
            <a:pPr algn="ctr"/>
            <a:r>
              <a:rPr lang="en-US" sz="2000" b="1" dirty="0">
                <a:solidFill>
                  <a:schemeClr val="tx1">
                    <a:lumMod val="85000"/>
                    <a:lumOff val="15000"/>
                  </a:schemeClr>
                </a:solidFill>
                <a:latin typeface="Sitka Display" panose="02000505000000020004" pitchFamily="2" charset="0"/>
              </a:rPr>
              <a:t>CFEED’s Research Concepts </a:t>
            </a:r>
          </a:p>
          <a:p>
            <a:pPr algn="ctr"/>
            <a:r>
              <a:rPr lang="en-US" b="1" dirty="0">
                <a:solidFill>
                  <a:schemeClr val="tx1">
                    <a:lumMod val="85000"/>
                    <a:lumOff val="15000"/>
                  </a:schemeClr>
                </a:solidFill>
                <a:latin typeface="Sitka Display" panose="02000505000000020004" pitchFamily="2" charset="0"/>
              </a:rPr>
              <a:t>Shock Events</a:t>
            </a:r>
          </a:p>
          <a:p>
            <a:pPr algn="ctr"/>
            <a:endParaRPr lang="en-US" sz="900" b="1" dirty="0">
              <a:solidFill>
                <a:schemeClr val="tx1">
                  <a:lumMod val="85000"/>
                  <a:lumOff val="15000"/>
                </a:schemeClr>
              </a:solidFill>
              <a:latin typeface="Sitka Display" panose="02000505000000020004" pitchFamily="2" charset="0"/>
            </a:endParaRPr>
          </a:p>
        </p:txBody>
      </p:sp>
      <p:grpSp>
        <p:nvGrpSpPr>
          <p:cNvPr id="15" name="Group 14"/>
          <p:cNvGrpSpPr/>
          <p:nvPr/>
        </p:nvGrpSpPr>
        <p:grpSpPr>
          <a:xfrm>
            <a:off x="638388" y="1860473"/>
            <a:ext cx="4214398" cy="314523"/>
            <a:chOff x="0" y="927735"/>
            <a:chExt cx="5934075" cy="332740"/>
          </a:xfrm>
          <a:solidFill>
            <a:srgbClr val="4477C4"/>
          </a:solidFill>
        </p:grpSpPr>
        <p:cxnSp>
          <p:nvCxnSpPr>
            <p:cNvPr id="16" name="Straight Connector 15"/>
            <p:cNvCxnSpPr/>
            <p:nvPr/>
          </p:nvCxnSpPr>
          <p:spPr>
            <a:xfrm>
              <a:off x="0" y="1095375"/>
              <a:ext cx="5934075" cy="0"/>
            </a:xfrm>
            <a:prstGeom prst="line">
              <a:avLst/>
            </a:prstGeom>
            <a:grpFill/>
          </p:spPr>
          <p:style>
            <a:lnRef idx="1">
              <a:schemeClr val="accent1"/>
            </a:lnRef>
            <a:fillRef idx="0">
              <a:schemeClr val="accent1"/>
            </a:fillRef>
            <a:effectRef idx="0">
              <a:schemeClr val="accent1"/>
            </a:effectRef>
            <a:fontRef idx="minor">
              <a:schemeClr val="tx1"/>
            </a:fontRef>
          </p:style>
        </p:cxnSp>
        <p:sp>
          <p:nvSpPr>
            <p:cNvPr id="17" name="TextBox 3"/>
            <p:cNvSpPr txBox="1"/>
            <p:nvPr/>
          </p:nvSpPr>
          <p:spPr>
            <a:xfrm>
              <a:off x="1450" y="927735"/>
              <a:ext cx="2537723" cy="332740"/>
            </a:xfrm>
            <a:prstGeom prst="rect">
              <a:avLst/>
            </a:prstGeom>
            <a:grpFill/>
            <a:ln>
              <a:solidFill>
                <a:schemeClr val="accent1">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marL="0" marR="0">
                <a:lnSpc>
                  <a:spcPct val="107000"/>
                </a:lnSpc>
                <a:spcBef>
                  <a:spcPts val="0"/>
                </a:spcBef>
                <a:spcAft>
                  <a:spcPts val="800"/>
                </a:spcAft>
              </a:pPr>
              <a:r>
                <a:rPr lang="en-US" sz="1200" dirty="0">
                  <a:latin typeface="Sitka Display" panose="02000505000000020004" pitchFamily="2" charset="0"/>
                  <a:ea typeface="Calibri" panose="020F0502020204030204" pitchFamily="34" charset="0"/>
                  <a:cs typeface="Times New Roman" panose="02020603050405020304" pitchFamily="18" charset="0"/>
                </a:rPr>
                <a:t>Model Overview</a:t>
              </a:r>
              <a:endParaRPr lang="en-US" sz="1200" dirty="0">
                <a:effectLst/>
                <a:latin typeface="Sitka Display" panose="02000505000000020004" pitchFamily="2" charset="0"/>
                <a:ea typeface="Calibri" panose="020F0502020204030204" pitchFamily="34" charset="0"/>
                <a:cs typeface="Times New Roman" panose="02020603050405020304" pitchFamily="18" charset="0"/>
              </a:endParaRPr>
            </a:p>
          </p:txBody>
        </p:sp>
      </p:grpSp>
      <p:sp>
        <p:nvSpPr>
          <p:cNvPr id="20" name="TextBox 19"/>
          <p:cNvSpPr txBox="1"/>
          <p:nvPr/>
        </p:nvSpPr>
        <p:spPr>
          <a:xfrm>
            <a:off x="562186" y="2333458"/>
            <a:ext cx="5087499" cy="2862322"/>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US" sz="1400" b="1" i="1" dirty="0">
                <a:latin typeface="Sitka Display"/>
              </a:rPr>
              <a:t>Shock Events = Disruptions within a transfer student’s 1st term at UCF that can lead to attrition</a:t>
            </a:r>
          </a:p>
          <a:p>
            <a:endParaRPr lang="en-US" sz="1400" dirty="0">
              <a:latin typeface="Sitka Display" panose="02000505000000020004" pitchFamily="2" charset="0"/>
            </a:endParaRPr>
          </a:p>
          <a:p>
            <a:pPr marL="171450" indent="-171450">
              <a:buFont typeface="Arial" panose="020B0604020202020204" pitchFamily="34" charset="0"/>
              <a:buChar char="•"/>
            </a:pPr>
            <a:r>
              <a:rPr lang="en-US" sz="1400" dirty="0">
                <a:latin typeface="Sitka Display"/>
              </a:rPr>
              <a:t>Predicting Shock Events is possible through CFEED</a:t>
            </a:r>
          </a:p>
          <a:p>
            <a:pPr marL="628650" lvl="1" indent="-171450">
              <a:buFont typeface="Arial" panose="020B0604020202020204" pitchFamily="34" charset="0"/>
              <a:buChar char="•"/>
            </a:pPr>
            <a:r>
              <a:rPr lang="en-US" sz="1400" dirty="0">
                <a:latin typeface="Sitka Display"/>
              </a:rPr>
              <a:t>We use Valencia Experience combined with how students </a:t>
            </a:r>
            <a:br>
              <a:rPr lang="en-US" sz="1400" dirty="0">
                <a:latin typeface="Sitka Display"/>
              </a:rPr>
            </a:br>
            <a:r>
              <a:rPr lang="en-US" sz="1400" dirty="0">
                <a:latin typeface="Sitka Display"/>
              </a:rPr>
              <a:t>enter UCF to identify what leads to shock events.</a:t>
            </a:r>
            <a:endParaRPr lang="en-US" dirty="0"/>
          </a:p>
          <a:p>
            <a:pPr lvl="1"/>
            <a:endParaRPr lang="en-US" sz="1400" dirty="0">
              <a:latin typeface="Sitka Display" panose="02000505000000020004" pitchFamily="2" charset="0"/>
            </a:endParaRPr>
          </a:p>
          <a:p>
            <a:pPr marL="171450" indent="-171450">
              <a:buFont typeface="Arial" panose="020B0604020202020204" pitchFamily="34" charset="0"/>
              <a:buChar char="•"/>
            </a:pPr>
            <a:r>
              <a:rPr lang="en-US" sz="1400" dirty="0">
                <a:latin typeface="Sitka Display"/>
              </a:rPr>
              <a:t>Transfer Students with a shock event in their 1</a:t>
            </a:r>
            <a:r>
              <a:rPr lang="en-US" sz="1400" baseline="30000" dirty="0">
                <a:latin typeface="Sitka Display"/>
              </a:rPr>
              <a:t>st</a:t>
            </a:r>
            <a:r>
              <a:rPr lang="en-US" sz="1400" dirty="0">
                <a:latin typeface="Sitka Display"/>
              </a:rPr>
              <a:t> term at UCF experience negative outcomes at a 2:1 Rate!</a:t>
            </a:r>
          </a:p>
          <a:p>
            <a:endParaRPr lang="en-US" sz="1400" dirty="0">
              <a:latin typeface="Sitka Display" panose="02000505000000020004" pitchFamily="2" charset="0"/>
            </a:endParaRPr>
          </a:p>
          <a:p>
            <a:pPr marL="171450" indent="-171450">
              <a:buFont typeface="Arial" panose="020B0604020202020204" pitchFamily="34" charset="0"/>
              <a:buChar char="•"/>
            </a:pPr>
            <a:r>
              <a:rPr lang="en-US" sz="1400" dirty="0">
                <a:latin typeface="Sitka Display"/>
              </a:rPr>
              <a:t>Our approach focuses on 6 situations that are measurable at </a:t>
            </a:r>
            <a:r>
              <a:rPr lang="en-US" dirty="0"/>
              <a:t/>
            </a:r>
            <a:br>
              <a:rPr lang="en-US" dirty="0"/>
            </a:br>
            <a:r>
              <a:rPr lang="en-US" sz="1400" dirty="0">
                <a:latin typeface="Sitka Display"/>
              </a:rPr>
              <a:t>the end of a student's 1st term at UCF.</a:t>
            </a:r>
          </a:p>
          <a:p>
            <a:endParaRPr lang="en-US" sz="1200" dirty="0">
              <a:latin typeface="Sitka Display" panose="02000505000000020004" pitchFamily="2" charset="0"/>
            </a:endParaRPr>
          </a:p>
        </p:txBody>
      </p:sp>
      <p:pic>
        <p:nvPicPr>
          <p:cNvPr id="18" name="Picture 17">
            <a:extLst>
              <a:ext uri="{FF2B5EF4-FFF2-40B4-BE49-F238E27FC236}">
                <a16:creationId xmlns:a16="http://schemas.microsoft.com/office/drawing/2014/main" id="{F815AF7A-4244-40AA-82D8-CF16C008370F}"/>
              </a:ext>
            </a:extLst>
          </p:cNvPr>
          <p:cNvPicPr>
            <a:picLocks noChangeAspect="1"/>
          </p:cNvPicPr>
          <p:nvPr/>
        </p:nvPicPr>
        <p:blipFill>
          <a:blip r:embed="rId3"/>
          <a:stretch>
            <a:fillRect/>
          </a:stretch>
        </p:blipFill>
        <p:spPr>
          <a:xfrm>
            <a:off x="10839627" y="6442364"/>
            <a:ext cx="1192438" cy="307484"/>
          </a:xfrm>
          <a:prstGeom prst="rect">
            <a:avLst/>
          </a:prstGeom>
        </p:spPr>
      </p:pic>
      <p:graphicFrame>
        <p:nvGraphicFramePr>
          <p:cNvPr id="2" name="Diagram 1"/>
          <p:cNvGraphicFramePr/>
          <p:nvPr>
            <p:extLst>
              <p:ext uri="{D42A27DB-BD31-4B8C-83A1-F6EECF244321}">
                <p14:modId xmlns:p14="http://schemas.microsoft.com/office/powerpoint/2010/main" val="1112641398"/>
              </p:ext>
            </p:extLst>
          </p:nvPr>
        </p:nvGraphicFramePr>
        <p:xfrm>
          <a:off x="6008914" y="1891703"/>
          <a:ext cx="5598886" cy="37412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p:cNvSpPr/>
          <p:nvPr/>
        </p:nvSpPr>
        <p:spPr>
          <a:xfrm>
            <a:off x="6085114" y="4321629"/>
            <a:ext cx="925286" cy="69668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6522785" y="2987149"/>
            <a:ext cx="925286" cy="696685"/>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ectangle 10"/>
          <p:cNvSpPr/>
          <p:nvPr/>
        </p:nvSpPr>
        <p:spPr>
          <a:xfrm>
            <a:off x="7620000" y="2174996"/>
            <a:ext cx="925286" cy="69668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2" name="Rectangle 11"/>
          <p:cNvSpPr/>
          <p:nvPr/>
        </p:nvSpPr>
        <p:spPr>
          <a:xfrm>
            <a:off x="9013371" y="2174996"/>
            <a:ext cx="965632" cy="69668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3" name="Rectangle 12"/>
          <p:cNvSpPr/>
          <p:nvPr/>
        </p:nvSpPr>
        <p:spPr>
          <a:xfrm>
            <a:off x="10145485" y="2998486"/>
            <a:ext cx="1034143" cy="696685"/>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Rectangle 13"/>
          <p:cNvSpPr/>
          <p:nvPr/>
        </p:nvSpPr>
        <p:spPr>
          <a:xfrm>
            <a:off x="10602686" y="4315716"/>
            <a:ext cx="974271" cy="696685"/>
          </a:xfrm>
          <a:prstGeom prst="rect">
            <a:avLst/>
          </a:prstGeom>
          <a:solidFill>
            <a:schemeClr val="accent2">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273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0"/>
            <a:ext cx="12195345" cy="938719"/>
          </a:xfrm>
          <a:prstGeom prst="rect">
            <a:avLst/>
          </a:prstGeom>
          <a:solidFill>
            <a:srgbClr val="84A6D8"/>
          </a:solidFill>
        </p:spPr>
        <p:txBody>
          <a:bodyPr wrap="square" rtlCol="0">
            <a:spAutoFit/>
          </a:bodyPr>
          <a:lstStyle/>
          <a:p>
            <a:pPr algn="ctr"/>
            <a:endParaRPr lang="en-US" sz="800" b="1" dirty="0">
              <a:solidFill>
                <a:schemeClr val="tx1">
                  <a:lumMod val="75000"/>
                  <a:lumOff val="25000"/>
                </a:schemeClr>
              </a:solidFill>
            </a:endParaRPr>
          </a:p>
          <a:p>
            <a:pPr algn="ctr"/>
            <a:r>
              <a:rPr lang="en-US" sz="2000" b="1" dirty="0">
                <a:solidFill>
                  <a:schemeClr val="tx1">
                    <a:lumMod val="85000"/>
                    <a:lumOff val="15000"/>
                  </a:schemeClr>
                </a:solidFill>
                <a:latin typeface="Sitka Display" panose="02000505000000020004" pitchFamily="2" charset="0"/>
              </a:rPr>
              <a:t>CFEED’s Research Concepts </a:t>
            </a:r>
          </a:p>
          <a:p>
            <a:pPr algn="ctr"/>
            <a:r>
              <a:rPr lang="en-US" b="1" dirty="0">
                <a:solidFill>
                  <a:schemeClr val="tx1">
                    <a:lumMod val="85000"/>
                    <a:lumOff val="15000"/>
                  </a:schemeClr>
                </a:solidFill>
                <a:latin typeface="Sitka Display" panose="02000505000000020004" pitchFamily="2" charset="0"/>
              </a:rPr>
              <a:t>Relevant Courses</a:t>
            </a:r>
          </a:p>
          <a:p>
            <a:pPr algn="ctr"/>
            <a:endParaRPr lang="en-US" sz="900" b="1" dirty="0">
              <a:solidFill>
                <a:schemeClr val="tx1">
                  <a:lumMod val="85000"/>
                  <a:lumOff val="15000"/>
                </a:schemeClr>
              </a:solidFill>
              <a:latin typeface="Sitka Display" panose="02000505000000020004" pitchFamily="2" charset="0"/>
            </a:endParaRPr>
          </a:p>
        </p:txBody>
      </p:sp>
      <p:grpSp>
        <p:nvGrpSpPr>
          <p:cNvPr id="15" name="Group 14"/>
          <p:cNvGrpSpPr/>
          <p:nvPr/>
        </p:nvGrpSpPr>
        <p:grpSpPr>
          <a:xfrm>
            <a:off x="921416" y="1128959"/>
            <a:ext cx="4214398" cy="314523"/>
            <a:chOff x="0" y="927735"/>
            <a:chExt cx="5934075" cy="332740"/>
          </a:xfrm>
          <a:solidFill>
            <a:srgbClr val="4477C4"/>
          </a:solidFill>
        </p:grpSpPr>
        <p:cxnSp>
          <p:nvCxnSpPr>
            <p:cNvPr id="16" name="Straight Connector 15"/>
            <p:cNvCxnSpPr/>
            <p:nvPr/>
          </p:nvCxnSpPr>
          <p:spPr>
            <a:xfrm>
              <a:off x="0" y="1095375"/>
              <a:ext cx="5934075" cy="0"/>
            </a:xfrm>
            <a:prstGeom prst="line">
              <a:avLst/>
            </a:prstGeom>
            <a:grpFill/>
          </p:spPr>
          <p:style>
            <a:lnRef idx="1">
              <a:schemeClr val="accent1"/>
            </a:lnRef>
            <a:fillRef idx="0">
              <a:schemeClr val="accent1"/>
            </a:fillRef>
            <a:effectRef idx="0">
              <a:schemeClr val="accent1"/>
            </a:effectRef>
            <a:fontRef idx="minor">
              <a:schemeClr val="tx1"/>
            </a:fontRef>
          </p:style>
        </p:cxnSp>
        <p:sp>
          <p:nvSpPr>
            <p:cNvPr id="17" name="TextBox 3"/>
            <p:cNvSpPr txBox="1"/>
            <p:nvPr/>
          </p:nvSpPr>
          <p:spPr>
            <a:xfrm>
              <a:off x="1450" y="927735"/>
              <a:ext cx="2537724" cy="332740"/>
            </a:xfrm>
            <a:prstGeom prst="rect">
              <a:avLst/>
            </a:prstGeom>
            <a:solidFill>
              <a:schemeClr val="accent1">
                <a:lumMod val="75000"/>
              </a:schemeClr>
            </a:solidFill>
            <a:ln>
              <a:solidFill>
                <a:schemeClr val="accent1">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marL="0" marR="0">
                <a:lnSpc>
                  <a:spcPct val="107000"/>
                </a:lnSpc>
                <a:spcBef>
                  <a:spcPts val="0"/>
                </a:spcBef>
                <a:spcAft>
                  <a:spcPts val="800"/>
                </a:spcAft>
              </a:pPr>
              <a:r>
                <a:rPr lang="en-US" sz="1400" b="1" dirty="0">
                  <a:latin typeface="Sitka Display" panose="02000505000000020004" pitchFamily="2" charset="0"/>
                  <a:ea typeface="Calibri" panose="020F0502020204030204" pitchFamily="34" charset="0"/>
                  <a:cs typeface="Times New Roman" panose="02020603050405020304" pitchFamily="18" charset="0"/>
                </a:rPr>
                <a:t>Definition</a:t>
              </a:r>
              <a:endParaRPr lang="en-US" sz="1100" dirty="0">
                <a:effectLst/>
                <a:latin typeface="Sitka Display" panose="02000505000000020004" pitchFamily="2" charset="0"/>
                <a:ea typeface="Calibri" panose="020F0502020204030204" pitchFamily="34" charset="0"/>
                <a:cs typeface="Times New Roman" panose="02020603050405020304" pitchFamily="18" charset="0"/>
              </a:endParaRPr>
            </a:p>
          </p:txBody>
        </p:sp>
      </p:grpSp>
      <p:sp>
        <p:nvSpPr>
          <p:cNvPr id="20" name="TextBox 19"/>
          <p:cNvSpPr txBox="1"/>
          <p:nvPr/>
        </p:nvSpPr>
        <p:spPr>
          <a:xfrm>
            <a:off x="921415" y="2465186"/>
            <a:ext cx="10358956" cy="2462213"/>
          </a:xfrm>
          <a:prstGeom prst="rect">
            <a:avLst/>
          </a:prstGeom>
          <a:noFill/>
        </p:spPr>
        <p:txBody>
          <a:bodyPr wrap="square" lIns="91440" tIns="45720" rIns="91440" bIns="45720" rtlCol="0" anchor="t">
            <a:spAutoFit/>
          </a:bodyPr>
          <a:lstStyle/>
          <a:p>
            <a:r>
              <a:rPr lang="en-US" sz="1400" dirty="0">
                <a:latin typeface="Sitka Display"/>
              </a:rPr>
              <a:t>These are courses transferred from Valencia College for a very high percentage of students that completed a Bachelors degree at UCF, but were transferred from a smaller percentage of UCF attritors.  </a:t>
            </a:r>
            <a:endParaRPr lang="en-US" dirty="0"/>
          </a:p>
          <a:p>
            <a:endParaRPr lang="en-US" sz="1400" dirty="0">
              <a:latin typeface="Sitka Display" panose="02000505000000020004" pitchFamily="2" charset="0"/>
            </a:endParaRPr>
          </a:p>
          <a:p>
            <a:pPr lvl="1"/>
            <a:r>
              <a:rPr lang="en-US" sz="1400" b="1" dirty="0">
                <a:latin typeface="Sitka Display" panose="02000505000000020004" pitchFamily="2" charset="0"/>
                <a:cs typeface="Segoe UI" panose="020B0502040204020203" pitchFamily="34" charset="0"/>
              </a:rPr>
              <a:t>Relevant Courses Logic:</a:t>
            </a:r>
          </a:p>
          <a:p>
            <a:pPr marL="800100" lvl="1" indent="-342900">
              <a:buFont typeface="+mj-lt"/>
              <a:buAutoNum type="arabicPeriod"/>
            </a:pPr>
            <a:r>
              <a:rPr lang="en-US" sz="1400" dirty="0">
                <a:latin typeface="Sitka Display" panose="02000505000000020004" pitchFamily="2" charset="0"/>
                <a:cs typeface="Segoe UI" panose="020B0502040204020203" pitchFamily="34" charset="0"/>
              </a:rPr>
              <a:t>Only considering courses transferred with a Grade Point =&gt; 2.0</a:t>
            </a:r>
          </a:p>
          <a:p>
            <a:pPr marL="800100" lvl="1" indent="-342900">
              <a:buFont typeface="+mj-lt"/>
              <a:buAutoNum type="arabicPeriod"/>
            </a:pPr>
            <a:r>
              <a:rPr lang="en-US" sz="1400" dirty="0">
                <a:latin typeface="Sitka Display"/>
                <a:cs typeface="Segoe UI"/>
              </a:rPr>
              <a:t>% of Completers transferring a course &gt; % of Attritors transferring that course</a:t>
            </a:r>
          </a:p>
          <a:p>
            <a:pPr marL="800100" lvl="1" indent="-342900">
              <a:buFont typeface="+mj-lt"/>
              <a:buAutoNum type="arabicPeriod"/>
            </a:pPr>
            <a:r>
              <a:rPr lang="en-US" sz="1400" dirty="0">
                <a:latin typeface="Sitka Display"/>
                <a:cs typeface="Segoe UI"/>
              </a:rPr>
              <a:t>Completer to Attritor % Difference &gt; 5%</a:t>
            </a:r>
          </a:p>
          <a:p>
            <a:pPr marL="800100" lvl="1" indent="-342900">
              <a:buFont typeface="+mj-lt"/>
              <a:buAutoNum type="arabicPeriod"/>
            </a:pPr>
            <a:r>
              <a:rPr lang="en-US" sz="1400" dirty="0">
                <a:latin typeface="Sitka Display" panose="02000505000000020004" pitchFamily="2" charset="0"/>
                <a:cs typeface="Segoe UI" panose="020B0502040204020203" pitchFamily="34" charset="0"/>
              </a:rPr>
              <a:t>Courses are ranked by size differences in descending order, 1</a:t>
            </a:r>
            <a:r>
              <a:rPr lang="en-US" sz="1400" baseline="30000" dirty="0">
                <a:latin typeface="Sitka Display" panose="02000505000000020004" pitchFamily="2" charset="0"/>
                <a:cs typeface="Segoe UI" panose="020B0502040204020203" pitchFamily="34" charset="0"/>
              </a:rPr>
              <a:t>st</a:t>
            </a:r>
            <a:r>
              <a:rPr lang="en-US" sz="1400" dirty="0">
                <a:latin typeface="Sitka Display" panose="02000505000000020004" pitchFamily="2" charset="0"/>
                <a:cs typeface="Segoe UI" panose="020B0502040204020203" pitchFamily="34" charset="0"/>
              </a:rPr>
              <a:t> five courses are chosen</a:t>
            </a:r>
          </a:p>
          <a:p>
            <a:endParaRPr lang="en-US" sz="1400" dirty="0">
              <a:latin typeface="Sitka Display" panose="02000505000000020004" pitchFamily="2" charset="0"/>
              <a:cs typeface="Segoe UI" panose="020B0502040204020203" pitchFamily="34" charset="0"/>
            </a:endParaRPr>
          </a:p>
          <a:p>
            <a:r>
              <a:rPr lang="en-US" sz="1400" dirty="0">
                <a:latin typeface="Sitka Display"/>
                <a:cs typeface="Segoe UI"/>
              </a:rPr>
              <a:t>In mostly all of the majors, relevant courses match the UCF specific major pre-requisite courses, and the courses offered by Valencia College in their Degree Pathway that is linked to that UCF major.</a:t>
            </a:r>
          </a:p>
        </p:txBody>
      </p:sp>
      <p:pic>
        <p:nvPicPr>
          <p:cNvPr id="18" name="Picture 17">
            <a:extLst>
              <a:ext uri="{FF2B5EF4-FFF2-40B4-BE49-F238E27FC236}">
                <a16:creationId xmlns:a16="http://schemas.microsoft.com/office/drawing/2014/main" id="{F815AF7A-4244-40AA-82D8-CF16C008370F}"/>
              </a:ext>
            </a:extLst>
          </p:cNvPr>
          <p:cNvPicPr>
            <a:picLocks noChangeAspect="1"/>
          </p:cNvPicPr>
          <p:nvPr/>
        </p:nvPicPr>
        <p:blipFill>
          <a:blip r:embed="rId3"/>
          <a:stretch>
            <a:fillRect/>
          </a:stretch>
        </p:blipFill>
        <p:spPr>
          <a:xfrm>
            <a:off x="10839627" y="6442364"/>
            <a:ext cx="1192438" cy="307484"/>
          </a:xfrm>
          <a:prstGeom prst="rect">
            <a:avLst/>
          </a:prstGeom>
        </p:spPr>
      </p:pic>
      <p:grpSp>
        <p:nvGrpSpPr>
          <p:cNvPr id="8" name="Group 7"/>
          <p:cNvGrpSpPr/>
          <p:nvPr/>
        </p:nvGrpSpPr>
        <p:grpSpPr>
          <a:xfrm>
            <a:off x="921415" y="2100818"/>
            <a:ext cx="4214398" cy="314523"/>
            <a:chOff x="0" y="927735"/>
            <a:chExt cx="5934075" cy="332740"/>
          </a:xfrm>
          <a:solidFill>
            <a:srgbClr val="4477C4"/>
          </a:solidFill>
        </p:grpSpPr>
        <p:cxnSp>
          <p:nvCxnSpPr>
            <p:cNvPr id="10" name="Straight Connector 9"/>
            <p:cNvCxnSpPr/>
            <p:nvPr/>
          </p:nvCxnSpPr>
          <p:spPr>
            <a:xfrm>
              <a:off x="0" y="1095375"/>
              <a:ext cx="5934075" cy="0"/>
            </a:xfrm>
            <a:prstGeom prst="line">
              <a:avLst/>
            </a:prstGeom>
            <a:grpFill/>
          </p:spPr>
          <p:style>
            <a:lnRef idx="1">
              <a:schemeClr val="accent1"/>
            </a:lnRef>
            <a:fillRef idx="0">
              <a:schemeClr val="accent1"/>
            </a:fillRef>
            <a:effectRef idx="0">
              <a:schemeClr val="accent1"/>
            </a:effectRef>
            <a:fontRef idx="minor">
              <a:schemeClr val="tx1"/>
            </a:fontRef>
          </p:style>
        </p:cxnSp>
        <p:sp>
          <p:nvSpPr>
            <p:cNvPr id="11" name="TextBox 3"/>
            <p:cNvSpPr txBox="1"/>
            <p:nvPr/>
          </p:nvSpPr>
          <p:spPr>
            <a:xfrm>
              <a:off x="1450" y="927735"/>
              <a:ext cx="2537724" cy="332740"/>
            </a:xfrm>
            <a:prstGeom prst="rect">
              <a:avLst/>
            </a:prstGeom>
            <a:grpFill/>
            <a:ln>
              <a:solidFill>
                <a:schemeClr val="accent1">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marL="0" marR="0">
                <a:lnSpc>
                  <a:spcPct val="107000"/>
                </a:lnSpc>
                <a:spcBef>
                  <a:spcPts val="0"/>
                </a:spcBef>
                <a:spcAft>
                  <a:spcPts val="800"/>
                </a:spcAft>
              </a:pPr>
              <a:r>
                <a:rPr lang="en-US" sz="1400" b="1" dirty="0">
                  <a:latin typeface="Sitka Display" panose="02000505000000020004" pitchFamily="2" charset="0"/>
                  <a:ea typeface="Calibri" panose="020F0502020204030204" pitchFamily="34" charset="0"/>
                  <a:cs typeface="Times New Roman" panose="02020603050405020304" pitchFamily="18" charset="0"/>
                </a:rPr>
                <a:t>Logic</a:t>
              </a:r>
              <a:endParaRPr lang="en-US" sz="1100" dirty="0">
                <a:effectLst/>
                <a:latin typeface="Sitka Display" panose="02000505000000020004" pitchFamily="2" charset="0"/>
                <a:ea typeface="Calibri" panose="020F0502020204030204" pitchFamily="34" charset="0"/>
                <a:cs typeface="Times New Roman" panose="02020603050405020304" pitchFamily="18" charset="0"/>
              </a:endParaRPr>
            </a:p>
          </p:txBody>
        </p:sp>
      </p:grpSp>
      <p:sp>
        <p:nvSpPr>
          <p:cNvPr id="12" name="TextBox 11"/>
          <p:cNvSpPr txBox="1"/>
          <p:nvPr/>
        </p:nvSpPr>
        <p:spPr>
          <a:xfrm>
            <a:off x="918194" y="1462078"/>
            <a:ext cx="10358956" cy="523220"/>
          </a:xfrm>
          <a:prstGeom prst="rect">
            <a:avLst/>
          </a:prstGeom>
          <a:noFill/>
        </p:spPr>
        <p:txBody>
          <a:bodyPr wrap="square" lIns="91440" tIns="45720" rIns="91440" bIns="45720" rtlCol="0" anchor="t">
            <a:spAutoFit/>
          </a:bodyPr>
          <a:lstStyle/>
          <a:p>
            <a:r>
              <a:rPr lang="en-US" sz="1400" dirty="0">
                <a:latin typeface="Sitka Display"/>
              </a:rPr>
              <a:t>Relevant Courses, are courses that we have found to be related to better outcomes at UCF for </a:t>
            </a:r>
            <a:r>
              <a:rPr lang="en-US" sz="1400" dirty="0" err="1">
                <a:latin typeface="Sitka Display"/>
              </a:rPr>
              <a:t>DirectConnect</a:t>
            </a:r>
            <a:r>
              <a:rPr lang="en-US" sz="1400" dirty="0">
                <a:latin typeface="Sitka Display"/>
              </a:rPr>
              <a:t> students when they are taken prior to entry at UCF.  We define a student to be Major Ready when they transfer all relevant courses.</a:t>
            </a:r>
          </a:p>
        </p:txBody>
      </p:sp>
    </p:spTree>
    <p:extLst>
      <p:ext uri="{BB962C8B-B14F-4D97-AF65-F5344CB8AC3E}">
        <p14:creationId xmlns:p14="http://schemas.microsoft.com/office/powerpoint/2010/main" val="214401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46" y="-10641"/>
            <a:ext cx="12195345" cy="954107"/>
          </a:xfrm>
          <a:prstGeom prst="rect">
            <a:avLst/>
          </a:prstGeom>
          <a:solidFill>
            <a:srgbClr val="84A6D8"/>
          </a:solidFill>
        </p:spPr>
        <p:txBody>
          <a:bodyPr wrap="square" rtlCol="0">
            <a:spAutoFit/>
          </a:bodyPr>
          <a:lstStyle/>
          <a:p>
            <a:pPr algn="ctr"/>
            <a:endParaRPr lang="en-US" sz="900" b="1" dirty="0">
              <a:solidFill>
                <a:schemeClr val="tx1">
                  <a:lumMod val="75000"/>
                  <a:lumOff val="25000"/>
                </a:schemeClr>
              </a:solidFill>
            </a:endParaRPr>
          </a:p>
          <a:p>
            <a:pPr algn="ctr"/>
            <a:r>
              <a:rPr lang="en-US" sz="2000" b="1" dirty="0">
                <a:solidFill>
                  <a:schemeClr val="tx1">
                    <a:lumMod val="85000"/>
                    <a:lumOff val="15000"/>
                  </a:schemeClr>
                </a:solidFill>
                <a:latin typeface="Sitka Display" panose="02000505000000020004" pitchFamily="2" charset="0"/>
              </a:rPr>
              <a:t>CFEED’s Research Concepts </a:t>
            </a:r>
          </a:p>
          <a:p>
            <a:pPr algn="ctr"/>
            <a:r>
              <a:rPr lang="en-US" b="1" dirty="0">
                <a:solidFill>
                  <a:schemeClr val="tx1">
                    <a:lumMod val="85000"/>
                    <a:lumOff val="15000"/>
                  </a:schemeClr>
                </a:solidFill>
                <a:latin typeface="Sitka Display" panose="02000505000000020004" pitchFamily="2" charset="0"/>
              </a:rPr>
              <a:t>Valencia Patterned Risk</a:t>
            </a:r>
          </a:p>
          <a:p>
            <a:pPr algn="ctr"/>
            <a:endParaRPr lang="en-US" sz="900" b="1" dirty="0">
              <a:solidFill>
                <a:schemeClr val="tx1">
                  <a:lumMod val="85000"/>
                  <a:lumOff val="15000"/>
                </a:schemeClr>
              </a:solidFill>
              <a:latin typeface="Sitka Display" panose="02000505000000020004" pitchFamily="2" charset="0"/>
            </a:endParaRPr>
          </a:p>
        </p:txBody>
      </p:sp>
      <p:pic>
        <p:nvPicPr>
          <p:cNvPr id="18" name="Picture 17">
            <a:extLst>
              <a:ext uri="{FF2B5EF4-FFF2-40B4-BE49-F238E27FC236}">
                <a16:creationId xmlns:a16="http://schemas.microsoft.com/office/drawing/2014/main" id="{F815AF7A-4244-40AA-82D8-CF16C008370F}"/>
              </a:ext>
            </a:extLst>
          </p:cNvPr>
          <p:cNvPicPr>
            <a:picLocks noChangeAspect="1"/>
          </p:cNvPicPr>
          <p:nvPr/>
        </p:nvPicPr>
        <p:blipFill>
          <a:blip r:embed="rId3"/>
          <a:stretch>
            <a:fillRect/>
          </a:stretch>
        </p:blipFill>
        <p:spPr>
          <a:xfrm>
            <a:off x="10839627" y="6442364"/>
            <a:ext cx="1192438" cy="307484"/>
          </a:xfrm>
          <a:prstGeom prst="rect">
            <a:avLst/>
          </a:prstGeom>
        </p:spPr>
      </p:pic>
      <p:graphicFrame>
        <p:nvGraphicFramePr>
          <p:cNvPr id="2" name="Diagram 1"/>
          <p:cNvGraphicFramePr/>
          <p:nvPr>
            <p:extLst>
              <p:ext uri="{D42A27DB-BD31-4B8C-83A1-F6EECF244321}">
                <p14:modId xmlns:p14="http://schemas.microsoft.com/office/powerpoint/2010/main" val="853168663"/>
              </p:ext>
            </p:extLst>
          </p:nvPr>
        </p:nvGraphicFramePr>
        <p:xfrm>
          <a:off x="1473277" y="1421883"/>
          <a:ext cx="8910943" cy="51891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p:cNvSpPr txBox="1"/>
          <p:nvPr/>
        </p:nvSpPr>
        <p:spPr>
          <a:xfrm>
            <a:off x="6817648" y="1923227"/>
            <a:ext cx="1082565" cy="646331"/>
          </a:xfrm>
          <a:prstGeom prst="borderCallout1">
            <a:avLst>
              <a:gd name="adj1" fmla="val 52899"/>
              <a:gd name="adj2" fmla="val 118"/>
              <a:gd name="adj3" fmla="val 52531"/>
              <a:gd name="adj4" fmla="val -15894"/>
            </a:avLst>
          </a:prstGeom>
          <a:noFill/>
          <a:ln>
            <a:solidFill>
              <a:schemeClr val="bg2">
                <a:lumMod val="75000"/>
              </a:schemeClr>
            </a:solidFill>
          </a:ln>
        </p:spPr>
        <p:txBody>
          <a:bodyPr wrap="square" lIns="91440" tIns="45720" rIns="91440" bIns="45720" rtlCol="0" anchor="t">
            <a:spAutoFit/>
          </a:bodyPr>
          <a:lstStyle/>
          <a:p>
            <a:pPr algn="ctr"/>
            <a:r>
              <a:rPr lang="en-US" sz="900" i="1" dirty="0"/>
              <a:t>Better and more rigorous academic performance = Lower Risk Score</a:t>
            </a:r>
          </a:p>
        </p:txBody>
      </p:sp>
      <p:sp>
        <p:nvSpPr>
          <p:cNvPr id="10" name="TextBox 9"/>
          <p:cNvSpPr txBox="1"/>
          <p:nvPr/>
        </p:nvSpPr>
        <p:spPr>
          <a:xfrm>
            <a:off x="8671772" y="3759826"/>
            <a:ext cx="1456732" cy="507831"/>
          </a:xfrm>
          <a:prstGeom prst="borderCallout1">
            <a:avLst>
              <a:gd name="adj1" fmla="val 52899"/>
              <a:gd name="adj2" fmla="val 118"/>
              <a:gd name="adj3" fmla="val 54454"/>
              <a:gd name="adj4" fmla="val -12788"/>
            </a:avLst>
          </a:prstGeom>
          <a:noFill/>
          <a:ln>
            <a:solidFill>
              <a:schemeClr val="bg2">
                <a:lumMod val="75000"/>
              </a:schemeClr>
            </a:solidFill>
          </a:ln>
        </p:spPr>
        <p:txBody>
          <a:bodyPr wrap="square" rtlCol="0">
            <a:spAutoFit/>
          </a:bodyPr>
          <a:lstStyle/>
          <a:p>
            <a:pPr algn="ctr"/>
            <a:r>
              <a:rPr lang="en-US" sz="900" i="1" dirty="0"/>
              <a:t>Closely Following Valencia Course Pathway = Lower Risk Score</a:t>
            </a:r>
          </a:p>
        </p:txBody>
      </p:sp>
      <p:sp>
        <p:nvSpPr>
          <p:cNvPr id="12" name="TextBox 11"/>
          <p:cNvSpPr txBox="1"/>
          <p:nvPr/>
        </p:nvSpPr>
        <p:spPr>
          <a:xfrm>
            <a:off x="3906170" y="5577667"/>
            <a:ext cx="1156138" cy="507831"/>
          </a:xfrm>
          <a:prstGeom prst="borderCallout1">
            <a:avLst>
              <a:gd name="adj1" fmla="val 48882"/>
              <a:gd name="adj2" fmla="val 100118"/>
              <a:gd name="adj3" fmla="val 48012"/>
              <a:gd name="adj4" fmla="val 114583"/>
            </a:avLst>
          </a:prstGeom>
          <a:noFill/>
          <a:ln>
            <a:solidFill>
              <a:schemeClr val="bg2">
                <a:lumMod val="75000"/>
              </a:schemeClr>
            </a:solidFill>
          </a:ln>
        </p:spPr>
        <p:txBody>
          <a:bodyPr wrap="square" rtlCol="0">
            <a:spAutoFit/>
          </a:bodyPr>
          <a:lstStyle/>
          <a:p>
            <a:pPr algn="ctr"/>
            <a:r>
              <a:rPr lang="en-US" sz="900" i="1" dirty="0"/>
              <a:t>Higher Numbers of Course Repeats = Higher Risk Score</a:t>
            </a:r>
          </a:p>
        </p:txBody>
      </p:sp>
      <p:sp>
        <p:nvSpPr>
          <p:cNvPr id="13" name="TextBox 12"/>
          <p:cNvSpPr txBox="1"/>
          <p:nvPr/>
        </p:nvSpPr>
        <p:spPr>
          <a:xfrm>
            <a:off x="2033961" y="3759825"/>
            <a:ext cx="1126436" cy="507831"/>
          </a:xfrm>
          <a:prstGeom prst="borderCallout1">
            <a:avLst>
              <a:gd name="adj1" fmla="val 48882"/>
              <a:gd name="adj2" fmla="val 100118"/>
              <a:gd name="adj3" fmla="val 48427"/>
              <a:gd name="adj4" fmla="val 118500"/>
            </a:avLst>
          </a:prstGeom>
          <a:noFill/>
          <a:ln>
            <a:solidFill>
              <a:schemeClr val="bg2">
                <a:lumMod val="75000"/>
              </a:schemeClr>
            </a:solidFill>
          </a:ln>
        </p:spPr>
        <p:txBody>
          <a:bodyPr wrap="square" rtlCol="0">
            <a:spAutoFit/>
          </a:bodyPr>
          <a:lstStyle/>
          <a:p>
            <a:pPr algn="ctr"/>
            <a:r>
              <a:rPr lang="en-US" sz="900" i="1" dirty="0"/>
              <a:t>Longer time to degree = Higher Risk Score</a:t>
            </a:r>
          </a:p>
        </p:txBody>
      </p:sp>
      <p:sp>
        <p:nvSpPr>
          <p:cNvPr id="4" name="Rectangle 3"/>
          <p:cNvSpPr/>
          <p:nvPr/>
        </p:nvSpPr>
        <p:spPr>
          <a:xfrm>
            <a:off x="5388429" y="1828801"/>
            <a:ext cx="1110342" cy="69668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Rectangle 18"/>
          <p:cNvSpPr/>
          <p:nvPr/>
        </p:nvSpPr>
        <p:spPr>
          <a:xfrm>
            <a:off x="7290804" y="3647112"/>
            <a:ext cx="984516" cy="81058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Rectangle 20"/>
          <p:cNvSpPr/>
          <p:nvPr/>
        </p:nvSpPr>
        <p:spPr>
          <a:xfrm>
            <a:off x="5391742" y="5483241"/>
            <a:ext cx="1110342" cy="69668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2" name="Rectangle 21"/>
          <p:cNvSpPr/>
          <p:nvPr/>
        </p:nvSpPr>
        <p:spPr>
          <a:xfrm>
            <a:off x="3492841" y="3647112"/>
            <a:ext cx="1110342" cy="696685"/>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036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2" grpId="0" animBg="1"/>
      <p:bldP spid="13" grpId="0" animBg="1"/>
      <p:bldP spid="4" grpId="0" animBg="1"/>
      <p:bldP spid="19"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3843" y="1835495"/>
            <a:ext cx="5960074" cy="1615827"/>
          </a:xfrm>
          <a:prstGeom prst="rect">
            <a:avLst/>
          </a:prstGeom>
          <a:noFill/>
        </p:spPr>
        <p:txBody>
          <a:bodyPr wrap="square" rtlCol="0">
            <a:spAutoFit/>
          </a:bodyPr>
          <a:lstStyle/>
          <a:p>
            <a:pPr>
              <a:lnSpc>
                <a:spcPct val="150000"/>
              </a:lnSpc>
            </a:pPr>
            <a:r>
              <a:rPr lang="en-US" b="1" dirty="0" smtClean="0">
                <a:latin typeface="Sitka Display" panose="02000505000000020004" pitchFamily="2" charset="0"/>
              </a:rPr>
              <a:t>Questions about CFEED’s projects?</a:t>
            </a:r>
            <a:endParaRPr lang="en-US" b="1" dirty="0">
              <a:latin typeface="Sitka Display" panose="02000505000000020004" pitchFamily="2" charset="0"/>
            </a:endParaRPr>
          </a:p>
          <a:p>
            <a:pPr marL="285750" indent="-285750">
              <a:lnSpc>
                <a:spcPct val="150000"/>
              </a:lnSpc>
              <a:buFont typeface="Arial" panose="020B0604020202020204" pitchFamily="34" charset="0"/>
              <a:buChar char="•"/>
            </a:pPr>
            <a:r>
              <a:rPr lang="en-US" sz="1600" b="1" dirty="0">
                <a:latin typeface="Sitka Display" panose="02000505000000020004" pitchFamily="2" charset="0"/>
              </a:rPr>
              <a:t>Druanna Mozingo – </a:t>
            </a:r>
            <a:r>
              <a:rPr lang="en-US" sz="1600" dirty="0" smtClean="0">
                <a:latin typeface="Sitka Display" panose="02000505000000020004" pitchFamily="2" charset="0"/>
              </a:rPr>
              <a:t>dmozingo@valenciacollege.edu</a:t>
            </a:r>
            <a:endParaRPr lang="en-US" sz="1600" b="1" dirty="0" smtClean="0">
              <a:latin typeface="Sitka Display" panose="02000505000000020004" pitchFamily="2" charset="0"/>
            </a:endParaRPr>
          </a:p>
          <a:p>
            <a:pPr marL="285750" indent="-285750">
              <a:lnSpc>
                <a:spcPct val="150000"/>
              </a:lnSpc>
              <a:buFont typeface="Arial" panose="020B0604020202020204" pitchFamily="34" charset="0"/>
              <a:buChar char="•"/>
            </a:pPr>
            <a:r>
              <a:rPr lang="en-US" sz="1600" b="1" dirty="0" smtClean="0">
                <a:latin typeface="Sitka Display" panose="02000505000000020004" pitchFamily="2" charset="0"/>
              </a:rPr>
              <a:t>Magdalena </a:t>
            </a:r>
            <a:r>
              <a:rPr lang="en-US" sz="1600" b="1" dirty="0">
                <a:latin typeface="Sitka Display" panose="02000505000000020004" pitchFamily="2" charset="0"/>
              </a:rPr>
              <a:t>Fernández Civil</a:t>
            </a:r>
            <a:r>
              <a:rPr lang="en-US" sz="1600" dirty="0">
                <a:latin typeface="Sitka Display" panose="02000505000000020004" pitchFamily="2" charset="0"/>
              </a:rPr>
              <a:t> – </a:t>
            </a:r>
            <a:r>
              <a:rPr lang="en-US" sz="1600" dirty="0" smtClean="0">
                <a:latin typeface="Sitka Display" panose="02000505000000020004" pitchFamily="2" charset="0"/>
              </a:rPr>
              <a:t>magdalena.fernandezcivil@ucf.edu</a:t>
            </a:r>
            <a:endParaRPr lang="en-US" sz="1600" b="1" dirty="0" smtClean="0">
              <a:latin typeface="Sitka Display" panose="02000505000000020004" pitchFamily="2" charset="0"/>
            </a:endParaRPr>
          </a:p>
          <a:p>
            <a:pPr marL="285750" indent="-285750">
              <a:lnSpc>
                <a:spcPct val="150000"/>
              </a:lnSpc>
              <a:buFont typeface="Arial" panose="020B0604020202020204" pitchFamily="34" charset="0"/>
              <a:buChar char="•"/>
            </a:pPr>
            <a:r>
              <a:rPr lang="en-US" sz="1600" b="1" dirty="0" smtClean="0">
                <a:latin typeface="Sitka Display" panose="02000505000000020004" pitchFamily="2" charset="0"/>
              </a:rPr>
              <a:t>Diana </a:t>
            </a:r>
            <a:r>
              <a:rPr lang="en-US" sz="1600" b="1" dirty="0">
                <a:latin typeface="Sitka Display" panose="02000505000000020004" pitchFamily="2" charset="0"/>
              </a:rPr>
              <a:t>Pienaar </a:t>
            </a:r>
            <a:r>
              <a:rPr lang="en-US" sz="1600" dirty="0">
                <a:latin typeface="Sitka Display" panose="02000505000000020004" pitchFamily="2" charset="0"/>
              </a:rPr>
              <a:t>- </a:t>
            </a:r>
            <a:r>
              <a:rPr lang="en-US" sz="1600" dirty="0" smtClean="0">
                <a:latin typeface="Sitka Display" panose="02000505000000020004" pitchFamily="2" charset="0"/>
              </a:rPr>
              <a:t>dpienaar@valenciacollege.edu</a:t>
            </a:r>
            <a:endParaRPr lang="en-US" sz="1600" dirty="0">
              <a:latin typeface="Sitka Display" panose="02000505000000020004" pitchFamily="2" charset="0"/>
            </a:endParaRPr>
          </a:p>
        </p:txBody>
      </p:sp>
      <p:sp>
        <p:nvSpPr>
          <p:cNvPr id="19" name="TextBox 18"/>
          <p:cNvSpPr txBox="1"/>
          <p:nvPr/>
        </p:nvSpPr>
        <p:spPr>
          <a:xfrm>
            <a:off x="6403917" y="1835495"/>
            <a:ext cx="5302708" cy="1615827"/>
          </a:xfrm>
          <a:prstGeom prst="rect">
            <a:avLst/>
          </a:prstGeom>
          <a:noFill/>
        </p:spPr>
        <p:txBody>
          <a:bodyPr wrap="square" rtlCol="0">
            <a:spAutoFit/>
          </a:bodyPr>
          <a:lstStyle/>
          <a:p>
            <a:pPr>
              <a:lnSpc>
                <a:spcPct val="150000"/>
              </a:lnSpc>
            </a:pPr>
            <a:r>
              <a:rPr lang="en-US" b="1" dirty="0" smtClean="0">
                <a:latin typeface="Sitka Display" panose="02000505000000020004" pitchFamily="2" charset="0"/>
              </a:rPr>
              <a:t>Questions about CFEED’s Data Architecture?</a:t>
            </a:r>
            <a:endParaRPr lang="en-US" b="1" dirty="0">
              <a:latin typeface="Sitka Display" panose="02000505000000020004" pitchFamily="2" charset="0"/>
            </a:endParaRPr>
          </a:p>
          <a:p>
            <a:pPr marL="285750" indent="-285750">
              <a:lnSpc>
                <a:spcPct val="150000"/>
              </a:lnSpc>
              <a:buFont typeface="Arial" panose="020B0604020202020204" pitchFamily="34" charset="0"/>
              <a:buChar char="•"/>
            </a:pPr>
            <a:r>
              <a:rPr lang="en-US" sz="1600" b="1" dirty="0">
                <a:latin typeface="Sitka Display" panose="02000505000000020004" pitchFamily="2" charset="0"/>
              </a:rPr>
              <a:t>Michael Holt </a:t>
            </a:r>
            <a:r>
              <a:rPr lang="en-US" sz="1600" dirty="0">
                <a:latin typeface="Sitka Display" panose="02000505000000020004" pitchFamily="2" charset="0"/>
              </a:rPr>
              <a:t>– mholt@midtowncg.com</a:t>
            </a:r>
          </a:p>
          <a:p>
            <a:pPr marL="285750" indent="-285750">
              <a:lnSpc>
                <a:spcPct val="150000"/>
              </a:lnSpc>
              <a:buFont typeface="Arial" panose="020B0604020202020204" pitchFamily="34" charset="0"/>
              <a:buChar char="•"/>
            </a:pPr>
            <a:r>
              <a:rPr lang="en-US" sz="1600" b="1" dirty="0">
                <a:latin typeface="Sitka Display" panose="02000505000000020004" pitchFamily="2" charset="0"/>
              </a:rPr>
              <a:t>Renee White </a:t>
            </a:r>
            <a:r>
              <a:rPr lang="en-US" sz="1600" dirty="0" smtClean="0">
                <a:latin typeface="Sitka Display" panose="02000505000000020004" pitchFamily="2" charset="0"/>
              </a:rPr>
              <a:t>– rewhite@midtowncg.com</a:t>
            </a:r>
          </a:p>
          <a:p>
            <a:pPr marL="285750" indent="-285750">
              <a:lnSpc>
                <a:spcPct val="150000"/>
              </a:lnSpc>
              <a:buFont typeface="Arial" panose="020B0604020202020204" pitchFamily="34" charset="0"/>
              <a:buChar char="•"/>
            </a:pPr>
            <a:r>
              <a:rPr lang="en-US" sz="1600" b="1" dirty="0" smtClean="0">
                <a:latin typeface="Sitka Display" panose="02000505000000020004" pitchFamily="2" charset="0"/>
              </a:rPr>
              <a:t>Taylor Gibbs </a:t>
            </a:r>
            <a:r>
              <a:rPr lang="en-US" sz="1600" dirty="0" smtClean="0">
                <a:latin typeface="Sitka Display" panose="02000505000000020004" pitchFamily="2" charset="0"/>
              </a:rPr>
              <a:t>– tgibbs@midtowncg.com</a:t>
            </a:r>
            <a:endParaRPr lang="en-US" sz="1600" dirty="0">
              <a:latin typeface="Sitka Display" panose="02000505000000020004" pitchFamily="2" charset="0"/>
            </a:endParaRPr>
          </a:p>
        </p:txBody>
      </p:sp>
      <p:pic>
        <p:nvPicPr>
          <p:cNvPr id="6" name="Picture 5">
            <a:extLst>
              <a:ext uri="{FF2B5EF4-FFF2-40B4-BE49-F238E27FC236}">
                <a16:creationId xmlns:a16="http://schemas.microsoft.com/office/drawing/2014/main" id="{F815AF7A-4244-40AA-82D8-CF16C008370F}"/>
              </a:ext>
            </a:extLst>
          </p:cNvPr>
          <p:cNvPicPr>
            <a:picLocks noChangeAspect="1"/>
          </p:cNvPicPr>
          <p:nvPr/>
        </p:nvPicPr>
        <p:blipFill>
          <a:blip r:embed="rId3"/>
          <a:stretch>
            <a:fillRect/>
          </a:stretch>
        </p:blipFill>
        <p:spPr>
          <a:xfrm>
            <a:off x="10839627" y="6442364"/>
            <a:ext cx="1192438" cy="307484"/>
          </a:xfrm>
          <a:prstGeom prst="rect">
            <a:avLst/>
          </a:prstGeom>
        </p:spPr>
      </p:pic>
      <p:sp>
        <p:nvSpPr>
          <p:cNvPr id="7" name="TextBox 6"/>
          <p:cNvSpPr txBox="1"/>
          <p:nvPr/>
        </p:nvSpPr>
        <p:spPr>
          <a:xfrm>
            <a:off x="-3346" y="-10641"/>
            <a:ext cx="12195345" cy="984885"/>
          </a:xfrm>
          <a:prstGeom prst="rect">
            <a:avLst/>
          </a:prstGeom>
          <a:solidFill>
            <a:srgbClr val="84A6D8"/>
          </a:solidFill>
        </p:spPr>
        <p:txBody>
          <a:bodyPr wrap="square" rtlCol="0">
            <a:spAutoFit/>
          </a:bodyPr>
          <a:lstStyle/>
          <a:p>
            <a:pPr algn="ctr"/>
            <a:endParaRPr lang="en-US" sz="900" b="1" dirty="0">
              <a:solidFill>
                <a:schemeClr val="tx1">
                  <a:lumMod val="75000"/>
                  <a:lumOff val="25000"/>
                </a:schemeClr>
              </a:solidFill>
            </a:endParaRPr>
          </a:p>
          <a:p>
            <a:pPr algn="ctr"/>
            <a:r>
              <a:rPr lang="en-US" sz="2000" b="1" dirty="0" smtClean="0">
                <a:solidFill>
                  <a:schemeClr val="tx1">
                    <a:lumMod val="85000"/>
                    <a:lumOff val="15000"/>
                  </a:schemeClr>
                </a:solidFill>
                <a:latin typeface="Sitka Display" panose="02000505000000020004" pitchFamily="2" charset="0"/>
              </a:rPr>
              <a:t>CFEED</a:t>
            </a:r>
          </a:p>
          <a:p>
            <a:pPr algn="ctr"/>
            <a:r>
              <a:rPr lang="en-US" sz="2000" b="1" dirty="0" smtClean="0">
                <a:solidFill>
                  <a:schemeClr val="tx1">
                    <a:lumMod val="85000"/>
                    <a:lumOff val="15000"/>
                  </a:schemeClr>
                </a:solidFill>
                <a:latin typeface="Sitka Display" panose="02000505000000020004" pitchFamily="2" charset="0"/>
              </a:rPr>
              <a:t>Contacts</a:t>
            </a:r>
            <a:endParaRPr lang="en-US" b="1" dirty="0">
              <a:solidFill>
                <a:schemeClr val="tx1">
                  <a:lumMod val="85000"/>
                  <a:lumOff val="15000"/>
                </a:schemeClr>
              </a:solidFill>
              <a:latin typeface="Sitka Display" panose="02000505000000020004" pitchFamily="2" charset="0"/>
            </a:endParaRPr>
          </a:p>
          <a:p>
            <a:pPr algn="ctr"/>
            <a:endParaRPr lang="en-US" sz="900" b="1" dirty="0">
              <a:solidFill>
                <a:schemeClr val="tx1">
                  <a:lumMod val="85000"/>
                  <a:lumOff val="15000"/>
                </a:schemeClr>
              </a:solidFill>
              <a:latin typeface="Sitka Display" panose="02000505000000020004" pitchFamily="2" charset="0"/>
            </a:endParaRPr>
          </a:p>
        </p:txBody>
      </p:sp>
      <p:sp>
        <p:nvSpPr>
          <p:cNvPr id="8" name="TextBox 7"/>
          <p:cNvSpPr txBox="1"/>
          <p:nvPr/>
        </p:nvSpPr>
        <p:spPr>
          <a:xfrm>
            <a:off x="2899604" y="3850908"/>
            <a:ext cx="5960074" cy="923330"/>
          </a:xfrm>
          <a:prstGeom prst="rect">
            <a:avLst/>
          </a:prstGeom>
          <a:noFill/>
        </p:spPr>
        <p:txBody>
          <a:bodyPr wrap="square" rtlCol="0">
            <a:spAutoFit/>
          </a:bodyPr>
          <a:lstStyle/>
          <a:p>
            <a:pPr algn="ctr">
              <a:lnSpc>
                <a:spcPct val="150000"/>
              </a:lnSpc>
            </a:pPr>
            <a:r>
              <a:rPr lang="en-US" b="1" dirty="0" smtClean="0">
                <a:latin typeface="Sitka Display" panose="02000505000000020004" pitchFamily="2" charset="0"/>
              </a:rPr>
              <a:t>General Questions about CFEED?</a:t>
            </a:r>
          </a:p>
          <a:p>
            <a:pPr marL="285750" indent="-285750" algn="ctr">
              <a:lnSpc>
                <a:spcPct val="150000"/>
              </a:lnSpc>
              <a:buFont typeface="Arial" panose="020B0604020202020204" pitchFamily="34" charset="0"/>
              <a:buChar char="•"/>
            </a:pPr>
            <a:r>
              <a:rPr lang="en-US" dirty="0" smtClean="0">
                <a:latin typeface="Sitka Display" panose="02000505000000020004" pitchFamily="2" charset="0"/>
              </a:rPr>
              <a:t>cfeed@valenciacollege.edu</a:t>
            </a:r>
            <a:endParaRPr lang="en-US" dirty="0">
              <a:latin typeface="Sitka Display" panose="02000505000000020004" pitchFamily="2" charset="0"/>
            </a:endParaRPr>
          </a:p>
        </p:txBody>
      </p:sp>
    </p:spTree>
    <p:extLst>
      <p:ext uri="{BB962C8B-B14F-4D97-AF65-F5344CB8AC3E}">
        <p14:creationId xmlns:p14="http://schemas.microsoft.com/office/powerpoint/2010/main" val="1116596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47EA6BBE19324492AE2256C2093E10" ma:contentTypeVersion="2" ma:contentTypeDescription="Create a new document." ma:contentTypeScope="" ma:versionID="89b06d3ea69bd8ed76cde3b66b07e37a">
  <xsd:schema xmlns:xsd="http://www.w3.org/2001/XMLSchema" xmlns:xs="http://www.w3.org/2001/XMLSchema" xmlns:p="http://schemas.microsoft.com/office/2006/metadata/properties" xmlns:ns2="884aaed1-29ca-4bf8-86d7-9a7409fbfc13" targetNamespace="http://schemas.microsoft.com/office/2006/metadata/properties" ma:root="true" ma:fieldsID="3b66c578b8551cfbd548a184e63b6884" ns2:_="">
    <xsd:import namespace="884aaed1-29ca-4bf8-86d7-9a7409fbfc1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4aaed1-29ca-4bf8-86d7-9a7409fbfc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6D4A7A-956D-48B8-B5E0-3004BD7075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4aaed1-29ca-4bf8-86d7-9a7409fbfc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8702C5-A346-4374-85E5-82EB27D0FF3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84aaed1-29ca-4bf8-86d7-9a7409fbfc13"/>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03CC614-FD71-4CB1-8BE9-8D1E72FDC7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513</TotalTime>
  <Words>1955</Words>
  <Application>Microsoft Office PowerPoint</Application>
  <PresentationFormat>Widescreen</PresentationFormat>
  <Paragraphs>181</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Segoe UI</vt:lpstr>
      <vt:lpstr>Sitka Display</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Magdalena Fernandez Civil</dc:creator>
  <cp:lastModifiedBy>Michael Holt</cp:lastModifiedBy>
  <cp:revision>147</cp:revision>
  <dcterms:created xsi:type="dcterms:W3CDTF">2021-09-07T16:54:51Z</dcterms:created>
  <dcterms:modified xsi:type="dcterms:W3CDTF">2021-10-12T13:30:50Z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0x0101008647EA6BBE19324492AE2256C2093E10</vt:lpwstr>
  </property>
  <property fmtid="{D5CDD505-2E9C-101B-9397-08002B2CF9AE}" pid="3" name="_AdHocReviewCycleID">
    <vt:i4>1648029583</vt:i4>
  </property>
  <property fmtid="{D5CDD505-2E9C-101B-9397-08002B2CF9AE}" pid="4" name="_NewReviewCycle">
    <vt:lpwstr/>
  </property>
  <property fmtid="{D5CDD505-2E9C-101B-9397-08002B2CF9AE}" pid="5" name="_EmailSubject">
    <vt:lpwstr>Slides for Next Week's Presentation</vt:lpwstr>
  </property>
  <property fmtid="{D5CDD505-2E9C-101B-9397-08002B2CF9AE}" pid="6" name="_AuthorEmail">
    <vt:lpwstr>v_mholt@valenciacollege.edu</vt:lpwstr>
  </property>
  <property fmtid="{D5CDD505-2E9C-101B-9397-08002B2CF9AE}" pid="7" name="_AuthorEmailDisplayName">
    <vt:lpwstr>Michael Holt</vt:lpwstr>
  </property>
</Properties>
</file>