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orbel" panose="020B0503020204020204" pitchFamily="34" charset="0"/>
      <p:regular r:id="rId29"/>
      <p:bold r:id="rId30"/>
      <p:italic r:id="rId31"/>
      <p:boldItalic r:id="rId32"/>
    </p:embeddedFont>
    <p:embeddedFont>
      <p:font typeface="Gill Sans" panose="020B0502020104020203" pitchFamily="34" charset="-79"/>
      <p:regular r:id="rId33"/>
      <p:bold r:id="rId34"/>
    </p:embeddedFont>
    <p:embeddedFont>
      <p:font typeface="Libre Franklin" pitchFamily="2" charset="77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r.educause.edu/-/media/files/blogs/2019/10/er194420checklist.pdf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r.educause.edu/blogs/2019/10/digital-transformation-signals-is-your-institution-on-the-journey" TargetMode="External"/><Relationship Id="rId4" Type="http://schemas.openxmlformats.org/officeDocument/2006/relationships/hyperlink" Target="https://docs.google.com/document/d/13B-ZMW48cYlQKGZagQ3ixUo5ehzwEFJt3yY_Q_L2nB4/edit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7a4ee6ec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Abstract: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transformation (Dx) is a term that appears everywhere these days, especially as changes to the social, economic, technological, and demographic landscapes are accelerating. responses show that Dx really is a student-centered endeavor; many key benefits of Dx are directly focused on student success. When seeking to improve student outcomes, Institutions are increasingly turning to academic advising as both a data source and a solution. Academic advising is increasingly data-informed and data-driven. This session will explore the intersections of Dx and academic advising, the current state of technology-enabled advising, and the potential benefits and risks to students and institutions.  </a:t>
            </a:r>
            <a:endParaRPr dirty="0"/>
          </a:p>
        </p:txBody>
      </p:sp>
      <p:sp>
        <p:nvSpPr>
          <p:cNvPr id="90" name="Google Shape;90;gf7a4ee6e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f7a4ee6ec1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gf7a4ee6ec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f7070b25f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f7070b25f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7070b25fd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2" name="Google Shape;242;gf7070b25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f7070b25f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f7070b25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f7a4ee6f4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f7a4ee6f4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f7a4ee6ec1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would be a great place to engage audience -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these things happening on your campus, and if so, why not? Even if resource constraints, how can you leverage technology to enable SSIPP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indicators/signals that you are on the right path? (See EDUCAUSE </a:t>
            </a:r>
            <a:r>
              <a:rPr lang="en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Dx checklist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(general to HE) or advising </a:t>
            </a:r>
            <a:r>
              <a:rPr lang="en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detail/example signals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the Best Practices logic model and survey instrument)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Pathways work sets them up - cross-functional, student-centered, curriculum updates, etc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https://er.educause.edu/blogs/2019/10/digital-transformation-signals-is-your-institution-on-the-journey</a:t>
            </a:r>
            <a:r>
              <a:rPr lang="en"/>
              <a:t> </a:t>
            </a:r>
            <a:endParaRPr/>
          </a:p>
        </p:txBody>
      </p:sp>
      <p:sp>
        <p:nvSpPr>
          <p:cNvPr id="263" name="Google Shape;263;gf7a4ee6ec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f7a4ee6ec1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2" name="Google Shape;272;gf7a4ee6ec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f7a4ee6f4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f7a4ee6f4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 audience -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S: how can we use technology and data to ensure support is ongoing - e.g. Pathways students are even going from one institution to another.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Capture advising history and byproducts of relationships established are persisting, beyond a transcript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f188536f8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f188536f8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f7070b25fd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f7070b25fd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7070b25fd_1_1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f7070b25fd_1_15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gf7070b25fd_1_15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f7a4ee6f4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slide deck you can download and use to introduce Dx with a group of people at your institution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gf7a4ee6f4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f7a4ee6f4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It helps to understand more about your institution’s readiness for digital transformation. EDUCAUSE has a Dx self-assessment you can take to identify areas to focus on.</a:t>
            </a:r>
            <a:endParaRPr sz="1200" i="1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gf7a4ee6f4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f7a4ee6f4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EDUCAUSE has a tool you can use to start drafting your next Dx journey. Our Dx strategy-on-a-page helps you work with a group at your institution to clarify the impact you hope to have and then the work you’ll need to do to get there.</a:t>
            </a:r>
            <a:endParaRPr sz="1200" i="1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gf7a4ee6f4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7a4ee6ec1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f7a4ee6ec1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7a4ee6ec1_0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50" dirty="0">
              <a:solidFill>
                <a:srgbClr val="2E2E2E"/>
              </a:solidFill>
              <a:highlight>
                <a:srgbClr val="FFFFFF"/>
              </a:highlight>
            </a:endParaRPr>
          </a:p>
        </p:txBody>
      </p:sp>
      <p:sp>
        <p:nvSpPr>
          <p:cNvPr id="115" name="Google Shape;115;gf7a4ee6ec1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7a4ee6ec1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f7a4ee6ec1_0_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50" dirty="0">
              <a:solidFill>
                <a:srgbClr val="2E2E2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f7a4ee6ec1_0_1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7a4ee6ec1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f7a4ee6ec1_0_1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50" dirty="0">
              <a:solidFill>
                <a:srgbClr val="2E2E2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f7a4ee6ec1_0_1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7a4ee6ec1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f7a4ee6ec1_0_2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50" dirty="0">
              <a:solidFill>
                <a:srgbClr val="2E2E2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f7a4ee6ec1_0_2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f7a4ee6f4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f7a4ee6f49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50" dirty="0">
              <a:solidFill>
                <a:srgbClr val="2E2E2E"/>
              </a:solidFill>
              <a:highlight>
                <a:srgbClr val="FFFFFF"/>
              </a:highlight>
            </a:endParaRPr>
          </a:p>
        </p:txBody>
      </p:sp>
      <p:sp>
        <p:nvSpPr>
          <p:cNvPr id="172" name="Google Shape;172;gf7a4ee6f49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f188536f8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f188536f8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">
  <p:cSld name="3_Title Slide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1" y="0"/>
            <a:ext cx="9168000" cy="297600"/>
          </a:xfrm>
          <a:prstGeom prst="rect">
            <a:avLst/>
          </a:prstGeom>
          <a:solidFill>
            <a:srgbClr val="FF6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5739" y="1536295"/>
            <a:ext cx="3900678" cy="230643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/>
          <p:nvPr/>
        </p:nvSpPr>
        <p:spPr>
          <a:xfrm>
            <a:off x="1" y="5081379"/>
            <a:ext cx="9168000" cy="75900"/>
          </a:xfrm>
          <a:prstGeom prst="rect">
            <a:avLst/>
          </a:prstGeom>
          <a:gradFill>
            <a:gsLst>
              <a:gs pos="0">
                <a:schemeClr val="accent2"/>
              </a:gs>
              <a:gs pos="76000">
                <a:schemeClr val="accent5"/>
              </a:gs>
              <a:gs pos="90000">
                <a:srgbClr val="B3C6E7"/>
              </a:gs>
              <a:gs pos="100000">
                <a:srgbClr val="CCE0F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5111462" y="1354499"/>
            <a:ext cx="36660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bre Franklin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5895109" y="2877956"/>
            <a:ext cx="20991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  <a:lvl2pPr lvl="1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56" name="Google Shape;56;p13"/>
          <p:cNvCxnSpPr/>
          <p:nvPr/>
        </p:nvCxnSpPr>
        <p:spPr>
          <a:xfrm>
            <a:off x="4572000" y="1274618"/>
            <a:ext cx="0" cy="3006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ext box">
  <p:cSld name="1 text box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86953" y="184966"/>
            <a:ext cx="8363100" cy="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2A0"/>
              </a:buClr>
              <a:buSzPts val="2400"/>
              <a:buFont typeface="Corbel"/>
              <a:buNone/>
              <a:defRPr sz="2400" b="1" cap="none">
                <a:solidFill>
                  <a:srgbClr val="0032A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/>
          <p:nvPr/>
        </p:nvSpPr>
        <p:spPr>
          <a:xfrm rot="10800000">
            <a:off x="387117" y="-12461"/>
            <a:ext cx="943800" cy="82800"/>
          </a:xfrm>
          <a:prstGeom prst="rect">
            <a:avLst/>
          </a:prstGeom>
          <a:solidFill>
            <a:srgbClr val="00A5A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8528752" y="4807048"/>
            <a:ext cx="210300" cy="210300"/>
          </a:xfrm>
          <a:prstGeom prst="ellipse">
            <a:avLst/>
          </a:prstGeom>
          <a:solidFill>
            <a:srgbClr val="00A5A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8522772" y="4841804"/>
            <a:ext cx="220800" cy="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lvl="0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0" y="5105401"/>
            <a:ext cx="9144000" cy="57000"/>
          </a:xfrm>
          <a:prstGeom prst="rect">
            <a:avLst/>
          </a:prstGeom>
          <a:solidFill>
            <a:srgbClr val="00A5A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69626" y="96651"/>
            <a:ext cx="1118251" cy="59655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/>
          <p:nvPr/>
        </p:nvSpPr>
        <p:spPr>
          <a:xfrm>
            <a:off x="0" y="4628367"/>
            <a:ext cx="2133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900" b="0" i="0" u="none" strike="noStrike" cap="none">
                <a:solidFill>
                  <a:srgbClr val="AEABAB"/>
                </a:solidFill>
                <a:latin typeface="Corbel"/>
                <a:ea typeface="Corbel"/>
                <a:cs typeface="Corbel"/>
                <a:sym typeface="Corbel"/>
              </a:rPr>
              <a:t>© 202</a:t>
            </a:r>
            <a:r>
              <a:rPr lang="en" sz="900">
                <a:solidFill>
                  <a:srgbClr val="AEABAB"/>
                </a:solidFill>
                <a:latin typeface="Corbel"/>
                <a:ea typeface="Corbel"/>
                <a:cs typeface="Corbel"/>
                <a:sym typeface="Corbel"/>
              </a:rPr>
              <a:t>1</a:t>
            </a:r>
            <a:r>
              <a:rPr lang="en" sz="900" b="0" i="0" u="none" strike="noStrike" cap="none">
                <a:solidFill>
                  <a:srgbClr val="AEABAB"/>
                </a:solidFill>
                <a:latin typeface="Corbel"/>
                <a:ea typeface="Corbel"/>
                <a:cs typeface="Corbel"/>
                <a:sym typeface="Corbel"/>
              </a:rPr>
              <a:t> Advising Success Network</a:t>
            </a:r>
            <a:endParaRPr sz="900">
              <a:solidFill>
                <a:srgbClr val="AEABAB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86953" y="1274695"/>
            <a:ext cx="8292600" cy="3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latin typeface="Gill Sans"/>
                <a:ea typeface="Gill Sans"/>
                <a:cs typeface="Gill Sans"/>
                <a:sym typeface="Gill Sa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ext with Pic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 rot="10800000">
            <a:off x="387117" y="-12461"/>
            <a:ext cx="943800" cy="82800"/>
          </a:xfrm>
          <a:prstGeom prst="rect">
            <a:avLst/>
          </a:prstGeom>
          <a:solidFill>
            <a:srgbClr val="00A5A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8528752" y="4807048"/>
            <a:ext cx="210300" cy="210300"/>
          </a:xfrm>
          <a:prstGeom prst="ellipse">
            <a:avLst/>
          </a:prstGeom>
          <a:solidFill>
            <a:srgbClr val="00A5A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522772" y="4841804"/>
            <a:ext cx="220800" cy="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0" y="5105401"/>
            <a:ext cx="9144000" cy="57000"/>
          </a:xfrm>
          <a:prstGeom prst="rect">
            <a:avLst/>
          </a:prstGeom>
          <a:solidFill>
            <a:srgbClr val="00A5A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86953" y="184966"/>
            <a:ext cx="8363100" cy="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sz="24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0" y="4628367"/>
            <a:ext cx="2133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900" b="0" i="0">
                <a:solidFill>
                  <a:srgbClr val="AEABAB"/>
                </a:solidFill>
                <a:latin typeface="Corbel"/>
                <a:ea typeface="Corbel"/>
                <a:cs typeface="Corbel"/>
                <a:sym typeface="Corbel"/>
              </a:rPr>
              <a:t>© 2020 Advising Success Network</a:t>
            </a:r>
            <a:endParaRPr sz="900">
              <a:solidFill>
                <a:srgbClr val="AEABAB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4" name="Google Shape;74;p15"/>
          <p:cNvSpPr>
            <a:spLocks noGrp="1"/>
          </p:cNvSpPr>
          <p:nvPr>
            <p:ph type="pic" idx="2"/>
          </p:nvPr>
        </p:nvSpPr>
        <p:spPr>
          <a:xfrm>
            <a:off x="5527963" y="1371384"/>
            <a:ext cx="2994900" cy="31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692944" y="1371384"/>
            <a:ext cx="3934500" cy="31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latin typeface="Gill Sans"/>
                <a:ea typeface="Gill Sans"/>
                <a:cs typeface="Gill Sans"/>
                <a:sym typeface="Gill Sa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86953" y="184966"/>
            <a:ext cx="8363100" cy="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sz="24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/>
          <p:nvPr/>
        </p:nvSpPr>
        <p:spPr>
          <a:xfrm rot="10800000">
            <a:off x="387117" y="-12461"/>
            <a:ext cx="943800" cy="82800"/>
          </a:xfrm>
          <a:prstGeom prst="rect">
            <a:avLst/>
          </a:prstGeom>
          <a:solidFill>
            <a:srgbClr val="00A5A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8528752" y="4807048"/>
            <a:ext cx="210300" cy="210300"/>
          </a:xfrm>
          <a:prstGeom prst="ellipse">
            <a:avLst/>
          </a:prstGeom>
          <a:solidFill>
            <a:srgbClr val="00A5A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8522772" y="4841804"/>
            <a:ext cx="220800" cy="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lvl="0" indent="0" algn="ct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0" y="5105401"/>
            <a:ext cx="9144000" cy="57000"/>
          </a:xfrm>
          <a:prstGeom prst="rect">
            <a:avLst/>
          </a:prstGeom>
          <a:solidFill>
            <a:srgbClr val="00A5A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69626" y="96651"/>
            <a:ext cx="1118251" cy="59655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/>
          <p:nvPr/>
        </p:nvSpPr>
        <p:spPr>
          <a:xfrm>
            <a:off x="0" y="4628367"/>
            <a:ext cx="2133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900" b="0" i="0">
                <a:solidFill>
                  <a:srgbClr val="AEABAB"/>
                </a:solidFill>
                <a:latin typeface="Corbel"/>
                <a:ea typeface="Corbel"/>
                <a:cs typeface="Corbel"/>
                <a:sym typeface="Corbel"/>
              </a:rPr>
              <a:t>© 2020 Advising Success Network</a:t>
            </a:r>
            <a:endParaRPr sz="900">
              <a:solidFill>
                <a:srgbClr val="AEABAB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Content _ Light Blu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14688" y="4717280"/>
            <a:ext cx="2714625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/>
          <p:nvPr/>
        </p:nvSpPr>
        <p:spPr>
          <a:xfrm>
            <a:off x="230627" y="224545"/>
            <a:ext cx="8682600" cy="43476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er.educause.edu/-/media/files/blogs/2019/10/er194420checklist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hyperlink" Target="http://dx.educause.ed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hyperlink" Target="http://dx.educause.edu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hyperlink" Target="http://dx.educause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r.educause.edu/articles/2019/7/getting-ready-for-digital-transformation-change-your-culture-workforce-and-technolog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er.educause.edu/blogs/2020/6/consider-the-three-ds-when-talking-about-digital-transformation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educause.edu/ecar/research-publications/driving-digital-transformation-in-higher-education/2020/dx-and-student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er.educause.edu/articles/2021/8/educause-quickpoll-results-institutional-engagement-in-digital-transform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/>
          <p:nvPr/>
        </p:nvSpPr>
        <p:spPr>
          <a:xfrm>
            <a:off x="387975" y="1219375"/>
            <a:ext cx="4545000" cy="3192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2753" y="436425"/>
            <a:ext cx="1585951" cy="10262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642925" y="2243725"/>
            <a:ext cx="8025600" cy="11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bre Franklin"/>
              <a:buNone/>
            </a:pPr>
            <a:r>
              <a:rPr lang="en" dirty="0">
                <a:solidFill>
                  <a:srgbClr val="002060"/>
                </a:solidFill>
                <a:latin typeface="+mj-lt"/>
                <a:ea typeface="Corbel"/>
                <a:cs typeface="Corbel"/>
                <a:sym typeface="Corbel"/>
              </a:rPr>
              <a:t>Digital Transformation: Equipping Advisors for the Journey and Students for Success</a:t>
            </a:r>
            <a:endParaRPr dirty="0">
              <a:solidFill>
                <a:srgbClr val="002060"/>
              </a:solidFill>
              <a:latin typeface="+mj-lt"/>
              <a:ea typeface="Corbel"/>
              <a:cs typeface="Corbel"/>
              <a:sym typeface="Corbel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3155725" y="146262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</a:rPr>
              <a:t>FLORIDA PATHWAYS INSTITUTE 2021</a:t>
            </a:r>
            <a:endParaRPr sz="1200" b="1">
              <a:solidFill>
                <a:schemeClr val="dk1"/>
              </a:solidFill>
            </a:endParaRPr>
          </a:p>
        </p:txBody>
      </p:sp>
      <p:sp>
        <p:nvSpPr>
          <p:cNvPr id="96" name="Google Shape;96;p18"/>
          <p:cNvSpPr txBox="1">
            <a:spLocks noGrp="1"/>
          </p:cNvSpPr>
          <p:nvPr>
            <p:ph type="subTitle" idx="1"/>
          </p:nvPr>
        </p:nvSpPr>
        <p:spPr>
          <a:xfrm>
            <a:off x="1958075" y="3611525"/>
            <a:ext cx="48816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dirty="0">
                <a:latin typeface="+mj-lt"/>
              </a:rPr>
              <a:t>Dr. Chris Hutt, NACADA</a:t>
            </a:r>
            <a:endParaRPr dirty="0">
              <a:latin typeface="+mj-lt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None/>
            </a:pPr>
            <a:r>
              <a:rPr lang="en" dirty="0">
                <a:latin typeface="+mj-lt"/>
              </a:rPr>
              <a:t>Dr. Kathe Pelletier, EDUCAUSE</a:t>
            </a:r>
            <a:endParaRPr dirty="0">
              <a:latin typeface="+mj-lt"/>
            </a:endParaRPr>
          </a:p>
        </p:txBody>
      </p:sp>
      <p:sp>
        <p:nvSpPr>
          <p:cNvPr id="97" name="Google Shape;97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>
            <a:spLocks noGrp="1"/>
          </p:cNvSpPr>
          <p:nvPr>
            <p:ph type="title"/>
          </p:nvPr>
        </p:nvSpPr>
        <p:spPr>
          <a:xfrm>
            <a:off x="386953" y="184966"/>
            <a:ext cx="8363100" cy="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</a:pPr>
            <a:r>
              <a:rPr lang="en" dirty="0">
                <a:solidFill>
                  <a:schemeClr val="dk1"/>
                </a:solidFill>
              </a:rPr>
              <a:t>How Does This Apply in Advising?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91" name="Google Shape;191;p27"/>
          <p:cNvSpPr txBox="1">
            <a:spLocks noGrp="1"/>
          </p:cNvSpPr>
          <p:nvPr>
            <p:ph type="sldNum" idx="12"/>
          </p:nvPr>
        </p:nvSpPr>
        <p:spPr>
          <a:xfrm>
            <a:off x="8522772" y="4841804"/>
            <a:ext cx="220800" cy="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92" name="Google Shape;192;p27"/>
          <p:cNvSpPr txBox="1"/>
          <p:nvPr/>
        </p:nvSpPr>
        <p:spPr>
          <a:xfrm>
            <a:off x="650015" y="1440450"/>
            <a:ext cx="1502700" cy="22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 dirty="0"/>
              <a:t>What were your experiences as a student?</a:t>
            </a:r>
            <a:endParaRPr sz="1500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 dirty="0"/>
              <a:t>What do we mean by ‘advising’?</a:t>
            </a:r>
            <a:endParaRPr sz="1500" i="1" dirty="0"/>
          </a:p>
        </p:txBody>
      </p:sp>
      <p:pic>
        <p:nvPicPr>
          <p:cNvPr id="193" name="Google Shape;19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388" y="1101480"/>
            <a:ext cx="5618824" cy="374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>
            <a:spLocks noGrp="1"/>
          </p:cNvSpPr>
          <p:nvPr>
            <p:ph type="title"/>
          </p:nvPr>
        </p:nvSpPr>
        <p:spPr>
          <a:xfrm>
            <a:off x="386953" y="184966"/>
            <a:ext cx="8363100" cy="690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What Does Good Advising Look Like?</a:t>
            </a:r>
            <a:endParaRPr dirty="0">
              <a:solidFill>
                <a:schemeClr val="dk1"/>
              </a:solidFill>
            </a:endParaRPr>
          </a:p>
        </p:txBody>
      </p:sp>
      <p:grpSp>
        <p:nvGrpSpPr>
          <p:cNvPr id="199" name="Google Shape;199;p28"/>
          <p:cNvGrpSpPr/>
          <p:nvPr/>
        </p:nvGrpSpPr>
        <p:grpSpPr>
          <a:xfrm>
            <a:off x="1593013" y="3893279"/>
            <a:ext cx="5957975" cy="643500"/>
            <a:chOff x="1593000" y="2322568"/>
            <a:chExt cx="5957975" cy="643500"/>
          </a:xfrm>
        </p:grpSpPr>
        <p:sp>
          <p:nvSpPr>
            <p:cNvPr id="200" name="Google Shape;200;p28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8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8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rgbClr val="FFFFFF"/>
                  </a:solidFill>
                </a:rPr>
                <a:t>Personalized</a:t>
              </a:r>
              <a:endParaRPr sz="2300">
                <a:solidFill>
                  <a:srgbClr val="FFFFFF"/>
                </a:solidFill>
              </a:endParaRPr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FF6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</a:rPr>
                <a:t>P</a:t>
              </a:r>
              <a:endParaRPr sz="2600">
                <a:solidFill>
                  <a:srgbClr val="FFFFFF"/>
                </a:solidFill>
              </a:endParaRPr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4468619" y="2323750"/>
              <a:ext cx="2965837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2"/>
                  </a:solidFill>
                </a:rPr>
                <a:t>Students receive the support they need when they need it, from an individual who knows them well</a:t>
              </a:r>
              <a:endParaRPr sz="1200" dirty="0">
                <a:solidFill>
                  <a:srgbClr val="A72A1E"/>
                </a:solidFill>
              </a:endParaRPr>
            </a:p>
          </p:txBody>
        </p:sp>
      </p:grpSp>
      <p:grpSp>
        <p:nvGrpSpPr>
          <p:cNvPr id="207" name="Google Shape;207;p28"/>
          <p:cNvGrpSpPr/>
          <p:nvPr/>
        </p:nvGrpSpPr>
        <p:grpSpPr>
          <a:xfrm>
            <a:off x="1593013" y="3238412"/>
            <a:ext cx="5957975" cy="643500"/>
            <a:chOff x="1593000" y="2322568"/>
            <a:chExt cx="5957975" cy="643500"/>
          </a:xfrm>
        </p:grpSpPr>
        <p:sp>
          <p:nvSpPr>
            <p:cNvPr id="208" name="Google Shape;208;p28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8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8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rgbClr val="FFFFFF"/>
                  </a:solidFill>
                </a:rPr>
                <a:t>Proactive</a:t>
              </a:r>
              <a:endParaRPr sz="2300">
                <a:solidFill>
                  <a:srgbClr val="FFFFFF"/>
                </a:solidFill>
              </a:endParaRPr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FF6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</a:rPr>
                <a:t>P</a:t>
              </a:r>
              <a:endParaRPr sz="2600">
                <a:solidFill>
                  <a:srgbClr val="FFFFFF"/>
                </a:solidFill>
              </a:endParaRPr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2"/>
                  </a:solidFill>
                </a:rPr>
                <a:t>Services are an integral part of all students’ experiences</a:t>
              </a:r>
              <a:endParaRPr sz="1200" dirty="0">
                <a:solidFill>
                  <a:srgbClr val="A72A1E"/>
                </a:solidFill>
              </a:endParaRPr>
            </a:p>
          </p:txBody>
        </p:sp>
      </p:grpSp>
      <p:grpSp>
        <p:nvGrpSpPr>
          <p:cNvPr id="215" name="Google Shape;215;p28"/>
          <p:cNvGrpSpPr/>
          <p:nvPr/>
        </p:nvGrpSpPr>
        <p:grpSpPr>
          <a:xfrm>
            <a:off x="1593013" y="2583519"/>
            <a:ext cx="5957975" cy="643500"/>
            <a:chOff x="1593000" y="2322568"/>
            <a:chExt cx="5957975" cy="643500"/>
          </a:xfrm>
        </p:grpSpPr>
        <p:sp>
          <p:nvSpPr>
            <p:cNvPr id="216" name="Google Shape;216;p28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8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8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rgbClr val="FFFFFF"/>
                  </a:solidFill>
                </a:rPr>
                <a:t>Integrated</a:t>
              </a:r>
              <a:endParaRPr sz="2300">
                <a:solidFill>
                  <a:srgbClr val="FFFFFF"/>
                </a:solidFill>
              </a:endParaRPr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FF6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</a:rPr>
                <a:t>I</a:t>
              </a:r>
              <a:endParaRPr sz="2600">
                <a:solidFill>
                  <a:srgbClr val="FFFFFF"/>
                </a:solidFill>
              </a:endParaRPr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</a:rPr>
                <a:t>Services are not viewed as stand-alone interventions.</a:t>
              </a:r>
              <a:endParaRPr sz="1200">
                <a:solidFill>
                  <a:srgbClr val="A72A1E"/>
                </a:solidFill>
              </a:endParaRPr>
            </a:p>
          </p:txBody>
        </p:sp>
      </p:grpSp>
      <p:grpSp>
        <p:nvGrpSpPr>
          <p:cNvPr id="223" name="Google Shape;223;p28"/>
          <p:cNvGrpSpPr/>
          <p:nvPr/>
        </p:nvGrpSpPr>
        <p:grpSpPr>
          <a:xfrm>
            <a:off x="1593013" y="1928660"/>
            <a:ext cx="5957975" cy="643500"/>
            <a:chOff x="1593000" y="2322568"/>
            <a:chExt cx="5957975" cy="643500"/>
          </a:xfrm>
        </p:grpSpPr>
        <p:sp>
          <p:nvSpPr>
            <p:cNvPr id="224" name="Google Shape;224;p28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8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rgbClr val="FFFFFF"/>
                  </a:solidFill>
                </a:rPr>
                <a:t>Systematic</a:t>
              </a:r>
              <a:endParaRPr sz="2300">
                <a:solidFill>
                  <a:srgbClr val="FFFFFF"/>
                </a:solidFill>
              </a:endParaRPr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FF6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</a:rPr>
                <a:t>S</a:t>
              </a:r>
              <a:endParaRPr sz="2600">
                <a:solidFill>
                  <a:srgbClr val="FFFFFF"/>
                </a:solidFill>
              </a:endParaRPr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</a:rPr>
                <a:t>Services are differentiated to maximize capacity</a:t>
              </a:r>
              <a:endParaRPr sz="1200">
                <a:solidFill>
                  <a:schemeClr val="dk2"/>
                </a:solidFill>
              </a:endParaRPr>
            </a:p>
          </p:txBody>
        </p:sp>
      </p:grpSp>
      <p:grpSp>
        <p:nvGrpSpPr>
          <p:cNvPr id="231" name="Google Shape;231;p28"/>
          <p:cNvGrpSpPr/>
          <p:nvPr/>
        </p:nvGrpSpPr>
        <p:grpSpPr>
          <a:xfrm>
            <a:off x="1593013" y="1273785"/>
            <a:ext cx="5957975" cy="643500"/>
            <a:chOff x="1593000" y="2322568"/>
            <a:chExt cx="5957975" cy="643500"/>
          </a:xfrm>
        </p:grpSpPr>
        <p:sp>
          <p:nvSpPr>
            <p:cNvPr id="232" name="Google Shape;232;p28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8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rgbClr val="FFFFFF"/>
                  </a:solidFill>
                </a:rPr>
                <a:t>Sustained</a:t>
              </a:r>
              <a:endParaRPr sz="2300">
                <a:solidFill>
                  <a:srgbClr val="FFFFFF"/>
                </a:solidFill>
              </a:endParaRPr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FF6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</a:rPr>
                <a:t>S</a:t>
              </a:r>
              <a:endParaRPr sz="2600">
                <a:solidFill>
                  <a:srgbClr val="FFFFFF"/>
                </a:solidFill>
              </a:endParaRPr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</a:rPr>
                <a:t>Support is ongoing, rather than using an “inoculation” approach.</a:t>
              </a:r>
              <a:endParaRPr sz="1200">
                <a:solidFill>
                  <a:srgbClr val="A72A1E"/>
                </a:solidFill>
              </a:endParaRPr>
            </a:p>
          </p:txBody>
        </p:sp>
      </p:grpSp>
      <p:sp>
        <p:nvSpPr>
          <p:cNvPr id="239" name="Google Shape;239;p28"/>
          <p:cNvSpPr txBox="1">
            <a:spLocks noGrp="1"/>
          </p:cNvSpPr>
          <p:nvPr>
            <p:ph type="sldNum" idx="12"/>
          </p:nvPr>
        </p:nvSpPr>
        <p:spPr>
          <a:xfrm>
            <a:off x="8522772" y="4841804"/>
            <a:ext cx="220800" cy="140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9"/>
          <p:cNvSpPr txBox="1">
            <a:spLocks noGrp="1"/>
          </p:cNvSpPr>
          <p:nvPr>
            <p:ph type="title"/>
          </p:nvPr>
        </p:nvSpPr>
        <p:spPr>
          <a:xfrm>
            <a:off x="386953" y="184966"/>
            <a:ext cx="8363100" cy="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</a:pPr>
            <a:r>
              <a:rPr lang="en" dirty="0">
                <a:solidFill>
                  <a:schemeClr val="dk1"/>
                </a:solidFill>
              </a:rPr>
              <a:t>How Does This Apply in Advising?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45" name="Google Shape;245;p29"/>
          <p:cNvSpPr txBox="1">
            <a:spLocks noGrp="1"/>
          </p:cNvSpPr>
          <p:nvPr>
            <p:ph type="sldNum" idx="12"/>
          </p:nvPr>
        </p:nvSpPr>
        <p:spPr>
          <a:xfrm>
            <a:off x="8522772" y="4841804"/>
            <a:ext cx="220800" cy="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46" name="Google Shape;24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138" y="1123200"/>
            <a:ext cx="4744724" cy="364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"/>
          <p:cNvSpPr txBox="1">
            <a:spLocks noGrp="1"/>
          </p:cNvSpPr>
          <p:nvPr>
            <p:ph type="title"/>
          </p:nvPr>
        </p:nvSpPr>
        <p:spPr>
          <a:xfrm>
            <a:off x="386953" y="184966"/>
            <a:ext cx="8363100" cy="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</a:pPr>
            <a:r>
              <a:rPr lang="en" dirty="0">
                <a:solidFill>
                  <a:schemeClr val="dk1"/>
                </a:solidFill>
              </a:rPr>
              <a:t>What Initiatives Have the Greatest Impact?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52" name="Google Shape;252;p30"/>
          <p:cNvSpPr txBox="1">
            <a:spLocks noGrp="1"/>
          </p:cNvSpPr>
          <p:nvPr>
            <p:ph type="sldNum" idx="12"/>
          </p:nvPr>
        </p:nvSpPr>
        <p:spPr>
          <a:xfrm>
            <a:off x="8522772" y="4841804"/>
            <a:ext cx="220800" cy="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253" name="Google Shape;25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150" y="1019066"/>
            <a:ext cx="5846475" cy="3963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1363" y="354725"/>
            <a:ext cx="4621275" cy="462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1"/>
          <p:cNvSpPr txBox="1">
            <a:spLocks noGrp="1"/>
          </p:cNvSpPr>
          <p:nvPr>
            <p:ph type="title"/>
          </p:nvPr>
        </p:nvSpPr>
        <p:spPr>
          <a:xfrm>
            <a:off x="386953" y="184966"/>
            <a:ext cx="8363100" cy="690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Can You Advocate for Dx?</a:t>
            </a:r>
            <a:endParaRPr dirty="0"/>
          </a:p>
        </p:txBody>
      </p:sp>
      <p:sp>
        <p:nvSpPr>
          <p:cNvPr id="260" name="Google Shape;260;p31"/>
          <p:cNvSpPr txBox="1">
            <a:spLocks noGrp="1"/>
          </p:cNvSpPr>
          <p:nvPr>
            <p:ph type="sldNum" idx="12"/>
          </p:nvPr>
        </p:nvSpPr>
        <p:spPr>
          <a:xfrm>
            <a:off x="8522772" y="4841804"/>
            <a:ext cx="220800" cy="140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2"/>
          <p:cNvSpPr txBox="1">
            <a:spLocks noGrp="1"/>
          </p:cNvSpPr>
          <p:nvPr>
            <p:ph type="sldNum" idx="12"/>
          </p:nvPr>
        </p:nvSpPr>
        <p:spPr>
          <a:xfrm>
            <a:off x="8522772" y="4841804"/>
            <a:ext cx="220800" cy="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66" name="Google Shape;266;p32"/>
          <p:cNvSpPr txBox="1">
            <a:spLocks noGrp="1"/>
          </p:cNvSpPr>
          <p:nvPr>
            <p:ph type="title"/>
          </p:nvPr>
        </p:nvSpPr>
        <p:spPr>
          <a:xfrm>
            <a:off x="386953" y="184966"/>
            <a:ext cx="8363100" cy="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</a:pPr>
            <a:r>
              <a:rPr lang="en" dirty="0"/>
              <a:t>Signals: Are You on the Journey? </a:t>
            </a:r>
            <a:endParaRPr dirty="0"/>
          </a:p>
        </p:txBody>
      </p:sp>
      <p:sp>
        <p:nvSpPr>
          <p:cNvPr id="267" name="Google Shape;267;p32"/>
          <p:cNvSpPr txBox="1">
            <a:spLocks noGrp="1"/>
          </p:cNvSpPr>
          <p:nvPr>
            <p:ph type="body" idx="1"/>
          </p:nvPr>
        </p:nvSpPr>
        <p:spPr>
          <a:xfrm>
            <a:off x="103375" y="2146025"/>
            <a:ext cx="3241500" cy="20049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Culture</a:t>
            </a:r>
            <a:endParaRPr sz="3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Workforce</a:t>
            </a:r>
            <a:endParaRPr sz="3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sz="3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32"/>
          <p:cNvPicPr preferRelativeResize="0"/>
          <p:nvPr/>
        </p:nvPicPr>
        <p:blipFill rotWithShape="1">
          <a:blip r:embed="rId3">
            <a:alphaModFix/>
          </a:blip>
          <a:srcRect l="1797" r="49999"/>
          <a:stretch/>
        </p:blipFill>
        <p:spPr>
          <a:xfrm>
            <a:off x="3113675" y="897625"/>
            <a:ext cx="3241424" cy="375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2"/>
          <p:cNvSpPr txBox="1"/>
          <p:nvPr/>
        </p:nvSpPr>
        <p:spPr>
          <a:xfrm>
            <a:off x="5750050" y="2565125"/>
            <a:ext cx="3000000" cy="11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The EDUCAUSE </a:t>
            </a:r>
            <a:r>
              <a:rPr lang="en" sz="12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Dx checklist</a:t>
            </a:r>
            <a:r>
              <a:rPr lang="en" sz="1200"/>
              <a:t> is a tool to help you to get a sense of your institution’s progress on the Dx journey and to learn about how you can move forward</a:t>
            </a:r>
            <a:endParaRPr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3"/>
          <p:cNvSpPr txBox="1">
            <a:spLocks noGrp="1"/>
          </p:cNvSpPr>
          <p:nvPr>
            <p:ph type="title"/>
          </p:nvPr>
        </p:nvSpPr>
        <p:spPr>
          <a:xfrm>
            <a:off x="386950" y="184972"/>
            <a:ext cx="83631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</a:pPr>
            <a:r>
              <a:rPr lang="en" dirty="0"/>
              <a:t>Missteps, And How to Avoid Them</a:t>
            </a:r>
            <a:endParaRPr dirty="0"/>
          </a:p>
        </p:txBody>
      </p:sp>
      <p:sp>
        <p:nvSpPr>
          <p:cNvPr id="275" name="Google Shape;275;p33"/>
          <p:cNvSpPr txBox="1">
            <a:spLocks noGrp="1"/>
          </p:cNvSpPr>
          <p:nvPr>
            <p:ph type="sldNum" idx="12"/>
          </p:nvPr>
        </p:nvSpPr>
        <p:spPr>
          <a:xfrm>
            <a:off x="8522772" y="4841804"/>
            <a:ext cx="220800" cy="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276" name="Google Shape;27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675" y="774447"/>
            <a:ext cx="5524653" cy="4160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4"/>
          <p:cNvSpPr txBox="1">
            <a:spLocks noGrp="1"/>
          </p:cNvSpPr>
          <p:nvPr>
            <p:ph type="title"/>
          </p:nvPr>
        </p:nvSpPr>
        <p:spPr>
          <a:xfrm>
            <a:off x="386953" y="184966"/>
            <a:ext cx="8363100" cy="690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Apply: How Can Technology Enable SSIPP?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22" name="Google Shape;322;p34"/>
          <p:cNvSpPr txBox="1">
            <a:spLocks noGrp="1"/>
          </p:cNvSpPr>
          <p:nvPr>
            <p:ph type="sldNum" idx="12"/>
          </p:nvPr>
        </p:nvSpPr>
        <p:spPr>
          <a:xfrm>
            <a:off x="8522772" y="4841804"/>
            <a:ext cx="220800" cy="140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44" name="Google Shape;199;p28">
            <a:extLst>
              <a:ext uri="{FF2B5EF4-FFF2-40B4-BE49-F238E27FC236}">
                <a16:creationId xmlns:a16="http://schemas.microsoft.com/office/drawing/2014/main" id="{120B169D-73F1-8F4E-9ED5-E67EA912A787}"/>
              </a:ext>
            </a:extLst>
          </p:cNvPr>
          <p:cNvGrpSpPr/>
          <p:nvPr/>
        </p:nvGrpSpPr>
        <p:grpSpPr>
          <a:xfrm>
            <a:off x="1593013" y="3893279"/>
            <a:ext cx="5957975" cy="643500"/>
            <a:chOff x="1593000" y="2322568"/>
            <a:chExt cx="5957975" cy="643500"/>
          </a:xfrm>
        </p:grpSpPr>
        <p:sp>
          <p:nvSpPr>
            <p:cNvPr id="45" name="Google Shape;200;p28">
              <a:extLst>
                <a:ext uri="{FF2B5EF4-FFF2-40B4-BE49-F238E27FC236}">
                  <a16:creationId xmlns:a16="http://schemas.microsoft.com/office/drawing/2014/main" id="{16B90F65-5FA6-034B-8E5D-A6869E6E4382}"/>
                </a:ext>
              </a:extLst>
            </p:cNvPr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1;p28">
              <a:extLst>
                <a:ext uri="{FF2B5EF4-FFF2-40B4-BE49-F238E27FC236}">
                  <a16:creationId xmlns:a16="http://schemas.microsoft.com/office/drawing/2014/main" id="{09558436-E361-7940-AEE1-1718ADECE263}"/>
                </a:ext>
              </a:extLst>
            </p:cNvPr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2;p28">
              <a:extLst>
                <a:ext uri="{FF2B5EF4-FFF2-40B4-BE49-F238E27FC236}">
                  <a16:creationId xmlns:a16="http://schemas.microsoft.com/office/drawing/2014/main" id="{A3D18600-7B86-0F48-BC7E-9D21A20428CF}"/>
                </a:ext>
              </a:extLst>
            </p:cNvPr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3;p28">
              <a:extLst>
                <a:ext uri="{FF2B5EF4-FFF2-40B4-BE49-F238E27FC236}">
                  <a16:creationId xmlns:a16="http://schemas.microsoft.com/office/drawing/2014/main" id="{DA3E1E7B-F0C6-7C4B-A309-D53D561DEA75}"/>
                </a:ext>
              </a:extLst>
            </p:cNvPr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rgbClr val="FFFFFF"/>
                  </a:solidFill>
                </a:rPr>
                <a:t>Personalized</a:t>
              </a:r>
              <a:endParaRPr sz="2300">
                <a:solidFill>
                  <a:srgbClr val="FFFFFF"/>
                </a:solidFill>
              </a:endParaRPr>
            </a:p>
          </p:txBody>
        </p:sp>
        <p:sp>
          <p:nvSpPr>
            <p:cNvPr id="49" name="Google Shape;204;p28">
              <a:extLst>
                <a:ext uri="{FF2B5EF4-FFF2-40B4-BE49-F238E27FC236}">
                  <a16:creationId xmlns:a16="http://schemas.microsoft.com/office/drawing/2014/main" id="{90EC4772-98B4-C146-AADF-C8793EEC7414}"/>
                </a:ext>
              </a:extLst>
            </p:cNvPr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5;p28">
              <a:extLst>
                <a:ext uri="{FF2B5EF4-FFF2-40B4-BE49-F238E27FC236}">
                  <a16:creationId xmlns:a16="http://schemas.microsoft.com/office/drawing/2014/main" id="{DF47349A-4B86-3A40-A75C-55E943E9CF3E}"/>
                </a:ext>
              </a:extLst>
            </p:cNvPr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FF6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</a:rPr>
                <a:t>P</a:t>
              </a:r>
              <a:endParaRPr sz="2600">
                <a:solidFill>
                  <a:srgbClr val="FFFFFF"/>
                </a:solidFill>
              </a:endParaRPr>
            </a:p>
          </p:txBody>
        </p:sp>
        <p:sp>
          <p:nvSpPr>
            <p:cNvPr id="51" name="Google Shape;206;p28">
              <a:extLst>
                <a:ext uri="{FF2B5EF4-FFF2-40B4-BE49-F238E27FC236}">
                  <a16:creationId xmlns:a16="http://schemas.microsoft.com/office/drawing/2014/main" id="{7594C272-3A53-1F4A-85CB-34290695F5A1}"/>
                </a:ext>
              </a:extLst>
            </p:cNvPr>
            <p:cNvSpPr/>
            <p:nvPr/>
          </p:nvSpPr>
          <p:spPr>
            <a:xfrm>
              <a:off x="4468619" y="2323750"/>
              <a:ext cx="2965837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2"/>
                  </a:solidFill>
                </a:rPr>
                <a:t>Students receive the support they need when they need it, from an individual who knows them well</a:t>
              </a:r>
              <a:endParaRPr sz="1200" dirty="0">
                <a:solidFill>
                  <a:srgbClr val="A72A1E"/>
                </a:solidFill>
              </a:endParaRPr>
            </a:p>
          </p:txBody>
        </p:sp>
      </p:grpSp>
      <p:grpSp>
        <p:nvGrpSpPr>
          <p:cNvPr id="52" name="Google Shape;207;p28">
            <a:extLst>
              <a:ext uri="{FF2B5EF4-FFF2-40B4-BE49-F238E27FC236}">
                <a16:creationId xmlns:a16="http://schemas.microsoft.com/office/drawing/2014/main" id="{068A980A-37D0-0C46-A044-72A78382E389}"/>
              </a:ext>
            </a:extLst>
          </p:cNvPr>
          <p:cNvGrpSpPr/>
          <p:nvPr/>
        </p:nvGrpSpPr>
        <p:grpSpPr>
          <a:xfrm>
            <a:off x="1593013" y="3238412"/>
            <a:ext cx="5957975" cy="643500"/>
            <a:chOff x="1593000" y="2322568"/>
            <a:chExt cx="5957975" cy="643500"/>
          </a:xfrm>
        </p:grpSpPr>
        <p:sp>
          <p:nvSpPr>
            <p:cNvPr id="53" name="Google Shape;208;p28">
              <a:extLst>
                <a:ext uri="{FF2B5EF4-FFF2-40B4-BE49-F238E27FC236}">
                  <a16:creationId xmlns:a16="http://schemas.microsoft.com/office/drawing/2014/main" id="{4003ED86-2B18-544F-B985-A7A3F10C2D61}"/>
                </a:ext>
              </a:extLst>
            </p:cNvPr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9;p28">
              <a:extLst>
                <a:ext uri="{FF2B5EF4-FFF2-40B4-BE49-F238E27FC236}">
                  <a16:creationId xmlns:a16="http://schemas.microsoft.com/office/drawing/2014/main" id="{3622C370-4ECD-1E4B-9540-C948ADEB1FA8}"/>
                </a:ext>
              </a:extLst>
            </p:cNvPr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0;p28">
              <a:extLst>
                <a:ext uri="{FF2B5EF4-FFF2-40B4-BE49-F238E27FC236}">
                  <a16:creationId xmlns:a16="http://schemas.microsoft.com/office/drawing/2014/main" id="{D6724C68-47FF-7C47-B430-06410CD06E4B}"/>
                </a:ext>
              </a:extLst>
            </p:cNvPr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1;p28">
              <a:extLst>
                <a:ext uri="{FF2B5EF4-FFF2-40B4-BE49-F238E27FC236}">
                  <a16:creationId xmlns:a16="http://schemas.microsoft.com/office/drawing/2014/main" id="{3779E6D0-DEEE-B249-B2F3-ACF8632F9E7B}"/>
                </a:ext>
              </a:extLst>
            </p:cNvPr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rgbClr val="FFFFFF"/>
                  </a:solidFill>
                </a:rPr>
                <a:t>Proactive</a:t>
              </a:r>
              <a:endParaRPr sz="2300">
                <a:solidFill>
                  <a:srgbClr val="FFFFFF"/>
                </a:solidFill>
              </a:endParaRPr>
            </a:p>
          </p:txBody>
        </p:sp>
        <p:sp>
          <p:nvSpPr>
            <p:cNvPr id="57" name="Google Shape;212;p28">
              <a:extLst>
                <a:ext uri="{FF2B5EF4-FFF2-40B4-BE49-F238E27FC236}">
                  <a16:creationId xmlns:a16="http://schemas.microsoft.com/office/drawing/2014/main" id="{42ECEE99-ADA1-9E46-BD98-7C1FA8C11DA3}"/>
                </a:ext>
              </a:extLst>
            </p:cNvPr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3;p28">
              <a:extLst>
                <a:ext uri="{FF2B5EF4-FFF2-40B4-BE49-F238E27FC236}">
                  <a16:creationId xmlns:a16="http://schemas.microsoft.com/office/drawing/2014/main" id="{B788EADE-EDED-0340-AF3F-C8C2623F4EF6}"/>
                </a:ext>
              </a:extLst>
            </p:cNvPr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FF6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</a:rPr>
                <a:t>P</a:t>
              </a:r>
              <a:endParaRPr sz="2600">
                <a:solidFill>
                  <a:srgbClr val="FFFFFF"/>
                </a:solidFill>
              </a:endParaRPr>
            </a:p>
          </p:txBody>
        </p:sp>
        <p:sp>
          <p:nvSpPr>
            <p:cNvPr id="59" name="Google Shape;214;p28">
              <a:extLst>
                <a:ext uri="{FF2B5EF4-FFF2-40B4-BE49-F238E27FC236}">
                  <a16:creationId xmlns:a16="http://schemas.microsoft.com/office/drawing/2014/main" id="{4434AA9F-1D3E-3248-8B13-680C03A21166}"/>
                </a:ext>
              </a:extLst>
            </p:cNvPr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2"/>
                  </a:solidFill>
                </a:rPr>
                <a:t>Services are an integral part of all students’ experiences</a:t>
              </a:r>
              <a:endParaRPr sz="1200" dirty="0">
                <a:solidFill>
                  <a:srgbClr val="A72A1E"/>
                </a:solidFill>
              </a:endParaRPr>
            </a:p>
          </p:txBody>
        </p:sp>
      </p:grpSp>
      <p:grpSp>
        <p:nvGrpSpPr>
          <p:cNvPr id="60" name="Google Shape;215;p28">
            <a:extLst>
              <a:ext uri="{FF2B5EF4-FFF2-40B4-BE49-F238E27FC236}">
                <a16:creationId xmlns:a16="http://schemas.microsoft.com/office/drawing/2014/main" id="{E662C087-872D-5B41-8C96-74D4A9C4026D}"/>
              </a:ext>
            </a:extLst>
          </p:cNvPr>
          <p:cNvGrpSpPr/>
          <p:nvPr/>
        </p:nvGrpSpPr>
        <p:grpSpPr>
          <a:xfrm>
            <a:off x="1593013" y="2583519"/>
            <a:ext cx="5957975" cy="643500"/>
            <a:chOff x="1593000" y="2322568"/>
            <a:chExt cx="5957975" cy="643500"/>
          </a:xfrm>
        </p:grpSpPr>
        <p:sp>
          <p:nvSpPr>
            <p:cNvPr id="61" name="Google Shape;216;p28">
              <a:extLst>
                <a:ext uri="{FF2B5EF4-FFF2-40B4-BE49-F238E27FC236}">
                  <a16:creationId xmlns:a16="http://schemas.microsoft.com/office/drawing/2014/main" id="{9C293C87-AB0F-264B-8BEA-6C82C2042EB0}"/>
                </a:ext>
              </a:extLst>
            </p:cNvPr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7;p28">
              <a:extLst>
                <a:ext uri="{FF2B5EF4-FFF2-40B4-BE49-F238E27FC236}">
                  <a16:creationId xmlns:a16="http://schemas.microsoft.com/office/drawing/2014/main" id="{DBD6F326-B91E-7443-ABBF-8A30C5542F79}"/>
                </a:ext>
              </a:extLst>
            </p:cNvPr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8;p28">
              <a:extLst>
                <a:ext uri="{FF2B5EF4-FFF2-40B4-BE49-F238E27FC236}">
                  <a16:creationId xmlns:a16="http://schemas.microsoft.com/office/drawing/2014/main" id="{964526E6-ADF1-FD41-A559-B7F0233E6BE7}"/>
                </a:ext>
              </a:extLst>
            </p:cNvPr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19;p28">
              <a:extLst>
                <a:ext uri="{FF2B5EF4-FFF2-40B4-BE49-F238E27FC236}">
                  <a16:creationId xmlns:a16="http://schemas.microsoft.com/office/drawing/2014/main" id="{42D8BB82-00A9-BB49-AEC0-AE36AECF3ED7}"/>
                </a:ext>
              </a:extLst>
            </p:cNvPr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rgbClr val="FFFFFF"/>
                  </a:solidFill>
                </a:rPr>
                <a:t>Integrated</a:t>
              </a:r>
              <a:endParaRPr sz="2300">
                <a:solidFill>
                  <a:srgbClr val="FFFFFF"/>
                </a:solidFill>
              </a:endParaRPr>
            </a:p>
          </p:txBody>
        </p:sp>
        <p:sp>
          <p:nvSpPr>
            <p:cNvPr id="65" name="Google Shape;220;p28">
              <a:extLst>
                <a:ext uri="{FF2B5EF4-FFF2-40B4-BE49-F238E27FC236}">
                  <a16:creationId xmlns:a16="http://schemas.microsoft.com/office/drawing/2014/main" id="{468E3F21-292E-4147-A983-6AE77948EC15}"/>
                </a:ext>
              </a:extLst>
            </p:cNvPr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21;p28">
              <a:extLst>
                <a:ext uri="{FF2B5EF4-FFF2-40B4-BE49-F238E27FC236}">
                  <a16:creationId xmlns:a16="http://schemas.microsoft.com/office/drawing/2014/main" id="{EF03120E-466E-4F4B-A852-27E19836B384}"/>
                </a:ext>
              </a:extLst>
            </p:cNvPr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FF6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</a:rPr>
                <a:t>I</a:t>
              </a:r>
              <a:endParaRPr sz="2600">
                <a:solidFill>
                  <a:srgbClr val="FFFFFF"/>
                </a:solidFill>
              </a:endParaRPr>
            </a:p>
          </p:txBody>
        </p:sp>
        <p:sp>
          <p:nvSpPr>
            <p:cNvPr id="67" name="Google Shape;222;p28">
              <a:extLst>
                <a:ext uri="{FF2B5EF4-FFF2-40B4-BE49-F238E27FC236}">
                  <a16:creationId xmlns:a16="http://schemas.microsoft.com/office/drawing/2014/main" id="{9CBAD0A1-CFA0-894D-A46A-FA6FDC2A0E02}"/>
                </a:ext>
              </a:extLst>
            </p:cNvPr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</a:rPr>
                <a:t>Services are not viewed as stand-alone interventions.</a:t>
              </a:r>
              <a:endParaRPr sz="1200">
                <a:solidFill>
                  <a:srgbClr val="A72A1E"/>
                </a:solidFill>
              </a:endParaRPr>
            </a:p>
          </p:txBody>
        </p:sp>
      </p:grpSp>
      <p:grpSp>
        <p:nvGrpSpPr>
          <p:cNvPr id="68" name="Google Shape;223;p28">
            <a:extLst>
              <a:ext uri="{FF2B5EF4-FFF2-40B4-BE49-F238E27FC236}">
                <a16:creationId xmlns:a16="http://schemas.microsoft.com/office/drawing/2014/main" id="{03B8363F-ADAF-D046-8B3E-61E65EA58B40}"/>
              </a:ext>
            </a:extLst>
          </p:cNvPr>
          <p:cNvGrpSpPr/>
          <p:nvPr/>
        </p:nvGrpSpPr>
        <p:grpSpPr>
          <a:xfrm>
            <a:off x="1593013" y="1928660"/>
            <a:ext cx="5957975" cy="643500"/>
            <a:chOff x="1593000" y="2322568"/>
            <a:chExt cx="5957975" cy="643500"/>
          </a:xfrm>
        </p:grpSpPr>
        <p:sp>
          <p:nvSpPr>
            <p:cNvPr id="69" name="Google Shape;224;p28">
              <a:extLst>
                <a:ext uri="{FF2B5EF4-FFF2-40B4-BE49-F238E27FC236}">
                  <a16:creationId xmlns:a16="http://schemas.microsoft.com/office/drawing/2014/main" id="{3403444D-C947-6B48-9A79-520A8C5F0B20}"/>
                </a:ext>
              </a:extLst>
            </p:cNvPr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25;p28">
              <a:extLst>
                <a:ext uri="{FF2B5EF4-FFF2-40B4-BE49-F238E27FC236}">
                  <a16:creationId xmlns:a16="http://schemas.microsoft.com/office/drawing/2014/main" id="{D9D55D25-1726-A342-BD21-5F103C72DF00}"/>
                </a:ext>
              </a:extLst>
            </p:cNvPr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26;p28">
              <a:extLst>
                <a:ext uri="{FF2B5EF4-FFF2-40B4-BE49-F238E27FC236}">
                  <a16:creationId xmlns:a16="http://schemas.microsoft.com/office/drawing/2014/main" id="{4792ED46-670A-0445-A6FB-6E5806005BA8}"/>
                </a:ext>
              </a:extLst>
            </p:cNvPr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27;p28">
              <a:extLst>
                <a:ext uri="{FF2B5EF4-FFF2-40B4-BE49-F238E27FC236}">
                  <a16:creationId xmlns:a16="http://schemas.microsoft.com/office/drawing/2014/main" id="{CF3744D0-5717-1247-9C8E-D0F9187EB88A}"/>
                </a:ext>
              </a:extLst>
            </p:cNvPr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rgbClr val="FFFFFF"/>
                  </a:solidFill>
                </a:rPr>
                <a:t>Systematic</a:t>
              </a:r>
              <a:endParaRPr sz="2300">
                <a:solidFill>
                  <a:srgbClr val="FFFFFF"/>
                </a:solidFill>
              </a:endParaRPr>
            </a:p>
          </p:txBody>
        </p:sp>
        <p:sp>
          <p:nvSpPr>
            <p:cNvPr id="73" name="Google Shape;228;p28">
              <a:extLst>
                <a:ext uri="{FF2B5EF4-FFF2-40B4-BE49-F238E27FC236}">
                  <a16:creationId xmlns:a16="http://schemas.microsoft.com/office/drawing/2014/main" id="{428E2A33-9327-6E43-BDAB-04A110788906}"/>
                </a:ext>
              </a:extLst>
            </p:cNvPr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29;p28">
              <a:extLst>
                <a:ext uri="{FF2B5EF4-FFF2-40B4-BE49-F238E27FC236}">
                  <a16:creationId xmlns:a16="http://schemas.microsoft.com/office/drawing/2014/main" id="{D81FB8A3-C600-E349-ACF2-C5632EA6B50E}"/>
                </a:ext>
              </a:extLst>
            </p:cNvPr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FF6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</a:rPr>
                <a:t>S</a:t>
              </a:r>
              <a:endParaRPr sz="2600">
                <a:solidFill>
                  <a:srgbClr val="FFFFFF"/>
                </a:solidFill>
              </a:endParaRPr>
            </a:p>
          </p:txBody>
        </p:sp>
        <p:sp>
          <p:nvSpPr>
            <p:cNvPr id="75" name="Google Shape;230;p28">
              <a:extLst>
                <a:ext uri="{FF2B5EF4-FFF2-40B4-BE49-F238E27FC236}">
                  <a16:creationId xmlns:a16="http://schemas.microsoft.com/office/drawing/2014/main" id="{0BA26538-C3ED-3844-9A8A-33EE20CBBE9C}"/>
                </a:ext>
              </a:extLst>
            </p:cNvPr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</a:rPr>
                <a:t>Services are differentiated to maximize capacity</a:t>
              </a:r>
              <a:endParaRPr sz="1200">
                <a:solidFill>
                  <a:schemeClr val="dk2"/>
                </a:solidFill>
              </a:endParaRPr>
            </a:p>
          </p:txBody>
        </p:sp>
      </p:grpSp>
      <p:grpSp>
        <p:nvGrpSpPr>
          <p:cNvPr id="76" name="Google Shape;231;p28">
            <a:extLst>
              <a:ext uri="{FF2B5EF4-FFF2-40B4-BE49-F238E27FC236}">
                <a16:creationId xmlns:a16="http://schemas.microsoft.com/office/drawing/2014/main" id="{BED903AC-070B-9046-856F-E55C3EF8BB0E}"/>
              </a:ext>
            </a:extLst>
          </p:cNvPr>
          <p:cNvGrpSpPr/>
          <p:nvPr/>
        </p:nvGrpSpPr>
        <p:grpSpPr>
          <a:xfrm>
            <a:off x="1593013" y="1273785"/>
            <a:ext cx="5957975" cy="643500"/>
            <a:chOff x="1593000" y="2322568"/>
            <a:chExt cx="5957975" cy="643500"/>
          </a:xfrm>
        </p:grpSpPr>
        <p:sp>
          <p:nvSpPr>
            <p:cNvPr id="77" name="Google Shape;232;p28">
              <a:extLst>
                <a:ext uri="{FF2B5EF4-FFF2-40B4-BE49-F238E27FC236}">
                  <a16:creationId xmlns:a16="http://schemas.microsoft.com/office/drawing/2014/main" id="{A02EEF0A-ED44-4C44-BD5C-112A0D580F4C}"/>
                </a:ext>
              </a:extLst>
            </p:cNvPr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33;p28">
              <a:extLst>
                <a:ext uri="{FF2B5EF4-FFF2-40B4-BE49-F238E27FC236}">
                  <a16:creationId xmlns:a16="http://schemas.microsoft.com/office/drawing/2014/main" id="{71320458-C112-954B-B895-1007522F157D}"/>
                </a:ext>
              </a:extLst>
            </p:cNvPr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34;p28">
              <a:extLst>
                <a:ext uri="{FF2B5EF4-FFF2-40B4-BE49-F238E27FC236}">
                  <a16:creationId xmlns:a16="http://schemas.microsoft.com/office/drawing/2014/main" id="{70BEE763-5383-0C45-AB37-BD1A81FF9108}"/>
                </a:ext>
              </a:extLst>
            </p:cNvPr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35;p28">
              <a:extLst>
                <a:ext uri="{FF2B5EF4-FFF2-40B4-BE49-F238E27FC236}">
                  <a16:creationId xmlns:a16="http://schemas.microsoft.com/office/drawing/2014/main" id="{E66DE26A-B414-8648-98F3-EF8AD40DB851}"/>
                </a:ext>
              </a:extLst>
            </p:cNvPr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rgbClr val="FFFFFF"/>
                  </a:solidFill>
                </a:rPr>
                <a:t>Sustained</a:t>
              </a:r>
              <a:endParaRPr sz="2300">
                <a:solidFill>
                  <a:srgbClr val="FFFFFF"/>
                </a:solidFill>
              </a:endParaRPr>
            </a:p>
          </p:txBody>
        </p:sp>
        <p:sp>
          <p:nvSpPr>
            <p:cNvPr id="81" name="Google Shape;236;p28">
              <a:extLst>
                <a:ext uri="{FF2B5EF4-FFF2-40B4-BE49-F238E27FC236}">
                  <a16:creationId xmlns:a16="http://schemas.microsoft.com/office/drawing/2014/main" id="{D9097172-13C7-4B44-B7CE-FDEA65826C43}"/>
                </a:ext>
              </a:extLst>
            </p:cNvPr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7;p28">
              <a:extLst>
                <a:ext uri="{FF2B5EF4-FFF2-40B4-BE49-F238E27FC236}">
                  <a16:creationId xmlns:a16="http://schemas.microsoft.com/office/drawing/2014/main" id="{ADF10E83-CFCA-6B46-9370-FEEE6C5B5A83}"/>
                </a:ext>
              </a:extLst>
            </p:cNvPr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FF6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</a:rPr>
                <a:t>S</a:t>
              </a:r>
              <a:endParaRPr sz="2600">
                <a:solidFill>
                  <a:srgbClr val="FFFFFF"/>
                </a:solidFill>
              </a:endParaRPr>
            </a:p>
          </p:txBody>
        </p:sp>
        <p:sp>
          <p:nvSpPr>
            <p:cNvPr id="83" name="Google Shape;238;p28">
              <a:extLst>
                <a:ext uri="{FF2B5EF4-FFF2-40B4-BE49-F238E27FC236}">
                  <a16:creationId xmlns:a16="http://schemas.microsoft.com/office/drawing/2014/main" id="{85B62773-4232-FD4E-BE56-0E3E57F9B90E}"/>
                </a:ext>
              </a:extLst>
            </p:cNvPr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</a:rPr>
                <a:t>Support is ongoing, rather than using an “inoculation” approach.</a:t>
              </a:r>
              <a:endParaRPr sz="1200">
                <a:solidFill>
                  <a:srgbClr val="A72A1E"/>
                </a:solidFill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5"/>
          <p:cNvSpPr txBox="1">
            <a:spLocks noGrp="1"/>
          </p:cNvSpPr>
          <p:nvPr>
            <p:ph type="sldNum" idx="12"/>
          </p:nvPr>
        </p:nvSpPr>
        <p:spPr>
          <a:xfrm>
            <a:off x="8522772" y="4841804"/>
            <a:ext cx="220800" cy="140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328" name="Google Shape;328;p35"/>
          <p:cNvSpPr txBox="1">
            <a:spLocks noGrp="1"/>
          </p:cNvSpPr>
          <p:nvPr>
            <p:ph type="body" idx="1"/>
          </p:nvPr>
        </p:nvSpPr>
        <p:spPr>
          <a:xfrm>
            <a:off x="1478100" y="1036325"/>
            <a:ext cx="6187800" cy="3165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1200"/>
              </a:spcAft>
              <a:buNone/>
            </a:pPr>
            <a:r>
              <a:rPr lang="en" sz="9400" dirty="0">
                <a:latin typeface="Arial"/>
                <a:ea typeface="Arial"/>
                <a:cs typeface="Arial"/>
                <a:sym typeface="Arial"/>
              </a:rPr>
              <a:t>Questions?</a:t>
            </a:r>
            <a:endParaRPr sz="9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6"/>
          <p:cNvSpPr txBox="1">
            <a:spLocks noGrp="1"/>
          </p:cNvSpPr>
          <p:nvPr>
            <p:ph type="title"/>
          </p:nvPr>
        </p:nvSpPr>
        <p:spPr>
          <a:xfrm>
            <a:off x="5131187" y="2074649"/>
            <a:ext cx="36660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Resources</a:t>
            </a:r>
            <a:endParaRPr dirty="0">
              <a:latin typeface="+mn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+mn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+mn-lt"/>
              </a:rPr>
              <a:t>The following resources are available for institutions seeking to develop capacity in Dx </a:t>
            </a:r>
            <a:endParaRPr sz="1200" dirty="0">
              <a:latin typeface="+mn-lt"/>
            </a:endParaRPr>
          </a:p>
        </p:txBody>
      </p:sp>
      <p:sp>
        <p:nvSpPr>
          <p:cNvPr id="334" name="Google Shape;334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86953" y="184966"/>
            <a:ext cx="8363100" cy="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</a:pPr>
            <a:r>
              <a:rPr lang="en"/>
              <a:t>Advising Success Network </a:t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27666"/>
            <a:ext cx="4015930" cy="396343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4496725" y="1130675"/>
            <a:ext cx="4061100" cy="3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900">
                <a:solidFill>
                  <a:schemeClr val="dk2"/>
                </a:solidFill>
              </a:rPr>
              <a:t>Our vision is a higher education landscape that has eliminated race and income as predictors of student success through a reformed approach to advising, in which </a:t>
            </a:r>
            <a:r>
              <a:rPr lang="en" sz="1900" b="1">
                <a:solidFill>
                  <a:schemeClr val="dk2"/>
                </a:solidFill>
              </a:rPr>
              <a:t>all students are supported through a seamless, personalized post secondary experience that creates better personal, academic, and professional outcomes.</a:t>
            </a:r>
            <a:endParaRPr sz="1900">
              <a:solidFill>
                <a:srgbClr val="023C6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8522772" y="4841804"/>
            <a:ext cx="220800" cy="140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798" y="4597486"/>
            <a:ext cx="2714625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7"/>
          <p:cNvSpPr txBox="1"/>
          <p:nvPr/>
        </p:nvSpPr>
        <p:spPr>
          <a:xfrm>
            <a:off x="239798" y="564126"/>
            <a:ext cx="2997600" cy="200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An Introduction to Digital Transformation</a:t>
            </a:r>
            <a:endParaRPr sz="18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Download these slides for use in your own institutional presentations to advance Dx</a:t>
            </a:r>
            <a:endParaRPr sz="1800" i="1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37"/>
          <p:cNvSpPr txBox="1"/>
          <p:nvPr/>
        </p:nvSpPr>
        <p:spPr>
          <a:xfrm>
            <a:off x="1061200" y="4099275"/>
            <a:ext cx="2176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dx.educause.edu 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89800" y="0"/>
            <a:ext cx="5754200" cy="363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7"/>
          <p:cNvSpPr txBox="1"/>
          <p:nvPr/>
        </p:nvSpPr>
        <p:spPr>
          <a:xfrm>
            <a:off x="189725" y="4107075"/>
            <a:ext cx="1614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Available at:</a:t>
            </a:r>
            <a:endParaRPr sz="1200"/>
          </a:p>
        </p:txBody>
      </p:sp>
      <p:sp>
        <p:nvSpPr>
          <p:cNvPr id="344" name="Google Shape;344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798" y="4597486"/>
            <a:ext cx="2714625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8"/>
          <p:cNvSpPr txBox="1"/>
          <p:nvPr/>
        </p:nvSpPr>
        <p:spPr>
          <a:xfrm>
            <a:off x="239798" y="564126"/>
            <a:ext cx="2997600" cy="16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Dx Institutional Capabilities Self-Assessment</a:t>
            </a:r>
            <a:endParaRPr sz="21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38"/>
          <p:cNvSpPr txBox="1"/>
          <p:nvPr/>
        </p:nvSpPr>
        <p:spPr>
          <a:xfrm>
            <a:off x="1061200" y="4099275"/>
            <a:ext cx="2176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dx.educause.edu 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38"/>
          <p:cNvSpPr txBox="1"/>
          <p:nvPr/>
        </p:nvSpPr>
        <p:spPr>
          <a:xfrm>
            <a:off x="189725" y="4107075"/>
            <a:ext cx="1614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Available at:</a:t>
            </a:r>
            <a:endParaRPr sz="1200"/>
          </a:p>
        </p:txBody>
      </p:sp>
      <p:pic>
        <p:nvPicPr>
          <p:cNvPr id="353" name="Google Shape;353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9800" y="152400"/>
            <a:ext cx="5374200" cy="4434193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798" y="4597486"/>
            <a:ext cx="2714625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9"/>
          <p:cNvSpPr txBox="1"/>
          <p:nvPr/>
        </p:nvSpPr>
        <p:spPr>
          <a:xfrm>
            <a:off x="239798" y="564126"/>
            <a:ext cx="2997600" cy="16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Develop an Institutional Digital Transformation Strategy</a:t>
            </a:r>
            <a:endParaRPr sz="21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39"/>
          <p:cNvSpPr txBox="1"/>
          <p:nvPr/>
        </p:nvSpPr>
        <p:spPr>
          <a:xfrm>
            <a:off x="1116050" y="4099275"/>
            <a:ext cx="2176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dx.educause.edu 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39"/>
          <p:cNvSpPr txBox="1"/>
          <p:nvPr/>
        </p:nvSpPr>
        <p:spPr>
          <a:xfrm>
            <a:off x="189725" y="4107075"/>
            <a:ext cx="1614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Available at:</a:t>
            </a:r>
            <a:endParaRPr sz="1200"/>
          </a:p>
        </p:txBody>
      </p:sp>
      <p:pic>
        <p:nvPicPr>
          <p:cNvPr id="363" name="Google Shape;363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7000" y="1484950"/>
            <a:ext cx="6477000" cy="1923159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0" descr="Tex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 b="24494"/>
          <a:stretch/>
        </p:blipFill>
        <p:spPr>
          <a:xfrm>
            <a:off x="1336263" y="12"/>
            <a:ext cx="6333525" cy="32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body" idx="4294967295"/>
          </p:nvPr>
        </p:nvSpPr>
        <p:spPr>
          <a:xfrm>
            <a:off x="514350" y="1783558"/>
            <a:ext cx="8008200" cy="20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100"/>
              <a:buFont typeface="Arial"/>
              <a:buNone/>
            </a:pPr>
            <a:r>
              <a:rPr lang="en" sz="1800" b="0" i="0" u="none" strike="noStrike" cap="none">
                <a:solidFill>
                  <a:srgbClr val="A32036"/>
                </a:solidFill>
                <a:latin typeface="Arial"/>
                <a:ea typeface="Arial"/>
                <a:cs typeface="Arial"/>
                <a:sym typeface="Arial"/>
              </a:rPr>
              <a:t>Digital transformation (Dx) </a:t>
            </a:r>
            <a:r>
              <a:rPr lang="en" sz="18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is the process of optimizing and transforming the institution’s operations, strategic directions, and value proposition through deep and coordinated shifts in culture, workforce, and technology.*</a:t>
            </a:r>
            <a:endParaRPr sz="1400" b="0" i="0" u="none" strike="noStrike" cap="none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1"/>
          <p:cNvSpPr txBox="1">
            <a:spLocks noGrp="1"/>
          </p:cNvSpPr>
          <p:nvPr>
            <p:ph type="title" idx="4294967295"/>
          </p:nvPr>
        </p:nvSpPr>
        <p:spPr>
          <a:xfrm>
            <a:off x="514351" y="514350"/>
            <a:ext cx="81153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 b="1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Digital Transformation in Higher Education</a:t>
            </a:r>
            <a:endParaRPr sz="3000" b="1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514350" y="4219745"/>
            <a:ext cx="7584600" cy="1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*EDUCAUSE definition, adapted from </a:t>
            </a:r>
            <a:r>
              <a:rPr lang="en" sz="900" b="0" i="0" u="sng" strike="noStrike" cap="none">
                <a:solidFill>
                  <a:srgbClr val="A32036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Getting Ready for Digital Transformation: Change Your Culture, Workforce, and Technology</a:t>
            </a:r>
            <a:endParaRPr sz="900" b="0" i="0" u="none" strike="noStrike" cap="none">
              <a:solidFill>
                <a:srgbClr val="A320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/>
          <p:nvPr/>
        </p:nvSpPr>
        <p:spPr>
          <a:xfrm>
            <a:off x="1143" y="0"/>
            <a:ext cx="91416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514350" y="514350"/>
            <a:ext cx="67746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 b="1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Understanding Dx – the 3 Ds</a:t>
            </a:r>
            <a:endParaRPr sz="1100"/>
          </a:p>
        </p:txBody>
      </p:sp>
      <p:sp>
        <p:nvSpPr>
          <p:cNvPr id="128" name="Google Shape;128;p22"/>
          <p:cNvSpPr/>
          <p:nvPr/>
        </p:nvSpPr>
        <p:spPr>
          <a:xfrm>
            <a:off x="401444" y="1119953"/>
            <a:ext cx="8330100" cy="308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673908" y="3348264"/>
            <a:ext cx="23739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1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DIGITIZATION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Changing from analog or physical to digital form.</a:t>
            </a:r>
            <a:endParaRPr sz="11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2"/>
          <p:cNvSpPr txBox="1"/>
          <p:nvPr/>
        </p:nvSpPr>
        <p:spPr>
          <a:xfrm>
            <a:off x="3382402" y="3186681"/>
            <a:ext cx="24645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1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DIGITALIZATION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Using digital technologies and information to transform individual institutional operations.</a:t>
            </a:r>
            <a:endParaRPr sz="11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2"/>
          <p:cNvSpPr txBox="1"/>
          <p:nvPr/>
        </p:nvSpPr>
        <p:spPr>
          <a:xfrm>
            <a:off x="5877166" y="2863516"/>
            <a:ext cx="2780100" cy="12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1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DIGITAL TRANSFORMATION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 series of deep and coordinated culture, workforce, and technology shifts that enable new educational and operating models</a:t>
            </a:r>
            <a:br>
              <a:rPr lang="en"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and transform an institution’s operations, strategic directions, and value proposition.</a:t>
            </a:r>
            <a:endParaRPr sz="11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" name="Google Shape;132;p22"/>
          <p:cNvGrpSpPr/>
          <p:nvPr/>
        </p:nvGrpSpPr>
        <p:grpSpPr>
          <a:xfrm>
            <a:off x="612992" y="1794905"/>
            <a:ext cx="7918012" cy="1370807"/>
            <a:chOff x="817323" y="2763262"/>
            <a:chExt cx="10557350" cy="1827742"/>
          </a:xfrm>
        </p:grpSpPr>
        <p:pic>
          <p:nvPicPr>
            <p:cNvPr id="133" name="Google Shape;133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7323" y="2838143"/>
              <a:ext cx="10557350" cy="16357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2"/>
            <p:cNvSpPr/>
            <p:nvPr/>
          </p:nvSpPr>
          <p:spPr>
            <a:xfrm>
              <a:off x="2908465" y="3728012"/>
              <a:ext cx="622363" cy="622363"/>
            </a:xfrm>
            <a:custGeom>
              <a:avLst/>
              <a:gdLst/>
              <a:ahLst/>
              <a:cxnLst/>
              <a:rect l="l" t="t" r="r" b="b"/>
              <a:pathLst>
                <a:path w="622363" h="622363" extrusionOk="0">
                  <a:moveTo>
                    <a:pt x="622363" y="311182"/>
                  </a:moveTo>
                  <a:cubicBezTo>
                    <a:pt x="622363" y="483043"/>
                    <a:pt x="483043" y="622363"/>
                    <a:pt x="311182" y="622363"/>
                  </a:cubicBezTo>
                  <a:cubicBezTo>
                    <a:pt x="139321" y="622363"/>
                    <a:pt x="0" y="483043"/>
                    <a:pt x="0" y="311182"/>
                  </a:cubicBezTo>
                  <a:cubicBezTo>
                    <a:pt x="0" y="139321"/>
                    <a:pt x="139321" y="0"/>
                    <a:pt x="311182" y="0"/>
                  </a:cubicBezTo>
                  <a:cubicBezTo>
                    <a:pt x="483043" y="0"/>
                    <a:pt x="622363" y="139321"/>
                    <a:pt x="622363" y="311182"/>
                  </a:cubicBezTo>
                  <a:close/>
                </a:path>
              </a:pathLst>
            </a:custGeom>
            <a:solidFill>
              <a:srgbClr val="0B335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100"/>
            </a:p>
          </p:txBody>
        </p:sp>
        <p:sp>
          <p:nvSpPr>
            <p:cNvPr id="135" name="Google Shape;135;p22"/>
            <p:cNvSpPr/>
            <p:nvPr/>
          </p:nvSpPr>
          <p:spPr>
            <a:xfrm>
              <a:off x="5079264" y="3455786"/>
              <a:ext cx="622363" cy="622363"/>
            </a:xfrm>
            <a:custGeom>
              <a:avLst/>
              <a:gdLst/>
              <a:ahLst/>
              <a:cxnLst/>
              <a:rect l="l" t="t" r="r" b="b"/>
              <a:pathLst>
                <a:path w="622363" h="622363" extrusionOk="0">
                  <a:moveTo>
                    <a:pt x="622363" y="311182"/>
                  </a:moveTo>
                  <a:cubicBezTo>
                    <a:pt x="622363" y="483043"/>
                    <a:pt x="483043" y="622363"/>
                    <a:pt x="311182" y="622363"/>
                  </a:cubicBezTo>
                  <a:cubicBezTo>
                    <a:pt x="139321" y="622363"/>
                    <a:pt x="0" y="483043"/>
                    <a:pt x="0" y="311182"/>
                  </a:cubicBezTo>
                  <a:cubicBezTo>
                    <a:pt x="0" y="139321"/>
                    <a:pt x="139321" y="0"/>
                    <a:pt x="311182" y="0"/>
                  </a:cubicBezTo>
                  <a:cubicBezTo>
                    <a:pt x="483043" y="0"/>
                    <a:pt x="622363" y="139321"/>
                    <a:pt x="622363" y="311182"/>
                  </a:cubicBezTo>
                  <a:close/>
                </a:path>
              </a:pathLst>
            </a:custGeom>
            <a:solidFill>
              <a:srgbClr val="501738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100"/>
            </a:p>
          </p:txBody>
        </p:sp>
        <p:sp>
          <p:nvSpPr>
            <p:cNvPr id="136" name="Google Shape;136;p22"/>
            <p:cNvSpPr/>
            <p:nvPr/>
          </p:nvSpPr>
          <p:spPr>
            <a:xfrm>
              <a:off x="6571476" y="3241967"/>
              <a:ext cx="622363" cy="622363"/>
            </a:xfrm>
            <a:custGeom>
              <a:avLst/>
              <a:gdLst/>
              <a:ahLst/>
              <a:cxnLst/>
              <a:rect l="l" t="t" r="r" b="b"/>
              <a:pathLst>
                <a:path w="622363" h="622363" extrusionOk="0">
                  <a:moveTo>
                    <a:pt x="622363" y="311182"/>
                  </a:moveTo>
                  <a:cubicBezTo>
                    <a:pt x="622363" y="483043"/>
                    <a:pt x="483043" y="622363"/>
                    <a:pt x="311182" y="622363"/>
                  </a:cubicBezTo>
                  <a:cubicBezTo>
                    <a:pt x="139321" y="622363"/>
                    <a:pt x="0" y="483043"/>
                    <a:pt x="0" y="311182"/>
                  </a:cubicBezTo>
                  <a:cubicBezTo>
                    <a:pt x="0" y="139321"/>
                    <a:pt x="139321" y="0"/>
                    <a:pt x="311182" y="0"/>
                  </a:cubicBezTo>
                  <a:cubicBezTo>
                    <a:pt x="483043" y="0"/>
                    <a:pt x="622363" y="139321"/>
                    <a:pt x="622363" y="311182"/>
                  </a:cubicBezTo>
                  <a:close/>
                </a:path>
              </a:pathLst>
            </a:custGeom>
            <a:solidFill>
              <a:srgbClr val="81132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100"/>
            </a:p>
          </p:txBody>
        </p:sp>
        <p:sp>
          <p:nvSpPr>
            <p:cNvPr id="137" name="Google Shape;137;p22"/>
            <p:cNvSpPr/>
            <p:nvPr/>
          </p:nvSpPr>
          <p:spPr>
            <a:xfrm>
              <a:off x="9242342" y="2763262"/>
              <a:ext cx="622363" cy="622363"/>
            </a:xfrm>
            <a:custGeom>
              <a:avLst/>
              <a:gdLst/>
              <a:ahLst/>
              <a:cxnLst/>
              <a:rect l="l" t="t" r="r" b="b"/>
              <a:pathLst>
                <a:path w="622363" h="622363" extrusionOk="0">
                  <a:moveTo>
                    <a:pt x="622363" y="311182"/>
                  </a:moveTo>
                  <a:cubicBezTo>
                    <a:pt x="622363" y="483043"/>
                    <a:pt x="483043" y="622363"/>
                    <a:pt x="311182" y="622363"/>
                  </a:cubicBezTo>
                  <a:cubicBezTo>
                    <a:pt x="139321" y="622363"/>
                    <a:pt x="0" y="483043"/>
                    <a:pt x="0" y="311182"/>
                  </a:cubicBezTo>
                  <a:cubicBezTo>
                    <a:pt x="0" y="139321"/>
                    <a:pt x="139321" y="0"/>
                    <a:pt x="311182" y="0"/>
                  </a:cubicBezTo>
                  <a:cubicBezTo>
                    <a:pt x="483043" y="0"/>
                    <a:pt x="622363" y="139321"/>
                    <a:pt x="622363" y="311182"/>
                  </a:cubicBezTo>
                  <a:close/>
                </a:path>
              </a:pathLst>
            </a:custGeom>
            <a:solidFill>
              <a:srgbClr val="A3203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100"/>
            </a:p>
          </p:txBody>
        </p:sp>
        <p:sp>
          <p:nvSpPr>
            <p:cNvPr id="138" name="Google Shape;138;p22"/>
            <p:cNvSpPr/>
            <p:nvPr/>
          </p:nvSpPr>
          <p:spPr>
            <a:xfrm>
              <a:off x="1410085" y="3968641"/>
              <a:ext cx="622363" cy="622363"/>
            </a:xfrm>
            <a:custGeom>
              <a:avLst/>
              <a:gdLst/>
              <a:ahLst/>
              <a:cxnLst/>
              <a:rect l="l" t="t" r="r" b="b"/>
              <a:pathLst>
                <a:path w="622363" h="622363" extrusionOk="0">
                  <a:moveTo>
                    <a:pt x="622363" y="311182"/>
                  </a:moveTo>
                  <a:cubicBezTo>
                    <a:pt x="622363" y="483043"/>
                    <a:pt x="483043" y="622363"/>
                    <a:pt x="311182" y="622363"/>
                  </a:cubicBezTo>
                  <a:cubicBezTo>
                    <a:pt x="139321" y="622363"/>
                    <a:pt x="0" y="483043"/>
                    <a:pt x="0" y="311182"/>
                  </a:cubicBezTo>
                  <a:cubicBezTo>
                    <a:pt x="0" y="139321"/>
                    <a:pt x="139321" y="0"/>
                    <a:pt x="311182" y="0"/>
                  </a:cubicBezTo>
                  <a:cubicBezTo>
                    <a:pt x="483043" y="0"/>
                    <a:pt x="622363" y="139321"/>
                    <a:pt x="622363" y="311182"/>
                  </a:cubicBezTo>
                  <a:close/>
                </a:path>
              </a:pathLst>
            </a:custGeom>
            <a:solidFill>
              <a:srgbClr val="0A223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100"/>
            </a:p>
          </p:txBody>
        </p:sp>
      </p:grpSp>
      <p:cxnSp>
        <p:nvCxnSpPr>
          <p:cNvPr id="139" name="Google Shape;139;p22"/>
          <p:cNvCxnSpPr/>
          <p:nvPr/>
        </p:nvCxnSpPr>
        <p:spPr>
          <a:xfrm>
            <a:off x="3256180" y="1267891"/>
            <a:ext cx="0" cy="26061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0" name="Google Shape;140;p22"/>
          <p:cNvSpPr txBox="1"/>
          <p:nvPr/>
        </p:nvSpPr>
        <p:spPr>
          <a:xfrm>
            <a:off x="754919" y="2203459"/>
            <a:ext cx="1072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2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Digitize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2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information</a:t>
            </a:r>
            <a:endParaRPr sz="1100"/>
          </a:p>
        </p:txBody>
      </p:sp>
      <p:sp>
        <p:nvSpPr>
          <p:cNvPr id="141" name="Google Shape;141;p22"/>
          <p:cNvSpPr txBox="1"/>
          <p:nvPr/>
        </p:nvSpPr>
        <p:spPr>
          <a:xfrm>
            <a:off x="1874717" y="2018250"/>
            <a:ext cx="1072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2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Organize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2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information</a:t>
            </a:r>
            <a:endParaRPr sz="1100"/>
          </a:p>
        </p:txBody>
      </p:sp>
      <p:sp>
        <p:nvSpPr>
          <p:cNvPr id="142" name="Google Shape;142;p22"/>
          <p:cNvSpPr txBox="1"/>
          <p:nvPr/>
        </p:nvSpPr>
        <p:spPr>
          <a:xfrm>
            <a:off x="3507869" y="1821254"/>
            <a:ext cx="1072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2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Automate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2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processes</a:t>
            </a:r>
            <a:endParaRPr sz="1100"/>
          </a:p>
        </p:txBody>
      </p:sp>
      <p:sp>
        <p:nvSpPr>
          <p:cNvPr id="143" name="Google Shape;143;p22"/>
          <p:cNvSpPr txBox="1"/>
          <p:nvPr/>
        </p:nvSpPr>
        <p:spPr>
          <a:xfrm>
            <a:off x="4635188" y="1661594"/>
            <a:ext cx="1072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2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Streamline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2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processes</a:t>
            </a:r>
            <a:endParaRPr sz="1100"/>
          </a:p>
        </p:txBody>
      </p:sp>
      <p:cxnSp>
        <p:nvCxnSpPr>
          <p:cNvPr id="144" name="Google Shape;144;p22"/>
          <p:cNvCxnSpPr/>
          <p:nvPr/>
        </p:nvCxnSpPr>
        <p:spPr>
          <a:xfrm>
            <a:off x="5846997" y="1260748"/>
            <a:ext cx="0" cy="26061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5" name="Google Shape;145;p22"/>
          <p:cNvSpPr txBox="1"/>
          <p:nvPr/>
        </p:nvSpPr>
        <p:spPr>
          <a:xfrm>
            <a:off x="6567144" y="1303990"/>
            <a:ext cx="12174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2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Transform the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2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institution</a:t>
            </a:r>
            <a:endParaRPr sz="1100"/>
          </a:p>
        </p:txBody>
      </p:sp>
      <p:sp>
        <p:nvSpPr>
          <p:cNvPr id="146" name="Google Shape;146;p22"/>
          <p:cNvSpPr txBox="1"/>
          <p:nvPr/>
        </p:nvSpPr>
        <p:spPr>
          <a:xfrm>
            <a:off x="4928607" y="4283493"/>
            <a:ext cx="49395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lang="en" sz="900" b="0" i="0" u="sng" strike="noStrike" cap="none">
                <a:solidFill>
                  <a:srgbClr val="A32036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Consider the 3 Ds When Talking About Digital Transformation</a:t>
            </a:r>
            <a:endParaRPr sz="900" b="0" i="0" u="none" strike="noStrike" cap="none">
              <a:solidFill>
                <a:srgbClr val="A320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/>
        </p:nvSpPr>
        <p:spPr>
          <a:xfrm>
            <a:off x="514349" y="1165860"/>
            <a:ext cx="8051100" cy="27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8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Digital transformation...</a:t>
            </a:r>
            <a:endParaRPr sz="1800" b="0" i="0" u="none" strike="noStrike" cap="none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4800" marR="0" lvl="0" indent="-254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Relies on institutional leadership to understand and champion the changes</a:t>
            </a:r>
            <a:endParaRPr sz="1800" b="0" i="0" u="none" strike="noStrike" cap="none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4800" marR="0" lvl="0" indent="-25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Builds on the core values of higher education and of the institution</a:t>
            </a:r>
            <a:endParaRPr sz="1800" b="0" i="0" u="none" strike="noStrike" cap="none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4800" marR="0" lvl="0" indent="-25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Involves a foundational shift such as changes to the underlying business model and approach</a:t>
            </a:r>
            <a:endParaRPr sz="1800" b="0" i="0" u="none" strike="noStrike" cap="none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4800" marR="0" lvl="0" indent="-25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Requires changes that are holistic in nature</a:t>
            </a:r>
            <a:endParaRPr sz="1800" b="0" i="0" u="none" strike="noStrike" cap="none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4800" marR="0" lvl="0" indent="-25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Enables an institution to differentiate itself</a:t>
            </a:r>
            <a:endParaRPr sz="1800" b="0" i="0" u="none" strike="noStrike" cap="none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4800" marR="0" lvl="0" indent="-25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Involves continuing effort–it’s not a “once and done” solution</a:t>
            </a:r>
            <a:endParaRPr sz="1800" b="0" i="0" u="none" strike="noStrike" cap="none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514350" y="514350"/>
            <a:ext cx="7886700" cy="4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" sz="3000" b="1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It’s More Than an “IT Thing”</a:t>
            </a:r>
            <a:endParaRPr sz="110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/>
          <p:nvPr/>
        </p:nvSpPr>
        <p:spPr>
          <a:xfrm>
            <a:off x="553875" y="1549110"/>
            <a:ext cx="8036400" cy="1850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4"/>
          <p:cNvSpPr txBox="1"/>
          <p:nvPr/>
        </p:nvSpPr>
        <p:spPr>
          <a:xfrm>
            <a:off x="728995" y="1976678"/>
            <a:ext cx="24567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8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Intentional change in institutional value proposition or direction</a:t>
            </a:r>
            <a:endParaRPr sz="1800" b="0" i="0" u="none" strike="noStrike" cap="none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4"/>
          <p:cNvSpPr txBox="1"/>
          <p:nvPr/>
        </p:nvSpPr>
        <p:spPr>
          <a:xfrm>
            <a:off x="514350" y="514350"/>
            <a:ext cx="67746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 b="1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The Dx Equation</a:t>
            </a:r>
            <a:endParaRPr sz="1100"/>
          </a:p>
        </p:txBody>
      </p:sp>
      <p:sp>
        <p:nvSpPr>
          <p:cNvPr id="164" name="Google Shape;164;p24"/>
          <p:cNvSpPr txBox="1"/>
          <p:nvPr/>
        </p:nvSpPr>
        <p:spPr>
          <a:xfrm>
            <a:off x="3849765" y="1976678"/>
            <a:ext cx="18129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8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Shifts in culture, workforce, and technology     </a:t>
            </a:r>
            <a:endParaRPr sz="1800" b="0" i="0" u="none" strike="noStrike" cap="none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4"/>
          <p:cNvSpPr txBox="1"/>
          <p:nvPr/>
        </p:nvSpPr>
        <p:spPr>
          <a:xfrm>
            <a:off x="6312116" y="2085049"/>
            <a:ext cx="21573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100" b="1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Digital Transformation</a:t>
            </a:r>
            <a:endParaRPr sz="2100" b="1" i="0" u="none" strike="noStrike" cap="none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4"/>
          <p:cNvSpPr txBox="1"/>
          <p:nvPr/>
        </p:nvSpPr>
        <p:spPr>
          <a:xfrm>
            <a:off x="3200400" y="2175888"/>
            <a:ext cx="4980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5000" b="1" i="0" u="none" strike="noStrike" cap="none">
                <a:solidFill>
                  <a:srgbClr val="A32036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5000" b="1" i="0" u="none" strike="noStrike" cap="none">
              <a:solidFill>
                <a:srgbClr val="A320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4"/>
          <p:cNvSpPr txBox="1"/>
          <p:nvPr/>
        </p:nvSpPr>
        <p:spPr>
          <a:xfrm>
            <a:off x="5738422" y="2175888"/>
            <a:ext cx="4980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5000" b="1" i="0" u="none" strike="noStrike" cap="none">
                <a:solidFill>
                  <a:srgbClr val="A3203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1100"/>
          </a:p>
        </p:txBody>
      </p:sp>
      <p:sp>
        <p:nvSpPr>
          <p:cNvPr id="168" name="Google Shape;168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5"/>
          <p:cNvPicPr preferRelativeResize="0"/>
          <p:nvPr/>
        </p:nvPicPr>
        <p:blipFill rotWithShape="1">
          <a:blip r:embed="rId3">
            <a:alphaModFix/>
          </a:blip>
          <a:srcRect b="7037"/>
          <a:stretch/>
        </p:blipFill>
        <p:spPr>
          <a:xfrm>
            <a:off x="3421425" y="55438"/>
            <a:ext cx="5959051" cy="459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5"/>
          <p:cNvSpPr txBox="1">
            <a:spLocks noGrp="1"/>
          </p:cNvSpPr>
          <p:nvPr>
            <p:ph type="body" idx="4294967295"/>
          </p:nvPr>
        </p:nvSpPr>
        <p:spPr>
          <a:xfrm>
            <a:off x="282798" y="771550"/>
            <a:ext cx="2931900" cy="31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600" b="1">
                <a:solidFill>
                  <a:srgbClr val="0032A0"/>
                </a:solidFill>
              </a:rPr>
              <a:t>Dx is student-centered</a:t>
            </a:r>
            <a:endParaRPr sz="2600" b="1">
              <a:solidFill>
                <a:srgbClr val="0032A0"/>
              </a:solidFill>
            </a:endParaRPr>
          </a:p>
        </p:txBody>
      </p:sp>
      <p:sp>
        <p:nvSpPr>
          <p:cNvPr id="176" name="Google Shape;176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77" name="Google Shape;177;p25"/>
          <p:cNvSpPr txBox="1"/>
          <p:nvPr/>
        </p:nvSpPr>
        <p:spPr>
          <a:xfrm>
            <a:off x="93275" y="468312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/>
              <a:t>SOURCE:</a:t>
            </a:r>
            <a:r>
              <a:rPr lang="en" sz="900"/>
              <a:t> </a:t>
            </a:r>
            <a:r>
              <a:rPr lang="en" sz="900" u="sng">
                <a:solidFill>
                  <a:srgbClr val="A72A1E"/>
                </a:solidFill>
                <a:highlight>
                  <a:schemeClr val="lt1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Dx and Students</a:t>
            </a:r>
            <a:endParaRPr sz="900">
              <a:solidFill>
                <a:srgbClr val="A72A1E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body" idx="4294967295"/>
          </p:nvPr>
        </p:nvSpPr>
        <p:spPr>
          <a:xfrm>
            <a:off x="282798" y="771550"/>
            <a:ext cx="2931900" cy="31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600" b="1">
                <a:solidFill>
                  <a:srgbClr val="0032A0"/>
                </a:solidFill>
              </a:rPr>
              <a:t>Dx is accelerating</a:t>
            </a:r>
            <a:endParaRPr sz="2600" b="1">
              <a:solidFill>
                <a:srgbClr val="0032A0"/>
              </a:solidFill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4800" y="613212"/>
            <a:ext cx="3936374" cy="391707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 txBox="1"/>
          <p:nvPr/>
        </p:nvSpPr>
        <p:spPr>
          <a:xfrm>
            <a:off x="93275" y="46831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/>
              <a:t>SOURCE:</a:t>
            </a:r>
            <a:r>
              <a:rPr lang="en" sz="900"/>
              <a:t> </a:t>
            </a:r>
            <a:r>
              <a:rPr lang="en" sz="900" u="sng">
                <a:solidFill>
                  <a:srgbClr val="A72A1E"/>
                </a:solidFill>
                <a:highlight>
                  <a:schemeClr val="lt1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EDUCAUSE QuickPoll Results: Institutional Engagement in Digital Transformation</a:t>
            </a:r>
            <a:r>
              <a:rPr lang="en" sz="900">
                <a:highlight>
                  <a:schemeClr val="lt1"/>
                </a:highlight>
              </a:rPr>
              <a:t> </a:t>
            </a:r>
            <a:endParaRPr sz="900">
              <a:solidFill>
                <a:srgbClr val="A72A1E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1046</Words>
  <Application>Microsoft Macintosh PowerPoint</Application>
  <PresentationFormat>On-screen Show (16:9)</PresentationFormat>
  <Paragraphs>153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Gill Sans</vt:lpstr>
      <vt:lpstr>Corbel</vt:lpstr>
      <vt:lpstr>Calibri</vt:lpstr>
      <vt:lpstr>Arial</vt:lpstr>
      <vt:lpstr>Libre Franklin</vt:lpstr>
      <vt:lpstr>Simple Light</vt:lpstr>
      <vt:lpstr>Digital Transformation: Equipping Advisors for the Journey and Students for Success</vt:lpstr>
      <vt:lpstr>Advising Success Network </vt:lpstr>
      <vt:lpstr>PowerPoint Presentation</vt:lpstr>
      <vt:lpstr>Digital Transformation in Higher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Does This Apply in Advising?</vt:lpstr>
      <vt:lpstr>What Does Good Advising Look Like?</vt:lpstr>
      <vt:lpstr>How Does This Apply in Advising?</vt:lpstr>
      <vt:lpstr>What Initiatives Have the Greatest Impact?</vt:lpstr>
      <vt:lpstr>How Can You Advocate for Dx?</vt:lpstr>
      <vt:lpstr>Signals: Are You on the Journey? </vt:lpstr>
      <vt:lpstr>Missteps, And How to Avoid Them</vt:lpstr>
      <vt:lpstr>Apply: How Can Technology Enable SSIPP?</vt:lpstr>
      <vt:lpstr>PowerPoint Presentation</vt:lpstr>
      <vt:lpstr>Resources  The following resources are available for institutions seeking to develop capacity in Dx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Transformation: Equipping Advisors for the Journey and Students for Success</dc:title>
  <cp:lastModifiedBy>Kathe Pelletier (she/her)</cp:lastModifiedBy>
  <cp:revision>3</cp:revision>
  <dcterms:modified xsi:type="dcterms:W3CDTF">2021-10-12T00:36:33Z</dcterms:modified>
</cp:coreProperties>
</file>