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7" r:id="rId5"/>
  </p:sldMasterIdLst>
  <p:notesMasterIdLst>
    <p:notesMasterId r:id="rId26"/>
  </p:notesMasterIdLst>
  <p:sldIdLst>
    <p:sldId id="643" r:id="rId6"/>
    <p:sldId id="839" r:id="rId7"/>
    <p:sldId id="1000" r:id="rId8"/>
    <p:sldId id="1006" r:id="rId9"/>
    <p:sldId id="1005" r:id="rId10"/>
    <p:sldId id="986" r:id="rId11"/>
    <p:sldId id="993" r:id="rId12"/>
    <p:sldId id="995" r:id="rId13"/>
    <p:sldId id="996" r:id="rId14"/>
    <p:sldId id="997" r:id="rId15"/>
    <p:sldId id="998" r:id="rId16"/>
    <p:sldId id="1008" r:id="rId17"/>
    <p:sldId id="1009" r:id="rId18"/>
    <p:sldId id="1011" r:id="rId19"/>
    <p:sldId id="1012" r:id="rId20"/>
    <p:sldId id="1013" r:id="rId21"/>
    <p:sldId id="1015" r:id="rId22"/>
    <p:sldId id="1004" r:id="rId23"/>
    <p:sldId id="1014" r:id="rId24"/>
    <p:sldId id="95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aylor, Kathleen" initials="TK" lastIdx="2" clrIdx="6">
    <p:extLst>
      <p:ext uri="{19B8F6BF-5375-455C-9EA6-DF929625EA0E}">
        <p15:presenceInfo xmlns:p15="http://schemas.microsoft.com/office/powerpoint/2012/main" userId="S::kathleen.taylor@fldoe.org::2738a0f6-34aa-4e70-bc21-7088ea76941c" providerId="AD"/>
      </p:ext>
    </p:extLst>
  </p:cmAuthor>
  <p:cmAuthor id="1" name="Ivey, Abbey" initials="IA" lastIdx="1" clrIdx="0">
    <p:extLst>
      <p:ext uri="{19B8F6BF-5375-455C-9EA6-DF929625EA0E}">
        <p15:presenceInfo xmlns:p15="http://schemas.microsoft.com/office/powerpoint/2012/main" userId="S::abbey.ivey@fldoe.org::26c1868b-6381-4e44-96cf-d84317db68e1" providerId="AD"/>
      </p:ext>
    </p:extLst>
  </p:cmAuthor>
  <p:cmAuthor id="8" name="Hall, Eric" initials="HE" lastIdx="1" clrIdx="7">
    <p:extLst>
      <p:ext uri="{19B8F6BF-5375-455C-9EA6-DF929625EA0E}">
        <p15:presenceInfo xmlns:p15="http://schemas.microsoft.com/office/powerpoint/2012/main" userId="S::eric.hall@fldoe.org::54df3689-66d6-40f5-a715-c729fcb14b64" providerId="AD"/>
      </p:ext>
    </p:extLst>
  </p:cmAuthor>
  <p:cmAuthor id="2" name="Henderson, Carrie" initials="HC" lastIdx="5" clrIdx="1">
    <p:extLst>
      <p:ext uri="{19B8F6BF-5375-455C-9EA6-DF929625EA0E}">
        <p15:presenceInfo xmlns:p15="http://schemas.microsoft.com/office/powerpoint/2012/main" userId="S::carrie.henderson@fldoe.org::55d3168e-1897-4a17-98ed-1608e0b70a3e" providerId="AD"/>
      </p:ext>
    </p:extLst>
  </p:cmAuthor>
  <p:cmAuthor id="3" name="Hargreaves, Yvette" initials="HY" lastIdx="6" clrIdx="2">
    <p:extLst>
      <p:ext uri="{19B8F6BF-5375-455C-9EA6-DF929625EA0E}">
        <p15:presenceInfo xmlns:p15="http://schemas.microsoft.com/office/powerpoint/2012/main" userId="S::yvette.hargreaves@fldoe.org::3211ab68-4d36-40be-9c11-2b1aefe767a3" providerId="AD"/>
      </p:ext>
    </p:extLst>
  </p:cmAuthor>
  <p:cmAuthor id="4" name="Richard, Keith" initials="RK" lastIdx="1" clrIdx="3">
    <p:extLst>
      <p:ext uri="{19B8F6BF-5375-455C-9EA6-DF929625EA0E}">
        <p15:presenceInfo xmlns:p15="http://schemas.microsoft.com/office/powerpoint/2012/main" userId="S::keith.richard@fldoe.org::8a41930c-9543-4614-95d2-1c471f75a8d0" providerId="AD"/>
      </p:ext>
    </p:extLst>
  </p:cmAuthor>
  <p:cmAuthor id="5" name="Moya, Elizabeth" initials="ME" lastIdx="1" clrIdx="4">
    <p:extLst>
      <p:ext uri="{19B8F6BF-5375-455C-9EA6-DF929625EA0E}">
        <p15:presenceInfo xmlns:p15="http://schemas.microsoft.com/office/powerpoint/2012/main" userId="S::elizabeth.moya@fldoe.org::2e97dd17-137d-4aea-a46b-304c4ec5e7b6" providerId="AD"/>
      </p:ext>
    </p:extLst>
  </p:cmAuthor>
  <p:cmAuthor id="6" name="Goodman, Tara" initials="GT" lastIdx="4" clrIdx="5">
    <p:extLst>
      <p:ext uri="{19B8F6BF-5375-455C-9EA6-DF929625EA0E}">
        <p15:presenceInfo xmlns:p15="http://schemas.microsoft.com/office/powerpoint/2012/main" userId="S::tara.goodman@fldoe.org::ca3758d0-d876-4440-b779-9bbf1d23e8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D42B8A-B077-DD32-7EB5-3C1C23A6E2AA}" v="248" dt="2021-10-08T14:00:26.485"/>
    <p1510:client id="{96D88E47-84D3-5C2C-7DC4-EE7A78D9330F}" v="147" dt="2021-10-08T13:06:27.4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419" autoAdjust="0"/>
  </p:normalViewPr>
  <p:slideViewPr>
    <p:cSldViewPr snapToGrid="0">
      <p:cViewPr varScale="1">
        <p:scale>
          <a:sx n="99" d="100"/>
          <a:sy n="99" d="100"/>
        </p:scale>
        <p:origin x="1866"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derson, Carrie" userId="S::carrie.henderson@fldoe.org::55d3168e-1897-4a17-98ed-1608e0b70a3e" providerId="AD" clId="Web-{96D88E47-84D3-5C2C-7DC4-EE7A78D9330F}"/>
    <pc:docChg chg="modSld sldOrd">
      <pc:chgData name="Henderson, Carrie" userId="S::carrie.henderson@fldoe.org::55d3168e-1897-4a17-98ed-1608e0b70a3e" providerId="AD" clId="Web-{96D88E47-84D3-5C2C-7DC4-EE7A78D9330F}" dt="2021-10-08T13:06:27.451" v="144"/>
      <pc:docMkLst>
        <pc:docMk/>
      </pc:docMkLst>
      <pc:sldChg chg="modSp">
        <pc:chgData name="Henderson, Carrie" userId="S::carrie.henderson@fldoe.org::55d3168e-1897-4a17-98ed-1608e0b70a3e" providerId="AD" clId="Web-{96D88E47-84D3-5C2C-7DC4-EE7A78D9330F}" dt="2021-10-08T13:01:46.460" v="4" actId="20577"/>
        <pc:sldMkLst>
          <pc:docMk/>
          <pc:sldMk cId="3314578409" sldId="839"/>
        </pc:sldMkLst>
        <pc:spChg chg="mod">
          <ac:chgData name="Henderson, Carrie" userId="S::carrie.henderson@fldoe.org::55d3168e-1897-4a17-98ed-1608e0b70a3e" providerId="AD" clId="Web-{96D88E47-84D3-5C2C-7DC4-EE7A78D9330F}" dt="2021-10-08T13:01:46.460" v="4" actId="20577"/>
          <ac:spMkLst>
            <pc:docMk/>
            <pc:sldMk cId="3314578409" sldId="839"/>
            <ac:spMk id="3" creationId="{00000000-0000-0000-0000-000000000000}"/>
          </ac:spMkLst>
        </pc:spChg>
      </pc:sldChg>
      <pc:sldChg chg="modSp">
        <pc:chgData name="Henderson, Carrie" userId="S::carrie.henderson@fldoe.org::55d3168e-1897-4a17-98ed-1608e0b70a3e" providerId="AD" clId="Web-{96D88E47-84D3-5C2C-7DC4-EE7A78D9330F}" dt="2021-10-08T12:55:42.217" v="1" actId="20577"/>
        <pc:sldMkLst>
          <pc:docMk/>
          <pc:sldMk cId="3769495443" sldId="1011"/>
        </pc:sldMkLst>
        <pc:spChg chg="mod">
          <ac:chgData name="Henderson, Carrie" userId="S::carrie.henderson@fldoe.org::55d3168e-1897-4a17-98ed-1608e0b70a3e" providerId="AD" clId="Web-{96D88E47-84D3-5C2C-7DC4-EE7A78D9330F}" dt="2021-10-08T12:55:42.217" v="1" actId="20577"/>
          <ac:spMkLst>
            <pc:docMk/>
            <pc:sldMk cId="3769495443" sldId="1011"/>
            <ac:spMk id="3" creationId="{22EC1447-BDF6-4ED5-8C39-34F7D9C95742}"/>
          </ac:spMkLst>
        </pc:spChg>
      </pc:sldChg>
      <pc:sldChg chg="modSp">
        <pc:chgData name="Henderson, Carrie" userId="S::carrie.henderson@fldoe.org::55d3168e-1897-4a17-98ed-1608e0b70a3e" providerId="AD" clId="Web-{96D88E47-84D3-5C2C-7DC4-EE7A78D9330F}" dt="2021-10-08T12:54:44.356" v="0" actId="20577"/>
        <pc:sldMkLst>
          <pc:docMk/>
          <pc:sldMk cId="4224185992" sldId="1013"/>
        </pc:sldMkLst>
        <pc:spChg chg="mod">
          <ac:chgData name="Henderson, Carrie" userId="S::carrie.henderson@fldoe.org::55d3168e-1897-4a17-98ed-1608e0b70a3e" providerId="AD" clId="Web-{96D88E47-84D3-5C2C-7DC4-EE7A78D9330F}" dt="2021-10-08T12:54:44.356" v="0" actId="20577"/>
          <ac:spMkLst>
            <pc:docMk/>
            <pc:sldMk cId="4224185992" sldId="1013"/>
            <ac:spMk id="3" creationId="{1DCF29F1-EF5E-4F3A-B872-BB7E70089ECC}"/>
          </ac:spMkLst>
        </pc:spChg>
      </pc:sldChg>
      <pc:sldChg chg="ord">
        <pc:chgData name="Henderson, Carrie" userId="S::carrie.henderson@fldoe.org::55d3168e-1897-4a17-98ed-1608e0b70a3e" providerId="AD" clId="Web-{96D88E47-84D3-5C2C-7DC4-EE7A78D9330F}" dt="2021-10-08T13:06:27.451" v="144"/>
        <pc:sldMkLst>
          <pc:docMk/>
          <pc:sldMk cId="3240405517" sldId="1014"/>
        </pc:sldMkLst>
      </pc:sldChg>
      <pc:sldChg chg="modSp">
        <pc:chgData name="Henderson, Carrie" userId="S::carrie.henderson@fldoe.org::55d3168e-1897-4a17-98ed-1608e0b70a3e" providerId="AD" clId="Web-{96D88E47-84D3-5C2C-7DC4-EE7A78D9330F}" dt="2021-10-08T13:06:25.497" v="143" actId="20577"/>
        <pc:sldMkLst>
          <pc:docMk/>
          <pc:sldMk cId="2120586372" sldId="1015"/>
        </pc:sldMkLst>
        <pc:spChg chg="mod">
          <ac:chgData name="Henderson, Carrie" userId="S::carrie.henderson@fldoe.org::55d3168e-1897-4a17-98ed-1608e0b70a3e" providerId="AD" clId="Web-{96D88E47-84D3-5C2C-7DC4-EE7A78D9330F}" dt="2021-10-08T13:06:25.497" v="143" actId="20577"/>
          <ac:spMkLst>
            <pc:docMk/>
            <pc:sldMk cId="2120586372" sldId="1015"/>
            <ac:spMk id="3" creationId="{00000000-0000-0000-0000-000000000000}"/>
          </ac:spMkLst>
        </pc:spChg>
      </pc:sldChg>
    </pc:docChg>
  </pc:docChgLst>
  <pc:docChgLst>
    <pc:chgData name="Lewis, Linda" userId="S::linda.lewis@fldoe.org::0427b95b-3ef7-4227-99ca-bb457d64b1d2" providerId="AD" clId="Web-{0ED42B8A-B077-DD32-7EB5-3C1C23A6E2AA}"/>
    <pc:docChg chg="modSld">
      <pc:chgData name="Lewis, Linda" userId="S::linda.lewis@fldoe.org::0427b95b-3ef7-4227-99ca-bb457d64b1d2" providerId="AD" clId="Web-{0ED42B8A-B077-DD32-7EB5-3C1C23A6E2AA}" dt="2021-10-08T14:00:26.485" v="239" actId="20577"/>
      <pc:docMkLst>
        <pc:docMk/>
      </pc:docMkLst>
      <pc:sldChg chg="modSp">
        <pc:chgData name="Lewis, Linda" userId="S::linda.lewis@fldoe.org::0427b95b-3ef7-4227-99ca-bb457d64b1d2" providerId="AD" clId="Web-{0ED42B8A-B077-DD32-7EB5-3C1C23A6E2AA}" dt="2021-10-08T13:46:41.219" v="205" actId="1076"/>
        <pc:sldMkLst>
          <pc:docMk/>
          <pc:sldMk cId="590923150" sldId="986"/>
        </pc:sldMkLst>
        <pc:spChg chg="mod">
          <ac:chgData name="Lewis, Linda" userId="S::linda.lewis@fldoe.org::0427b95b-3ef7-4227-99ca-bb457d64b1d2" providerId="AD" clId="Web-{0ED42B8A-B077-DD32-7EB5-3C1C23A6E2AA}" dt="2021-10-08T13:46:41.219" v="205" actId="1076"/>
          <ac:spMkLst>
            <pc:docMk/>
            <pc:sldMk cId="590923150" sldId="986"/>
            <ac:spMk id="5" creationId="{98892F6A-D07E-4BCF-96F5-9BF6898BFCFD}"/>
          </ac:spMkLst>
        </pc:spChg>
      </pc:sldChg>
      <pc:sldChg chg="modSp">
        <pc:chgData name="Lewis, Linda" userId="S::linda.lewis@fldoe.org::0427b95b-3ef7-4227-99ca-bb457d64b1d2" providerId="AD" clId="Web-{0ED42B8A-B077-DD32-7EB5-3C1C23A6E2AA}" dt="2021-10-08T13:50:52.615" v="210" actId="20577"/>
        <pc:sldMkLst>
          <pc:docMk/>
          <pc:sldMk cId="1514114942" sldId="997"/>
        </pc:sldMkLst>
        <pc:spChg chg="mod">
          <ac:chgData name="Lewis, Linda" userId="S::linda.lewis@fldoe.org::0427b95b-3ef7-4227-99ca-bb457d64b1d2" providerId="AD" clId="Web-{0ED42B8A-B077-DD32-7EB5-3C1C23A6E2AA}" dt="2021-10-08T13:48:44.112" v="206" actId="14100"/>
          <ac:spMkLst>
            <pc:docMk/>
            <pc:sldMk cId="1514114942" sldId="997"/>
            <ac:spMk id="2" creationId="{00000000-0000-0000-0000-000000000000}"/>
          </ac:spMkLst>
        </pc:spChg>
        <pc:spChg chg="mod">
          <ac:chgData name="Lewis, Linda" userId="S::linda.lewis@fldoe.org::0427b95b-3ef7-4227-99ca-bb457d64b1d2" providerId="AD" clId="Web-{0ED42B8A-B077-DD32-7EB5-3C1C23A6E2AA}" dt="2021-10-08T13:50:52.615" v="210" actId="20577"/>
          <ac:spMkLst>
            <pc:docMk/>
            <pc:sldMk cId="1514114942" sldId="997"/>
            <ac:spMk id="3" creationId="{00000000-0000-0000-0000-000000000000}"/>
          </ac:spMkLst>
        </pc:spChg>
      </pc:sldChg>
      <pc:sldChg chg="modSp">
        <pc:chgData name="Lewis, Linda" userId="S::linda.lewis@fldoe.org::0427b95b-3ef7-4227-99ca-bb457d64b1d2" providerId="AD" clId="Web-{0ED42B8A-B077-DD32-7EB5-3C1C23A6E2AA}" dt="2021-10-08T13:44:14.404" v="3" actId="20577"/>
        <pc:sldMkLst>
          <pc:docMk/>
          <pc:sldMk cId="2691259214" sldId="1000"/>
        </pc:sldMkLst>
        <pc:spChg chg="mod">
          <ac:chgData name="Lewis, Linda" userId="S::linda.lewis@fldoe.org::0427b95b-3ef7-4227-99ca-bb457d64b1d2" providerId="AD" clId="Web-{0ED42B8A-B077-DD32-7EB5-3C1C23A6E2AA}" dt="2021-10-08T13:44:14.404" v="3" actId="20577"/>
          <ac:spMkLst>
            <pc:docMk/>
            <pc:sldMk cId="2691259214" sldId="1000"/>
            <ac:spMk id="3" creationId="{38576059-BF05-41A5-8C73-2E3348CBDD6B}"/>
          </ac:spMkLst>
        </pc:spChg>
      </pc:sldChg>
      <pc:sldChg chg="modSp">
        <pc:chgData name="Lewis, Linda" userId="S::linda.lewis@fldoe.org::0427b95b-3ef7-4227-99ca-bb457d64b1d2" providerId="AD" clId="Web-{0ED42B8A-B077-DD32-7EB5-3C1C23A6E2AA}" dt="2021-10-08T13:45:23.749" v="203"/>
        <pc:sldMkLst>
          <pc:docMk/>
          <pc:sldMk cId="506338473" sldId="1006"/>
        </pc:sldMkLst>
        <pc:graphicFrameChg chg="mod modGraphic">
          <ac:chgData name="Lewis, Linda" userId="S::linda.lewis@fldoe.org::0427b95b-3ef7-4227-99ca-bb457d64b1d2" providerId="AD" clId="Web-{0ED42B8A-B077-DD32-7EB5-3C1C23A6E2AA}" dt="2021-10-08T13:45:23.749" v="203"/>
          <ac:graphicFrameMkLst>
            <pc:docMk/>
            <pc:sldMk cId="506338473" sldId="1006"/>
            <ac:graphicFrameMk id="4" creationId="{CB27DD08-4103-43B8-A084-E6AA41B6CA47}"/>
          </ac:graphicFrameMkLst>
        </pc:graphicFrameChg>
      </pc:sldChg>
      <pc:sldChg chg="modSp">
        <pc:chgData name="Lewis, Linda" userId="S::linda.lewis@fldoe.org::0427b95b-3ef7-4227-99ca-bb457d64b1d2" providerId="AD" clId="Web-{0ED42B8A-B077-DD32-7EB5-3C1C23A6E2AA}" dt="2021-10-08T13:56:36.340" v="218" actId="20577"/>
        <pc:sldMkLst>
          <pc:docMk/>
          <pc:sldMk cId="2638376860" sldId="1009"/>
        </pc:sldMkLst>
        <pc:spChg chg="mod">
          <ac:chgData name="Lewis, Linda" userId="S::linda.lewis@fldoe.org::0427b95b-3ef7-4227-99ca-bb457d64b1d2" providerId="AD" clId="Web-{0ED42B8A-B077-DD32-7EB5-3C1C23A6E2AA}" dt="2021-10-08T13:56:36.340" v="218" actId="20577"/>
          <ac:spMkLst>
            <pc:docMk/>
            <pc:sldMk cId="2638376860" sldId="1009"/>
            <ac:spMk id="3" creationId="{00000000-0000-0000-0000-000000000000}"/>
          </ac:spMkLst>
        </pc:spChg>
        <pc:spChg chg="mod">
          <ac:chgData name="Lewis, Linda" userId="S::linda.lewis@fldoe.org::0427b95b-3ef7-4227-99ca-bb457d64b1d2" providerId="AD" clId="Web-{0ED42B8A-B077-DD32-7EB5-3C1C23A6E2AA}" dt="2021-10-08T13:53:26.399" v="215" actId="20577"/>
          <ac:spMkLst>
            <pc:docMk/>
            <pc:sldMk cId="2638376860" sldId="1009"/>
            <ac:spMk id="4" creationId="{00000000-0000-0000-0000-000000000000}"/>
          </ac:spMkLst>
        </pc:spChg>
      </pc:sldChg>
      <pc:sldChg chg="modSp">
        <pc:chgData name="Lewis, Linda" userId="S::linda.lewis@fldoe.org::0427b95b-3ef7-4227-99ca-bb457d64b1d2" providerId="AD" clId="Web-{0ED42B8A-B077-DD32-7EB5-3C1C23A6E2AA}" dt="2021-10-08T13:56:58.341" v="219" actId="20577"/>
        <pc:sldMkLst>
          <pc:docMk/>
          <pc:sldMk cId="3769495443" sldId="1011"/>
        </pc:sldMkLst>
        <pc:spChg chg="mod">
          <ac:chgData name="Lewis, Linda" userId="S::linda.lewis@fldoe.org::0427b95b-3ef7-4227-99ca-bb457d64b1d2" providerId="AD" clId="Web-{0ED42B8A-B077-DD32-7EB5-3C1C23A6E2AA}" dt="2021-10-08T13:56:58.341" v="219" actId="20577"/>
          <ac:spMkLst>
            <pc:docMk/>
            <pc:sldMk cId="3769495443" sldId="1011"/>
            <ac:spMk id="3" creationId="{22EC1447-BDF6-4ED5-8C39-34F7D9C95742}"/>
          </ac:spMkLst>
        </pc:spChg>
      </pc:sldChg>
      <pc:sldChg chg="modSp">
        <pc:chgData name="Lewis, Linda" userId="S::linda.lewis@fldoe.org::0427b95b-3ef7-4227-99ca-bb457d64b1d2" providerId="AD" clId="Web-{0ED42B8A-B077-DD32-7EB5-3C1C23A6E2AA}" dt="2021-10-08T13:58:19.123" v="222" actId="1076"/>
        <pc:sldMkLst>
          <pc:docMk/>
          <pc:sldMk cId="4224185992" sldId="1013"/>
        </pc:sldMkLst>
        <pc:spChg chg="mod">
          <ac:chgData name="Lewis, Linda" userId="S::linda.lewis@fldoe.org::0427b95b-3ef7-4227-99ca-bb457d64b1d2" providerId="AD" clId="Web-{0ED42B8A-B077-DD32-7EB5-3C1C23A6E2AA}" dt="2021-10-08T13:58:19.123" v="222" actId="1076"/>
          <ac:spMkLst>
            <pc:docMk/>
            <pc:sldMk cId="4224185992" sldId="1013"/>
            <ac:spMk id="2" creationId="{E9144C97-D8D4-48F8-92B3-51BD3016643A}"/>
          </ac:spMkLst>
        </pc:spChg>
        <pc:spChg chg="mod">
          <ac:chgData name="Lewis, Linda" userId="S::linda.lewis@fldoe.org::0427b95b-3ef7-4227-99ca-bb457d64b1d2" providerId="AD" clId="Web-{0ED42B8A-B077-DD32-7EB5-3C1C23A6E2AA}" dt="2021-10-08T13:58:12.311" v="220" actId="1076"/>
          <ac:spMkLst>
            <pc:docMk/>
            <pc:sldMk cId="4224185992" sldId="1013"/>
            <ac:spMk id="3" creationId="{1DCF29F1-EF5E-4F3A-B872-BB7E70089ECC}"/>
          </ac:spMkLst>
        </pc:spChg>
      </pc:sldChg>
      <pc:sldChg chg="modSp">
        <pc:chgData name="Lewis, Linda" userId="S::linda.lewis@fldoe.org::0427b95b-3ef7-4227-99ca-bb457d64b1d2" providerId="AD" clId="Web-{0ED42B8A-B077-DD32-7EB5-3C1C23A6E2AA}" dt="2021-10-08T14:00:26.485" v="239" actId="20577"/>
        <pc:sldMkLst>
          <pc:docMk/>
          <pc:sldMk cId="2120586372" sldId="1015"/>
        </pc:sldMkLst>
        <pc:spChg chg="mod">
          <ac:chgData name="Lewis, Linda" userId="S::linda.lewis@fldoe.org::0427b95b-3ef7-4227-99ca-bb457d64b1d2" providerId="AD" clId="Web-{0ED42B8A-B077-DD32-7EB5-3C1C23A6E2AA}" dt="2021-10-08T14:00:26.485" v="239" actId="20577"/>
          <ac:spMkLst>
            <pc:docMk/>
            <pc:sldMk cId="2120586372" sldId="1015"/>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C87BAC-178D-4CF9-8B45-1D3D2994473F}" type="datetimeFigureOut">
              <a:rPr lang="en-US" smtClean="0"/>
              <a:t>10/8/2021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F969F2-2E99-4E68-9B1D-227B3365B6A1}" type="slidenum">
              <a:rPr lang="en-US" smtClean="0"/>
              <a:t>‹#›</a:t>
            </a:fld>
            <a:endParaRPr lang="en-US" dirty="0"/>
          </a:p>
        </p:txBody>
      </p:sp>
    </p:spTree>
    <p:extLst>
      <p:ext uri="{BB962C8B-B14F-4D97-AF65-F5344CB8AC3E}">
        <p14:creationId xmlns:p14="http://schemas.microsoft.com/office/powerpoint/2010/main" val="1003044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endParaRPr lang="en-US" sz="1000" dirty="0"/>
          </a:p>
        </p:txBody>
      </p:sp>
      <p:sp>
        <p:nvSpPr>
          <p:cNvPr id="4" name="Slide Number Placeholder 3"/>
          <p:cNvSpPr>
            <a:spLocks noGrp="1"/>
          </p:cNvSpPr>
          <p:nvPr>
            <p:ph type="sldNum" sz="quarter" idx="10"/>
          </p:nvPr>
        </p:nvSpPr>
        <p:spPr/>
        <p:txBody>
          <a:bodyPr/>
          <a:lstStyle/>
          <a:p>
            <a:fld id="{2AF969F2-2E99-4E68-9B1D-227B3365B6A1}" type="slidenum">
              <a:rPr lang="en-US" smtClean="0"/>
              <a:t>1</a:t>
            </a:fld>
            <a:endParaRPr lang="en-US" dirty="0"/>
          </a:p>
        </p:txBody>
      </p:sp>
    </p:spTree>
    <p:extLst>
      <p:ext uri="{BB962C8B-B14F-4D97-AF65-F5344CB8AC3E}">
        <p14:creationId xmlns:p14="http://schemas.microsoft.com/office/powerpoint/2010/main" val="1830738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8199751-8E98-4207-9690-D89C7D56AAE9}" type="slidenum">
              <a:rPr lang="en-US" smtClean="0"/>
              <a:pPr>
                <a:defRPr/>
              </a:pPr>
              <a:t>12</a:t>
            </a:fld>
            <a:endParaRPr lang="en-US" dirty="0"/>
          </a:p>
        </p:txBody>
      </p:sp>
    </p:spTree>
    <p:extLst>
      <p:ext uri="{BB962C8B-B14F-4D97-AF65-F5344CB8AC3E}">
        <p14:creationId xmlns:p14="http://schemas.microsoft.com/office/powerpoint/2010/main" val="2513730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8199751-8E98-4207-9690-D89C7D56AAE9}" type="slidenum">
              <a:rPr lang="en-US" smtClean="0"/>
              <a:pPr>
                <a:defRPr/>
              </a:pPr>
              <a:t>13</a:t>
            </a:fld>
            <a:endParaRPr lang="en-US" dirty="0"/>
          </a:p>
        </p:txBody>
      </p:sp>
    </p:spTree>
    <p:extLst>
      <p:ext uri="{BB962C8B-B14F-4D97-AF65-F5344CB8AC3E}">
        <p14:creationId xmlns:p14="http://schemas.microsoft.com/office/powerpoint/2010/main" val="3533196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endParaRPr lang="en-US" dirty="0"/>
          </a:p>
        </p:txBody>
      </p:sp>
      <p:sp>
        <p:nvSpPr>
          <p:cNvPr id="4" name="Slide Number Placeholder 3"/>
          <p:cNvSpPr>
            <a:spLocks noGrp="1"/>
          </p:cNvSpPr>
          <p:nvPr>
            <p:ph type="sldNum" sz="quarter" idx="5"/>
          </p:nvPr>
        </p:nvSpPr>
        <p:spPr/>
        <p:txBody>
          <a:bodyPr/>
          <a:lstStyle/>
          <a:p>
            <a:fld id="{2AF969F2-2E99-4E68-9B1D-227B3365B6A1}" type="slidenum">
              <a:rPr lang="en-US" smtClean="0"/>
              <a:t>14</a:t>
            </a:fld>
            <a:endParaRPr lang="en-US"/>
          </a:p>
        </p:txBody>
      </p:sp>
    </p:spTree>
    <p:extLst>
      <p:ext uri="{BB962C8B-B14F-4D97-AF65-F5344CB8AC3E}">
        <p14:creationId xmlns:p14="http://schemas.microsoft.com/office/powerpoint/2010/main" val="4071073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AF969F2-2E99-4E68-9B1D-227B3365B6A1}" type="slidenum">
              <a:rPr lang="en-US" smtClean="0"/>
              <a:t>15</a:t>
            </a:fld>
            <a:endParaRPr lang="en-US"/>
          </a:p>
        </p:txBody>
      </p:sp>
    </p:spTree>
    <p:extLst>
      <p:ext uri="{BB962C8B-B14F-4D97-AF65-F5344CB8AC3E}">
        <p14:creationId xmlns:p14="http://schemas.microsoft.com/office/powerpoint/2010/main" val="799683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969F2-2E99-4E68-9B1D-227B3365B6A1}" type="slidenum">
              <a:rPr lang="en-US" smtClean="0"/>
              <a:t>16</a:t>
            </a:fld>
            <a:endParaRPr lang="en-US"/>
          </a:p>
        </p:txBody>
      </p:sp>
    </p:spTree>
    <p:extLst>
      <p:ext uri="{BB962C8B-B14F-4D97-AF65-F5344CB8AC3E}">
        <p14:creationId xmlns:p14="http://schemas.microsoft.com/office/powerpoint/2010/main" val="3533212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1" baseline="0" dirty="0"/>
              <a:t>SWITCH SLIDES</a:t>
            </a:r>
            <a:endParaRPr lang="en-US" dirty="0"/>
          </a:p>
        </p:txBody>
      </p:sp>
      <p:sp>
        <p:nvSpPr>
          <p:cNvPr id="4" name="Slide Number Placeholder 3"/>
          <p:cNvSpPr>
            <a:spLocks noGrp="1"/>
          </p:cNvSpPr>
          <p:nvPr>
            <p:ph type="sldNum" sz="quarter" idx="5"/>
          </p:nvPr>
        </p:nvSpPr>
        <p:spPr/>
        <p:txBody>
          <a:bodyPr/>
          <a:lstStyle/>
          <a:p>
            <a:fld id="{2AF969F2-2E99-4E68-9B1D-227B3365B6A1}" type="slidenum">
              <a:rPr lang="en-US" smtClean="0"/>
              <a:t>18</a:t>
            </a:fld>
            <a:endParaRPr lang="en-US" dirty="0"/>
          </a:p>
        </p:txBody>
      </p:sp>
    </p:spTree>
    <p:extLst>
      <p:ext uri="{BB962C8B-B14F-4D97-AF65-F5344CB8AC3E}">
        <p14:creationId xmlns:p14="http://schemas.microsoft.com/office/powerpoint/2010/main" val="2857720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969F2-2E99-4E68-9B1D-227B3365B6A1}" type="slidenum">
              <a:rPr lang="en-US" smtClean="0"/>
              <a:t>19</a:t>
            </a:fld>
            <a:endParaRPr lang="en-US"/>
          </a:p>
        </p:txBody>
      </p:sp>
    </p:spTree>
    <p:extLst>
      <p:ext uri="{BB962C8B-B14F-4D97-AF65-F5344CB8AC3E}">
        <p14:creationId xmlns:p14="http://schemas.microsoft.com/office/powerpoint/2010/main" val="464029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969F2-2E99-4E68-9B1D-227B3365B6A1}" type="slidenum">
              <a:rPr lang="en-US" smtClean="0"/>
              <a:t>20</a:t>
            </a:fld>
            <a:endParaRPr lang="en-US" dirty="0"/>
          </a:p>
        </p:txBody>
      </p:sp>
    </p:spTree>
    <p:extLst>
      <p:ext uri="{BB962C8B-B14F-4D97-AF65-F5344CB8AC3E}">
        <p14:creationId xmlns:p14="http://schemas.microsoft.com/office/powerpoint/2010/main" val="2587627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F969F2-2E99-4E68-9B1D-227B3365B6A1}" type="slidenum">
              <a:rPr lang="en-US" smtClean="0"/>
              <a:t>2</a:t>
            </a:fld>
            <a:endParaRPr lang="en-US" dirty="0"/>
          </a:p>
        </p:txBody>
      </p:sp>
    </p:spTree>
    <p:extLst>
      <p:ext uri="{BB962C8B-B14F-4D97-AF65-F5344CB8AC3E}">
        <p14:creationId xmlns:p14="http://schemas.microsoft.com/office/powerpoint/2010/main" val="471539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DF916-1FD2-4D1E-A372-1A71D19591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1021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969F2-2E99-4E68-9B1D-227B3365B6A1}" type="slidenum">
              <a:rPr lang="en-US" smtClean="0"/>
              <a:t>4</a:t>
            </a:fld>
            <a:endParaRPr lang="en-US" dirty="0"/>
          </a:p>
        </p:txBody>
      </p:sp>
    </p:spTree>
    <p:extLst>
      <p:ext uri="{BB962C8B-B14F-4D97-AF65-F5344CB8AC3E}">
        <p14:creationId xmlns:p14="http://schemas.microsoft.com/office/powerpoint/2010/main" val="1219595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AF969F2-2E99-4E68-9B1D-227B3365B6A1}" type="slidenum">
              <a:rPr lang="en-US" smtClean="0"/>
              <a:t>5</a:t>
            </a:fld>
            <a:endParaRPr lang="en-US" dirty="0"/>
          </a:p>
        </p:txBody>
      </p:sp>
    </p:spTree>
    <p:extLst>
      <p:ext uri="{BB962C8B-B14F-4D97-AF65-F5344CB8AC3E}">
        <p14:creationId xmlns:p14="http://schemas.microsoft.com/office/powerpoint/2010/main" val="3285630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F969F2-2E99-4E68-9B1D-227B3365B6A1}" type="slidenum">
              <a:rPr lang="en-US" smtClean="0"/>
              <a:t>6</a:t>
            </a:fld>
            <a:endParaRPr lang="en-US" dirty="0"/>
          </a:p>
        </p:txBody>
      </p:sp>
    </p:spTree>
    <p:extLst>
      <p:ext uri="{BB962C8B-B14F-4D97-AF65-F5344CB8AC3E}">
        <p14:creationId xmlns:p14="http://schemas.microsoft.com/office/powerpoint/2010/main" val="3713225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F969F2-2E99-4E68-9B1D-227B3365B6A1}" type="slidenum">
              <a:rPr lang="en-US" smtClean="0"/>
              <a:t>7</a:t>
            </a:fld>
            <a:endParaRPr lang="en-US" dirty="0"/>
          </a:p>
        </p:txBody>
      </p:sp>
    </p:spTree>
    <p:extLst>
      <p:ext uri="{BB962C8B-B14F-4D97-AF65-F5344CB8AC3E}">
        <p14:creationId xmlns:p14="http://schemas.microsoft.com/office/powerpoint/2010/main" val="2803478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2AF969F2-2E99-4E68-9B1D-227B3365B6A1}" type="slidenum">
              <a:rPr lang="en-US" smtClean="0"/>
              <a:t>8</a:t>
            </a:fld>
            <a:endParaRPr lang="en-US" dirty="0"/>
          </a:p>
        </p:txBody>
      </p:sp>
    </p:spTree>
    <p:extLst>
      <p:ext uri="{BB962C8B-B14F-4D97-AF65-F5344CB8AC3E}">
        <p14:creationId xmlns:p14="http://schemas.microsoft.com/office/powerpoint/2010/main" val="2475583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F969F2-2E99-4E68-9B1D-227B3365B6A1}" type="slidenum">
              <a:rPr lang="en-US" smtClean="0"/>
              <a:t>9</a:t>
            </a:fld>
            <a:endParaRPr lang="en-US" dirty="0"/>
          </a:p>
        </p:txBody>
      </p:sp>
    </p:spTree>
    <p:extLst>
      <p:ext uri="{BB962C8B-B14F-4D97-AF65-F5344CB8AC3E}">
        <p14:creationId xmlns:p14="http://schemas.microsoft.com/office/powerpoint/2010/main" val="1055771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hyperlink" Target="https://www.pinterest.com/floridadoe" TargetMode="External"/><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hyperlink" Target="https://twitter.com/EducationFL" TargetMode="External"/><Relationship Id="rId1" Type="http://schemas.openxmlformats.org/officeDocument/2006/relationships/slideMaster" Target="../slideMasters/slideMaster1.xml"/><Relationship Id="rId6" Type="http://schemas.openxmlformats.org/officeDocument/2006/relationships/hyperlink" Target="https://www.youtube.com/user/EducationFL" TargetMode="External"/><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hyperlink" Target="https://www.facebook.com/EducationFL" TargetMode="External"/><Relationship Id="rId9"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hyperlink" Target="https://www.pinterest.com/floridadoe" TargetMode="External"/><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hyperlink" Target="https://twitter.com/EducationFL" TargetMode="External"/><Relationship Id="rId1" Type="http://schemas.openxmlformats.org/officeDocument/2006/relationships/slideMaster" Target="../slideMasters/slideMaster2.xml"/><Relationship Id="rId6" Type="http://schemas.openxmlformats.org/officeDocument/2006/relationships/hyperlink" Target="https://www.youtube.com/user/EducationFL" TargetMode="External"/><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hyperlink" Target="https://www.facebook.com/EducationFL" TargetMode="External"/><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5"/>
            <a:ext cx="91440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0" y="3597275"/>
            <a:ext cx="9144000" cy="166688"/>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8" name="Rectangle 7"/>
          <p:cNvSpPr/>
          <p:nvPr userDrawn="1"/>
        </p:nvSpPr>
        <p:spPr>
          <a:xfrm>
            <a:off x="482601" y="3100388"/>
            <a:ext cx="8178800" cy="1166812"/>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pic>
        <p:nvPicPr>
          <p:cNvPr id="9" name="Picture 18" descr="FDOE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57489" y="5353050"/>
            <a:ext cx="36353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83108" y="3201340"/>
            <a:ext cx="8177784" cy="980294"/>
          </a:xfrm>
        </p:spPr>
        <p:txBody>
          <a:bodyPr anchor="ctr">
            <a:normAutofit/>
          </a:bodyPr>
          <a:lstStyle>
            <a:lvl1pPr algn="ctr">
              <a:defRPr sz="360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483108" y="4385256"/>
            <a:ext cx="8177784" cy="40675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 Placeholder 5"/>
          <p:cNvSpPr>
            <a:spLocks noGrp="1"/>
          </p:cNvSpPr>
          <p:nvPr>
            <p:ph type="body" sz="quarter" idx="14"/>
          </p:nvPr>
        </p:nvSpPr>
        <p:spPr>
          <a:xfrm>
            <a:off x="3535364" y="4944147"/>
            <a:ext cx="2073275" cy="365568"/>
          </a:xfrm>
        </p:spPr>
        <p:txBody>
          <a:bodyPr>
            <a:normAutofit/>
          </a:bodyPr>
          <a:lstStyle>
            <a:lvl1pPr marL="0" indent="0" algn="ctr">
              <a:buNone/>
              <a:defRPr sz="2000">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266261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044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3" name="Date Placeholder 1"/>
          <p:cNvSpPr>
            <a:spLocks noGrp="1"/>
          </p:cNvSpPr>
          <p:nvPr>
            <p:ph type="dt" sz="half" idx="10"/>
          </p:nvPr>
        </p:nvSpPr>
        <p:spPr>
          <a:xfrm>
            <a:off x="628650" y="6356352"/>
            <a:ext cx="2057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8E79A6FF-FD7C-4041-AD9E-A53DCE9E9FC7}" type="datetimeFigureOut">
              <a:rPr lang="en-US"/>
              <a:pPr>
                <a:defRPr/>
              </a:pPr>
              <a:t>10/8/2021</a:t>
            </a:fld>
            <a:endParaRPr lang="en-US" dirty="0"/>
          </a:p>
        </p:txBody>
      </p:sp>
      <p:sp>
        <p:nvSpPr>
          <p:cNvPr id="4" name="Footer Placeholder 2"/>
          <p:cNvSpPr>
            <a:spLocks noGrp="1"/>
          </p:cNvSpPr>
          <p:nvPr>
            <p:ph type="ftr" sz="quarter" idx="11"/>
          </p:nvPr>
        </p:nvSpPr>
        <p:spPr>
          <a:xfrm>
            <a:off x="3028950" y="6356352"/>
            <a:ext cx="30861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dirty="0"/>
          </a:p>
        </p:txBody>
      </p:sp>
      <p:sp>
        <p:nvSpPr>
          <p:cNvPr id="5" name="Slide Number Placeholder 3"/>
          <p:cNvSpPr>
            <a:spLocks noGrp="1"/>
          </p:cNvSpPr>
          <p:nvPr>
            <p:ph type="sldNum" sz="quarter" idx="12"/>
          </p:nvPr>
        </p:nvSpPr>
        <p:spPr>
          <a:xfrm>
            <a:off x="6457950" y="6356352"/>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A12F182-6856-4DEF-90F7-B80FCE851E94}" type="slidenum">
              <a:rPr lang="en-US" altLang="en-US"/>
              <a:pPr>
                <a:defRPr/>
              </a:pPr>
              <a:t>‹#›</a:t>
            </a:fld>
            <a:endParaRPr lang="en-US" altLang="en-US" dirty="0"/>
          </a:p>
        </p:txBody>
      </p:sp>
    </p:spTree>
    <p:extLst>
      <p:ext uri="{BB962C8B-B14F-4D97-AF65-F5344CB8AC3E}">
        <p14:creationId xmlns:p14="http://schemas.microsoft.com/office/powerpoint/2010/main" val="863506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3" name="Date Placeholder 1"/>
          <p:cNvSpPr>
            <a:spLocks noGrp="1"/>
          </p:cNvSpPr>
          <p:nvPr>
            <p:ph type="dt" sz="half" idx="10"/>
          </p:nvPr>
        </p:nvSpPr>
        <p:spPr>
          <a:xfrm>
            <a:off x="628650" y="6356352"/>
            <a:ext cx="2057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FB8D60FE-9D5F-4361-A8D3-9B4000869B58}" type="datetimeFigureOut">
              <a:rPr lang="en-US"/>
              <a:pPr>
                <a:defRPr/>
              </a:pPr>
              <a:t>10/8/2021</a:t>
            </a:fld>
            <a:endParaRPr lang="en-US" dirty="0"/>
          </a:p>
        </p:txBody>
      </p:sp>
      <p:sp>
        <p:nvSpPr>
          <p:cNvPr id="4" name="Footer Placeholder 2"/>
          <p:cNvSpPr>
            <a:spLocks noGrp="1"/>
          </p:cNvSpPr>
          <p:nvPr>
            <p:ph type="ftr" sz="quarter" idx="11"/>
          </p:nvPr>
        </p:nvSpPr>
        <p:spPr>
          <a:xfrm>
            <a:off x="3028950" y="6356352"/>
            <a:ext cx="30861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dirty="0"/>
          </a:p>
        </p:txBody>
      </p:sp>
      <p:sp>
        <p:nvSpPr>
          <p:cNvPr id="5" name="Slide Number Placeholder 3"/>
          <p:cNvSpPr>
            <a:spLocks noGrp="1"/>
          </p:cNvSpPr>
          <p:nvPr>
            <p:ph type="sldNum" sz="quarter" idx="12"/>
          </p:nvPr>
        </p:nvSpPr>
        <p:spPr>
          <a:xfrm>
            <a:off x="6457950" y="6356352"/>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35E7177-4F28-4982-8EEE-7F58C922373B}" type="slidenum">
              <a:rPr lang="en-US" altLang="en-US"/>
              <a:pPr>
                <a:defRPr/>
              </a:pPr>
              <a:t>‹#›</a:t>
            </a:fld>
            <a:endParaRPr lang="en-US" altLang="en-US" dirty="0"/>
          </a:p>
        </p:txBody>
      </p:sp>
    </p:spTree>
    <p:extLst>
      <p:ext uri="{BB962C8B-B14F-4D97-AF65-F5344CB8AC3E}">
        <p14:creationId xmlns:p14="http://schemas.microsoft.com/office/powerpoint/2010/main" val="1045271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3" name="Date Placeholder 1"/>
          <p:cNvSpPr>
            <a:spLocks noGrp="1"/>
          </p:cNvSpPr>
          <p:nvPr>
            <p:ph type="dt" sz="half" idx="10"/>
          </p:nvPr>
        </p:nvSpPr>
        <p:spPr>
          <a:xfrm>
            <a:off x="628650" y="6356352"/>
            <a:ext cx="2057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6C1086DF-94BB-4DAC-B4D6-2F48C67FC0E0}" type="datetimeFigureOut">
              <a:rPr lang="en-US"/>
              <a:pPr>
                <a:defRPr/>
              </a:pPr>
              <a:t>10/8/2021</a:t>
            </a:fld>
            <a:endParaRPr lang="en-US" dirty="0"/>
          </a:p>
        </p:txBody>
      </p:sp>
      <p:sp>
        <p:nvSpPr>
          <p:cNvPr id="4" name="Footer Placeholder 2"/>
          <p:cNvSpPr>
            <a:spLocks noGrp="1"/>
          </p:cNvSpPr>
          <p:nvPr>
            <p:ph type="ftr" sz="quarter" idx="11"/>
          </p:nvPr>
        </p:nvSpPr>
        <p:spPr>
          <a:xfrm>
            <a:off x="3028950" y="6356352"/>
            <a:ext cx="30861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dirty="0"/>
          </a:p>
        </p:txBody>
      </p:sp>
      <p:sp>
        <p:nvSpPr>
          <p:cNvPr id="5" name="Slide Number Placeholder 3"/>
          <p:cNvSpPr>
            <a:spLocks noGrp="1"/>
          </p:cNvSpPr>
          <p:nvPr>
            <p:ph type="sldNum" sz="quarter" idx="12"/>
          </p:nvPr>
        </p:nvSpPr>
        <p:spPr>
          <a:xfrm>
            <a:off x="6457950" y="6356352"/>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DED817C-FF1A-49F5-9714-0F6EB0950EE3}" type="slidenum">
              <a:rPr lang="en-US" altLang="en-US"/>
              <a:pPr>
                <a:defRPr/>
              </a:pPr>
              <a:t>‹#›</a:t>
            </a:fld>
            <a:endParaRPr lang="en-US" altLang="en-US" dirty="0"/>
          </a:p>
        </p:txBody>
      </p:sp>
    </p:spTree>
    <p:extLst>
      <p:ext uri="{BB962C8B-B14F-4D97-AF65-F5344CB8AC3E}">
        <p14:creationId xmlns:p14="http://schemas.microsoft.com/office/powerpoint/2010/main" val="3725684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3" name="Date Placeholder 1"/>
          <p:cNvSpPr>
            <a:spLocks noGrp="1"/>
          </p:cNvSpPr>
          <p:nvPr>
            <p:ph type="dt" sz="half" idx="10"/>
          </p:nvPr>
        </p:nvSpPr>
        <p:spPr>
          <a:xfrm>
            <a:off x="628650" y="6356352"/>
            <a:ext cx="2057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E93D876B-64B3-4B87-8E01-250CC38B3C23}" type="datetimeFigureOut">
              <a:rPr lang="en-US"/>
              <a:pPr>
                <a:defRPr/>
              </a:pPr>
              <a:t>10/8/2021</a:t>
            </a:fld>
            <a:endParaRPr lang="en-US" dirty="0"/>
          </a:p>
        </p:txBody>
      </p:sp>
      <p:sp>
        <p:nvSpPr>
          <p:cNvPr id="4" name="Footer Placeholder 2"/>
          <p:cNvSpPr>
            <a:spLocks noGrp="1"/>
          </p:cNvSpPr>
          <p:nvPr>
            <p:ph type="ftr" sz="quarter" idx="11"/>
          </p:nvPr>
        </p:nvSpPr>
        <p:spPr>
          <a:xfrm>
            <a:off x="3028950" y="6356352"/>
            <a:ext cx="30861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dirty="0"/>
          </a:p>
        </p:txBody>
      </p:sp>
      <p:sp>
        <p:nvSpPr>
          <p:cNvPr id="5" name="Slide Number Placeholder 3"/>
          <p:cNvSpPr>
            <a:spLocks noGrp="1"/>
          </p:cNvSpPr>
          <p:nvPr>
            <p:ph type="sldNum" sz="quarter" idx="12"/>
          </p:nvPr>
        </p:nvSpPr>
        <p:spPr>
          <a:xfrm>
            <a:off x="6457950" y="6356352"/>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14178AD5-FCC6-4034-8FC9-8EE63ED7DC4B}" type="slidenum">
              <a:rPr lang="en-US" altLang="en-US"/>
              <a:pPr>
                <a:defRPr/>
              </a:pPr>
              <a:t>‹#›</a:t>
            </a:fld>
            <a:endParaRPr lang="en-US" altLang="en-US" dirty="0"/>
          </a:p>
        </p:txBody>
      </p:sp>
    </p:spTree>
    <p:extLst>
      <p:ext uri="{BB962C8B-B14F-4D97-AF65-F5344CB8AC3E}">
        <p14:creationId xmlns:p14="http://schemas.microsoft.com/office/powerpoint/2010/main" val="2684782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3" name="Date Placeholder 1"/>
          <p:cNvSpPr>
            <a:spLocks noGrp="1"/>
          </p:cNvSpPr>
          <p:nvPr>
            <p:ph type="dt" sz="half" idx="10"/>
          </p:nvPr>
        </p:nvSpPr>
        <p:spPr>
          <a:xfrm>
            <a:off x="628650" y="6356352"/>
            <a:ext cx="2057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793B36C3-767D-440A-B6F2-1F39BBD6D1CE}" type="datetimeFigureOut">
              <a:rPr lang="en-US"/>
              <a:pPr>
                <a:defRPr/>
              </a:pPr>
              <a:t>10/8/2021</a:t>
            </a:fld>
            <a:endParaRPr lang="en-US" dirty="0"/>
          </a:p>
        </p:txBody>
      </p:sp>
      <p:sp>
        <p:nvSpPr>
          <p:cNvPr id="4" name="Footer Placeholder 2"/>
          <p:cNvSpPr>
            <a:spLocks noGrp="1"/>
          </p:cNvSpPr>
          <p:nvPr>
            <p:ph type="ftr" sz="quarter" idx="11"/>
          </p:nvPr>
        </p:nvSpPr>
        <p:spPr>
          <a:xfrm>
            <a:off x="3028950" y="6356352"/>
            <a:ext cx="30861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dirty="0"/>
          </a:p>
        </p:txBody>
      </p:sp>
      <p:sp>
        <p:nvSpPr>
          <p:cNvPr id="5" name="Slide Number Placeholder 3"/>
          <p:cNvSpPr>
            <a:spLocks noGrp="1"/>
          </p:cNvSpPr>
          <p:nvPr>
            <p:ph type="sldNum" sz="quarter" idx="12"/>
          </p:nvPr>
        </p:nvSpPr>
        <p:spPr>
          <a:xfrm>
            <a:off x="6457950" y="6356352"/>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0B59B98E-579D-4743-8C3D-DCA73DDF9C7D}" type="slidenum">
              <a:rPr lang="en-US" altLang="en-US"/>
              <a:pPr>
                <a:defRPr/>
              </a:pPr>
              <a:t>‹#›</a:t>
            </a:fld>
            <a:endParaRPr lang="en-US" altLang="en-US" dirty="0"/>
          </a:p>
        </p:txBody>
      </p:sp>
    </p:spTree>
    <p:extLst>
      <p:ext uri="{BB962C8B-B14F-4D97-AF65-F5344CB8AC3E}">
        <p14:creationId xmlns:p14="http://schemas.microsoft.com/office/powerpoint/2010/main" val="2631636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p:cNvSpPr/>
          <p:nvPr userDrawn="1"/>
        </p:nvSpPr>
        <p:spPr>
          <a:xfrm>
            <a:off x="0" y="0"/>
            <a:ext cx="9144000" cy="382428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5" name="Rectangle 4"/>
          <p:cNvSpPr/>
          <p:nvPr userDrawn="1"/>
        </p:nvSpPr>
        <p:spPr>
          <a:xfrm>
            <a:off x="0" y="3824290"/>
            <a:ext cx="9144000" cy="115887"/>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6" name="Rectangle 5"/>
          <p:cNvSpPr/>
          <p:nvPr userDrawn="1"/>
        </p:nvSpPr>
        <p:spPr>
          <a:xfrm>
            <a:off x="1798639" y="3340100"/>
            <a:ext cx="5546725" cy="107632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grpSp>
        <p:nvGrpSpPr>
          <p:cNvPr id="7" name="Group 18"/>
          <p:cNvGrpSpPr>
            <a:grpSpLocks/>
          </p:cNvGrpSpPr>
          <p:nvPr userDrawn="1"/>
        </p:nvGrpSpPr>
        <p:grpSpPr bwMode="auto">
          <a:xfrm>
            <a:off x="3717926" y="5872165"/>
            <a:ext cx="1708150" cy="395287"/>
            <a:chOff x="3718117" y="5713390"/>
            <a:chExt cx="1707767" cy="525628"/>
          </a:xfrm>
        </p:grpSpPr>
        <p:pic>
          <p:nvPicPr>
            <p:cNvPr id="8" name="Picture 19">
              <a:hlinkClick r:id="rId2"/>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57636"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0">
              <a:hlinkClick r:id="rId4"/>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18117"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a:hlinkClick r:id="rId6"/>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618111" y="5732714"/>
              <a:ext cx="362926" cy="48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2">
              <a:hlinkClick r:id="rId8"/>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054683" y="5721608"/>
              <a:ext cx="371201" cy="49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23"/>
          <p:cNvSpPr txBox="1">
            <a:spLocks noChangeArrowheads="1"/>
          </p:cNvSpPr>
          <p:nvPr userDrawn="1"/>
        </p:nvSpPr>
        <p:spPr bwMode="auto">
          <a:xfrm>
            <a:off x="2090738" y="3429001"/>
            <a:ext cx="4962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n-US" altLang="en-US" sz="5400" b="1" dirty="0">
                <a:solidFill>
                  <a:schemeClr val="bg1"/>
                </a:solidFill>
                <a:cs typeface="Arial" charset="0"/>
              </a:rPr>
              <a:t>www.FLDOE.org</a:t>
            </a:r>
          </a:p>
        </p:txBody>
      </p:sp>
      <p:pic>
        <p:nvPicPr>
          <p:cNvPr id="13" name="Picture 24" descr="FDOELogo.png"/>
          <p:cNvPicPr>
            <a:picLocks noChangeAspect="1"/>
          </p:cNvPicPr>
          <p:nvPr userDrawn="1"/>
        </p:nvPicPr>
        <p:blipFill>
          <a:blip r:embed="rId10">
            <a:extLst>
              <a:ext uri="{28A0092B-C50C-407E-A947-70E740481C1C}">
                <a14:useLocalDpi xmlns:a14="http://schemas.microsoft.com/office/drawing/2010/main" val="0"/>
              </a:ext>
            </a:extLst>
          </a:blip>
          <a:srcRect l="4701" t="10345" r="67973" b="10629"/>
          <a:stretch>
            <a:fillRect/>
          </a:stretch>
        </p:blipFill>
        <p:spPr bwMode="auto">
          <a:xfrm>
            <a:off x="3294063" y="439738"/>
            <a:ext cx="25273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5227432"/>
            <a:ext cx="6858000" cy="38798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86725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6"/>
            <a:ext cx="91440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0" y="3597275"/>
            <a:ext cx="9144000" cy="166688"/>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8" name="Rectangle 7"/>
          <p:cNvSpPr/>
          <p:nvPr userDrawn="1"/>
        </p:nvSpPr>
        <p:spPr>
          <a:xfrm>
            <a:off x="482602" y="3100388"/>
            <a:ext cx="8178800" cy="1166812"/>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9" name="Picture 18" descr="FDOE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57490" y="5353050"/>
            <a:ext cx="36353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83108" y="3201340"/>
            <a:ext cx="8177784" cy="980294"/>
          </a:xfrm>
        </p:spPr>
        <p:txBody>
          <a:bodyPr anchor="ctr">
            <a:normAutofit/>
          </a:bodyPr>
          <a:lstStyle>
            <a:lvl1pPr algn="ctr">
              <a:defRPr sz="270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483108" y="4385258"/>
            <a:ext cx="8177784" cy="40675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Text Placeholder 5"/>
          <p:cNvSpPr>
            <a:spLocks noGrp="1"/>
          </p:cNvSpPr>
          <p:nvPr>
            <p:ph type="body" sz="quarter" idx="14"/>
          </p:nvPr>
        </p:nvSpPr>
        <p:spPr>
          <a:xfrm>
            <a:off x="3535365" y="4944147"/>
            <a:ext cx="2073275" cy="365568"/>
          </a:xfrm>
        </p:spPr>
        <p:txBody>
          <a:bodyPr>
            <a:normAutofit/>
          </a:bodyPr>
          <a:lstStyle>
            <a:lvl1pPr marL="0" indent="0" algn="ctr">
              <a:buNone/>
              <a:defRPr sz="1500">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4229860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0" y="1906352"/>
            <a:ext cx="7886700" cy="4354753"/>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09075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5" name="Rectangle 4"/>
          <p:cNvSpPr/>
          <p:nvPr userDrawn="1"/>
        </p:nvSpPr>
        <p:spPr>
          <a:xfrm>
            <a:off x="981075" y="2527304"/>
            <a:ext cx="7181850" cy="1439863"/>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6" name="Rectangle 5"/>
          <p:cNvSpPr/>
          <p:nvPr userDrawn="1"/>
        </p:nvSpPr>
        <p:spPr>
          <a:xfrm>
            <a:off x="0" y="3149600"/>
            <a:ext cx="9144000" cy="20955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6"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270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1060514" y="4227213"/>
            <a:ext cx="7013448" cy="1862438"/>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77519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0" y="1906350"/>
            <a:ext cx="7886700" cy="4354753"/>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617602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5" name="Rectangle 4"/>
          <p:cNvSpPr/>
          <p:nvPr userDrawn="1"/>
        </p:nvSpPr>
        <p:spPr>
          <a:xfrm>
            <a:off x="981075" y="2527304"/>
            <a:ext cx="7181850" cy="1439863"/>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6" name="Rectangle 5"/>
          <p:cNvSpPr/>
          <p:nvPr userDrawn="1"/>
        </p:nvSpPr>
        <p:spPr>
          <a:xfrm>
            <a:off x="0" y="3149600"/>
            <a:ext cx="9144000" cy="20955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6"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27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1060514" y="4227213"/>
            <a:ext cx="7013448" cy="1862438"/>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3484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5" name="Rectangle 4"/>
          <p:cNvSpPr/>
          <p:nvPr userDrawn="1"/>
        </p:nvSpPr>
        <p:spPr>
          <a:xfrm>
            <a:off x="981075" y="2527304"/>
            <a:ext cx="7181850" cy="1439863"/>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6" name="Rectangle 5"/>
          <p:cNvSpPr/>
          <p:nvPr userDrawn="1"/>
        </p:nvSpPr>
        <p:spPr>
          <a:xfrm>
            <a:off x="0" y="3149600"/>
            <a:ext cx="9144000" cy="20955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6"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27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1060514" y="4227213"/>
            <a:ext cx="7013448" cy="1862438"/>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24807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5" name="Rectangle 4"/>
          <p:cNvSpPr/>
          <p:nvPr userDrawn="1"/>
        </p:nvSpPr>
        <p:spPr>
          <a:xfrm>
            <a:off x="981075" y="2527304"/>
            <a:ext cx="7181850" cy="1439863"/>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6" name="Rectangle 5"/>
          <p:cNvSpPr/>
          <p:nvPr userDrawn="1"/>
        </p:nvSpPr>
        <p:spPr>
          <a:xfrm>
            <a:off x="0" y="3149600"/>
            <a:ext cx="9144000" cy="20955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6"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27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1060514" y="4227213"/>
            <a:ext cx="7013448" cy="1862438"/>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7388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5" name="Rectangle 4"/>
          <p:cNvSpPr/>
          <p:nvPr userDrawn="1"/>
        </p:nvSpPr>
        <p:spPr>
          <a:xfrm>
            <a:off x="981075" y="2527304"/>
            <a:ext cx="7181850" cy="1439863"/>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6" name="Rectangle 5"/>
          <p:cNvSpPr/>
          <p:nvPr userDrawn="1"/>
        </p:nvSpPr>
        <p:spPr>
          <a:xfrm>
            <a:off x="0" y="3149600"/>
            <a:ext cx="9144000" cy="20955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6"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27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1060514" y="4227213"/>
            <a:ext cx="7013448" cy="1862438"/>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75684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44684"/>
            <a:ext cx="3868340" cy="647700"/>
          </a:xfrm>
          <a:solidFill>
            <a:srgbClr val="00A88D"/>
          </a:solidFill>
        </p:spPr>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792388"/>
            <a:ext cx="3868340" cy="43663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144689"/>
            <a:ext cx="3887391" cy="647699"/>
          </a:xfrm>
          <a:solidFill>
            <a:srgbClr val="9CB63C"/>
          </a:solidFill>
        </p:spPr>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1792384"/>
            <a:ext cx="3887391" cy="4366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54746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2630997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7167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3" name="Date Placeholder 1"/>
          <p:cNvSpPr>
            <a:spLocks noGrp="1"/>
          </p:cNvSpPr>
          <p:nvPr>
            <p:ph type="dt" sz="half" idx="10"/>
          </p:nvPr>
        </p:nvSpPr>
        <p:spPr>
          <a:xfrm>
            <a:off x="628650" y="6356354"/>
            <a:ext cx="2057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8E79A6FF-FD7C-4041-AD9E-A53DCE9E9FC7}" type="datetimeFigureOut">
              <a:rPr lang="en-US"/>
              <a:pPr>
                <a:defRPr/>
              </a:pPr>
              <a:t>10/8/2021</a:t>
            </a:fld>
            <a:endParaRPr lang="en-US" dirty="0"/>
          </a:p>
        </p:txBody>
      </p:sp>
      <p:sp>
        <p:nvSpPr>
          <p:cNvPr id="4" name="Footer Placeholder 2"/>
          <p:cNvSpPr>
            <a:spLocks noGrp="1"/>
          </p:cNvSpPr>
          <p:nvPr>
            <p:ph type="ftr" sz="quarter" idx="11"/>
          </p:nvPr>
        </p:nvSpPr>
        <p:spPr>
          <a:xfrm>
            <a:off x="3028950" y="6356354"/>
            <a:ext cx="30861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dirty="0"/>
          </a:p>
        </p:txBody>
      </p:sp>
      <p:sp>
        <p:nvSpPr>
          <p:cNvPr id="5" name="Slide Number Placeholder 3"/>
          <p:cNvSpPr>
            <a:spLocks noGrp="1"/>
          </p:cNvSpPr>
          <p:nvPr>
            <p:ph type="sldNum" sz="quarter" idx="12"/>
          </p:nvPr>
        </p:nvSpPr>
        <p:spPr>
          <a:xfrm>
            <a:off x="6457950" y="6356354"/>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A12F182-6856-4DEF-90F7-B80FCE851E94}" type="slidenum">
              <a:rPr lang="en-US" altLang="en-US"/>
              <a:pPr>
                <a:defRPr/>
              </a:pPr>
              <a:t>‹#›</a:t>
            </a:fld>
            <a:endParaRPr lang="en-US" altLang="en-US" dirty="0"/>
          </a:p>
        </p:txBody>
      </p:sp>
    </p:spTree>
    <p:extLst>
      <p:ext uri="{BB962C8B-B14F-4D97-AF65-F5344CB8AC3E}">
        <p14:creationId xmlns:p14="http://schemas.microsoft.com/office/powerpoint/2010/main" val="32623534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3" name="Date Placeholder 1"/>
          <p:cNvSpPr>
            <a:spLocks noGrp="1"/>
          </p:cNvSpPr>
          <p:nvPr>
            <p:ph type="dt" sz="half" idx="10"/>
          </p:nvPr>
        </p:nvSpPr>
        <p:spPr>
          <a:xfrm>
            <a:off x="628650" y="6356354"/>
            <a:ext cx="2057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FB8D60FE-9D5F-4361-A8D3-9B4000869B58}" type="datetimeFigureOut">
              <a:rPr lang="en-US"/>
              <a:pPr>
                <a:defRPr/>
              </a:pPr>
              <a:t>10/8/2021</a:t>
            </a:fld>
            <a:endParaRPr lang="en-US" dirty="0"/>
          </a:p>
        </p:txBody>
      </p:sp>
      <p:sp>
        <p:nvSpPr>
          <p:cNvPr id="4" name="Footer Placeholder 2"/>
          <p:cNvSpPr>
            <a:spLocks noGrp="1"/>
          </p:cNvSpPr>
          <p:nvPr>
            <p:ph type="ftr" sz="quarter" idx="11"/>
          </p:nvPr>
        </p:nvSpPr>
        <p:spPr>
          <a:xfrm>
            <a:off x="3028950" y="6356354"/>
            <a:ext cx="30861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dirty="0"/>
          </a:p>
        </p:txBody>
      </p:sp>
      <p:sp>
        <p:nvSpPr>
          <p:cNvPr id="5" name="Slide Number Placeholder 3"/>
          <p:cNvSpPr>
            <a:spLocks noGrp="1"/>
          </p:cNvSpPr>
          <p:nvPr>
            <p:ph type="sldNum" sz="quarter" idx="12"/>
          </p:nvPr>
        </p:nvSpPr>
        <p:spPr>
          <a:xfrm>
            <a:off x="6457950" y="6356354"/>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35E7177-4F28-4982-8EEE-7F58C922373B}" type="slidenum">
              <a:rPr lang="en-US" altLang="en-US"/>
              <a:pPr>
                <a:defRPr/>
              </a:pPr>
              <a:t>‹#›</a:t>
            </a:fld>
            <a:endParaRPr lang="en-US" altLang="en-US" dirty="0"/>
          </a:p>
        </p:txBody>
      </p:sp>
    </p:spTree>
    <p:extLst>
      <p:ext uri="{BB962C8B-B14F-4D97-AF65-F5344CB8AC3E}">
        <p14:creationId xmlns:p14="http://schemas.microsoft.com/office/powerpoint/2010/main" val="39063200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2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3" name="Date Placeholder 1"/>
          <p:cNvSpPr>
            <a:spLocks noGrp="1"/>
          </p:cNvSpPr>
          <p:nvPr>
            <p:ph type="dt" sz="half" idx="10"/>
          </p:nvPr>
        </p:nvSpPr>
        <p:spPr>
          <a:xfrm>
            <a:off x="628650" y="6356354"/>
            <a:ext cx="2057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6C1086DF-94BB-4DAC-B4D6-2F48C67FC0E0}" type="datetimeFigureOut">
              <a:rPr lang="en-US"/>
              <a:pPr>
                <a:defRPr/>
              </a:pPr>
              <a:t>10/8/2021</a:t>
            </a:fld>
            <a:endParaRPr lang="en-US" dirty="0"/>
          </a:p>
        </p:txBody>
      </p:sp>
      <p:sp>
        <p:nvSpPr>
          <p:cNvPr id="4" name="Footer Placeholder 2"/>
          <p:cNvSpPr>
            <a:spLocks noGrp="1"/>
          </p:cNvSpPr>
          <p:nvPr>
            <p:ph type="ftr" sz="quarter" idx="11"/>
          </p:nvPr>
        </p:nvSpPr>
        <p:spPr>
          <a:xfrm>
            <a:off x="3028950" y="6356354"/>
            <a:ext cx="30861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dirty="0"/>
          </a:p>
        </p:txBody>
      </p:sp>
      <p:sp>
        <p:nvSpPr>
          <p:cNvPr id="5" name="Slide Number Placeholder 3"/>
          <p:cNvSpPr>
            <a:spLocks noGrp="1"/>
          </p:cNvSpPr>
          <p:nvPr>
            <p:ph type="sldNum" sz="quarter" idx="12"/>
          </p:nvPr>
        </p:nvSpPr>
        <p:spPr>
          <a:xfrm>
            <a:off x="6457950" y="6356354"/>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DED817C-FF1A-49F5-9714-0F6EB0950EE3}" type="slidenum">
              <a:rPr lang="en-US" altLang="en-US"/>
              <a:pPr>
                <a:defRPr/>
              </a:pPr>
              <a:t>‹#›</a:t>
            </a:fld>
            <a:endParaRPr lang="en-US" altLang="en-US" dirty="0"/>
          </a:p>
        </p:txBody>
      </p:sp>
    </p:spTree>
    <p:extLst>
      <p:ext uri="{BB962C8B-B14F-4D97-AF65-F5344CB8AC3E}">
        <p14:creationId xmlns:p14="http://schemas.microsoft.com/office/powerpoint/2010/main" val="4201575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5" name="Rectangle 4"/>
          <p:cNvSpPr/>
          <p:nvPr userDrawn="1"/>
        </p:nvSpPr>
        <p:spPr>
          <a:xfrm>
            <a:off x="981075" y="2527302"/>
            <a:ext cx="7181850" cy="1439863"/>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6" name="Rectangle 5"/>
          <p:cNvSpPr/>
          <p:nvPr userDrawn="1"/>
        </p:nvSpPr>
        <p:spPr>
          <a:xfrm>
            <a:off x="0" y="3149600"/>
            <a:ext cx="9144000" cy="20955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6"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186744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3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3" name="Date Placeholder 1"/>
          <p:cNvSpPr>
            <a:spLocks noGrp="1"/>
          </p:cNvSpPr>
          <p:nvPr>
            <p:ph type="dt" sz="half" idx="10"/>
          </p:nvPr>
        </p:nvSpPr>
        <p:spPr>
          <a:xfrm>
            <a:off x="628650" y="6356354"/>
            <a:ext cx="2057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E93D876B-64B3-4B87-8E01-250CC38B3C23}" type="datetimeFigureOut">
              <a:rPr lang="en-US"/>
              <a:pPr>
                <a:defRPr/>
              </a:pPr>
              <a:t>10/8/2021</a:t>
            </a:fld>
            <a:endParaRPr lang="en-US" dirty="0"/>
          </a:p>
        </p:txBody>
      </p:sp>
      <p:sp>
        <p:nvSpPr>
          <p:cNvPr id="4" name="Footer Placeholder 2"/>
          <p:cNvSpPr>
            <a:spLocks noGrp="1"/>
          </p:cNvSpPr>
          <p:nvPr>
            <p:ph type="ftr" sz="quarter" idx="11"/>
          </p:nvPr>
        </p:nvSpPr>
        <p:spPr>
          <a:xfrm>
            <a:off x="3028950" y="6356354"/>
            <a:ext cx="30861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dirty="0"/>
          </a:p>
        </p:txBody>
      </p:sp>
      <p:sp>
        <p:nvSpPr>
          <p:cNvPr id="5" name="Slide Number Placeholder 3"/>
          <p:cNvSpPr>
            <a:spLocks noGrp="1"/>
          </p:cNvSpPr>
          <p:nvPr>
            <p:ph type="sldNum" sz="quarter" idx="12"/>
          </p:nvPr>
        </p:nvSpPr>
        <p:spPr>
          <a:xfrm>
            <a:off x="6457950" y="6356354"/>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14178AD5-FCC6-4034-8FC9-8EE63ED7DC4B}" type="slidenum">
              <a:rPr lang="en-US" altLang="en-US"/>
              <a:pPr>
                <a:defRPr/>
              </a:pPr>
              <a:t>‹#›</a:t>
            </a:fld>
            <a:endParaRPr lang="en-US" altLang="en-US" dirty="0"/>
          </a:p>
        </p:txBody>
      </p:sp>
    </p:spTree>
    <p:extLst>
      <p:ext uri="{BB962C8B-B14F-4D97-AF65-F5344CB8AC3E}">
        <p14:creationId xmlns:p14="http://schemas.microsoft.com/office/powerpoint/2010/main" val="22271027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4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3" name="Date Placeholder 1"/>
          <p:cNvSpPr>
            <a:spLocks noGrp="1"/>
          </p:cNvSpPr>
          <p:nvPr>
            <p:ph type="dt" sz="half" idx="10"/>
          </p:nvPr>
        </p:nvSpPr>
        <p:spPr>
          <a:xfrm>
            <a:off x="628650" y="6356354"/>
            <a:ext cx="2057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793B36C3-767D-440A-B6F2-1F39BBD6D1CE}" type="datetimeFigureOut">
              <a:rPr lang="en-US"/>
              <a:pPr>
                <a:defRPr/>
              </a:pPr>
              <a:t>10/8/2021</a:t>
            </a:fld>
            <a:endParaRPr lang="en-US" dirty="0"/>
          </a:p>
        </p:txBody>
      </p:sp>
      <p:sp>
        <p:nvSpPr>
          <p:cNvPr id="4" name="Footer Placeholder 2"/>
          <p:cNvSpPr>
            <a:spLocks noGrp="1"/>
          </p:cNvSpPr>
          <p:nvPr>
            <p:ph type="ftr" sz="quarter" idx="11"/>
          </p:nvPr>
        </p:nvSpPr>
        <p:spPr>
          <a:xfrm>
            <a:off x="3028950" y="6356354"/>
            <a:ext cx="30861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dirty="0"/>
          </a:p>
        </p:txBody>
      </p:sp>
      <p:sp>
        <p:nvSpPr>
          <p:cNvPr id="5" name="Slide Number Placeholder 3"/>
          <p:cNvSpPr>
            <a:spLocks noGrp="1"/>
          </p:cNvSpPr>
          <p:nvPr>
            <p:ph type="sldNum" sz="quarter" idx="12"/>
          </p:nvPr>
        </p:nvSpPr>
        <p:spPr>
          <a:xfrm>
            <a:off x="6457950" y="6356354"/>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0B59B98E-579D-4743-8C3D-DCA73DDF9C7D}" type="slidenum">
              <a:rPr lang="en-US" altLang="en-US"/>
              <a:pPr>
                <a:defRPr/>
              </a:pPr>
              <a:t>‹#›</a:t>
            </a:fld>
            <a:endParaRPr lang="en-US" altLang="en-US" dirty="0"/>
          </a:p>
        </p:txBody>
      </p:sp>
    </p:spTree>
    <p:extLst>
      <p:ext uri="{BB962C8B-B14F-4D97-AF65-F5344CB8AC3E}">
        <p14:creationId xmlns:p14="http://schemas.microsoft.com/office/powerpoint/2010/main" val="26151480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p:cNvSpPr/>
          <p:nvPr userDrawn="1"/>
        </p:nvSpPr>
        <p:spPr>
          <a:xfrm>
            <a:off x="0" y="0"/>
            <a:ext cx="9144000" cy="382428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5" name="Rectangle 4"/>
          <p:cNvSpPr/>
          <p:nvPr userDrawn="1"/>
        </p:nvSpPr>
        <p:spPr>
          <a:xfrm>
            <a:off x="0" y="3824292"/>
            <a:ext cx="9144000" cy="115887"/>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6" name="Rectangle 5"/>
          <p:cNvSpPr/>
          <p:nvPr userDrawn="1"/>
        </p:nvSpPr>
        <p:spPr>
          <a:xfrm>
            <a:off x="1798640" y="3340100"/>
            <a:ext cx="5546725" cy="107632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grpSp>
        <p:nvGrpSpPr>
          <p:cNvPr id="7" name="Group 18"/>
          <p:cNvGrpSpPr>
            <a:grpSpLocks/>
          </p:cNvGrpSpPr>
          <p:nvPr userDrawn="1"/>
        </p:nvGrpSpPr>
        <p:grpSpPr bwMode="auto">
          <a:xfrm>
            <a:off x="3717927" y="5872167"/>
            <a:ext cx="1708150" cy="395287"/>
            <a:chOff x="3718117" y="5713390"/>
            <a:chExt cx="1707767" cy="525628"/>
          </a:xfrm>
        </p:grpSpPr>
        <p:pic>
          <p:nvPicPr>
            <p:cNvPr id="8" name="Picture 19">
              <a:hlinkClick r:id="rId2"/>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57636"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0">
              <a:hlinkClick r:id="rId4"/>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18117"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a:hlinkClick r:id="rId6"/>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618111" y="5732714"/>
              <a:ext cx="362926" cy="48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2">
              <a:hlinkClick r:id="rId8"/>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054683" y="5721608"/>
              <a:ext cx="371201" cy="49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23"/>
          <p:cNvSpPr txBox="1">
            <a:spLocks noChangeArrowheads="1"/>
          </p:cNvSpPr>
          <p:nvPr userDrawn="1"/>
        </p:nvSpPr>
        <p:spPr bwMode="auto">
          <a:xfrm>
            <a:off x="2090738" y="3429002"/>
            <a:ext cx="4962525"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n-US" altLang="en-US" sz="4050" b="1" dirty="0">
                <a:solidFill>
                  <a:schemeClr val="bg1"/>
                </a:solidFill>
                <a:cs typeface="Arial" charset="0"/>
              </a:rPr>
              <a:t>www.FLDOE.org</a:t>
            </a:r>
          </a:p>
        </p:txBody>
      </p:sp>
      <p:pic>
        <p:nvPicPr>
          <p:cNvPr id="13" name="Picture 24" descr="FDOELogo.png"/>
          <p:cNvPicPr>
            <a:picLocks noChangeAspect="1"/>
          </p:cNvPicPr>
          <p:nvPr userDrawn="1"/>
        </p:nvPicPr>
        <p:blipFill>
          <a:blip r:embed="rId10">
            <a:extLst>
              <a:ext uri="{28A0092B-C50C-407E-A947-70E740481C1C}">
                <a14:useLocalDpi xmlns:a14="http://schemas.microsoft.com/office/drawing/2010/main" val="0"/>
              </a:ext>
            </a:extLst>
          </a:blip>
          <a:srcRect l="4701" t="10345" r="67973" b="10629"/>
          <a:stretch>
            <a:fillRect/>
          </a:stretch>
        </p:blipFill>
        <p:spPr bwMode="auto">
          <a:xfrm>
            <a:off x="3294063" y="439738"/>
            <a:ext cx="25273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5227432"/>
            <a:ext cx="6858000" cy="387984"/>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556259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5" name="Rectangle 4"/>
          <p:cNvSpPr/>
          <p:nvPr userDrawn="1"/>
        </p:nvSpPr>
        <p:spPr>
          <a:xfrm>
            <a:off x="981075" y="2527302"/>
            <a:ext cx="7181850" cy="1439863"/>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6" name="Rectangle 5"/>
          <p:cNvSpPr/>
          <p:nvPr userDrawn="1"/>
        </p:nvSpPr>
        <p:spPr>
          <a:xfrm>
            <a:off x="0" y="3149600"/>
            <a:ext cx="9144000" cy="20955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6"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27747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5" name="Rectangle 4"/>
          <p:cNvSpPr/>
          <p:nvPr userDrawn="1"/>
        </p:nvSpPr>
        <p:spPr>
          <a:xfrm>
            <a:off x="981075" y="2527302"/>
            <a:ext cx="7181850" cy="1439863"/>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6" name="Rectangle 5"/>
          <p:cNvSpPr/>
          <p:nvPr userDrawn="1"/>
        </p:nvSpPr>
        <p:spPr>
          <a:xfrm>
            <a:off x="0" y="3149600"/>
            <a:ext cx="9144000" cy="20955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6"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36571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5" name="Rectangle 4"/>
          <p:cNvSpPr/>
          <p:nvPr userDrawn="1"/>
        </p:nvSpPr>
        <p:spPr>
          <a:xfrm>
            <a:off x="981075" y="2527302"/>
            <a:ext cx="7181850" cy="1439863"/>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6" name="Rectangle 5"/>
          <p:cNvSpPr/>
          <p:nvPr userDrawn="1"/>
        </p:nvSpPr>
        <p:spPr>
          <a:xfrm>
            <a:off x="0" y="3149600"/>
            <a:ext cx="9144000" cy="20955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6"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95245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5" name="Rectangle 4"/>
          <p:cNvSpPr/>
          <p:nvPr userDrawn="1"/>
        </p:nvSpPr>
        <p:spPr>
          <a:xfrm>
            <a:off x="981075" y="2527302"/>
            <a:ext cx="7181850" cy="1439863"/>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6" name="Rectangle 5"/>
          <p:cNvSpPr/>
          <p:nvPr userDrawn="1"/>
        </p:nvSpPr>
        <p:spPr>
          <a:xfrm>
            <a:off x="0" y="3149600"/>
            <a:ext cx="9144000" cy="20955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6"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02672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44684"/>
            <a:ext cx="3868340" cy="647700"/>
          </a:xfrm>
          <a:solidFill>
            <a:srgbClr val="00A88D"/>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792386"/>
            <a:ext cx="3868340" cy="43663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144687"/>
            <a:ext cx="3887391" cy="647699"/>
          </a:xfrm>
          <a:solidFill>
            <a:srgbClr val="9CB63C"/>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1792384"/>
            <a:ext cx="3887391" cy="4366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7565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2160573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www.fldoe.or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hyperlink" Target="http://www.fldoe.org/" TargetMode="Externa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66788"/>
            <a:ext cx="78867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906589"/>
            <a:ext cx="7886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9" name="Text Placeholder 2"/>
          <p:cNvSpPr txBox="1">
            <a:spLocks/>
          </p:cNvSpPr>
          <p:nvPr/>
        </p:nvSpPr>
        <p:spPr>
          <a:xfrm>
            <a:off x="628650" y="6400800"/>
            <a:ext cx="7886700" cy="387350"/>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200" b="1" dirty="0">
                <a:solidFill>
                  <a:srgbClr val="262A63"/>
                </a:solidFill>
                <a:latin typeface="Arial" panose="020B0604020202020204" pitchFamily="34" charset="0"/>
                <a:hlinkClick r:id="rId18"/>
              </a:rPr>
              <a:t>www.FLDOE.org</a:t>
            </a:r>
            <a:endParaRPr lang="en-US" sz="1200" b="1" dirty="0">
              <a:solidFill>
                <a:srgbClr val="262A63"/>
              </a:solidFill>
              <a:latin typeface="Arial" panose="020B0604020202020204" pitchFamily="34" charset="0"/>
            </a:endParaRPr>
          </a:p>
        </p:txBody>
      </p:sp>
      <p:cxnSp>
        <p:nvCxnSpPr>
          <p:cNvPr id="11" name="Straight Connector 10"/>
          <p:cNvCxnSpPr/>
          <p:nvPr/>
        </p:nvCxnSpPr>
        <p:spPr>
          <a:xfrm flipH="1">
            <a:off x="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pic>
        <p:nvPicPr>
          <p:cNvPr id="1030" name="Picture 13"/>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3284539" y="19050"/>
            <a:ext cx="25749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flipH="1">
            <a:off x="1" y="442913"/>
            <a:ext cx="3101975"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038850" y="442913"/>
            <a:ext cx="3105150"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48640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sp>
        <p:nvSpPr>
          <p:cNvPr id="1034" name="TextBox 9"/>
          <p:cNvSpPr txBox="1">
            <a:spLocks noChangeArrowheads="1"/>
          </p:cNvSpPr>
          <p:nvPr/>
        </p:nvSpPr>
        <p:spPr bwMode="auto">
          <a:xfrm>
            <a:off x="8515350" y="6324600"/>
            <a:ext cx="592139"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fld id="{178FBFF7-FDAA-4FF1-90D4-AD0175FABC4E}" type="slidenum">
              <a:rPr lang="en-US" altLang="en-US" sz="1600" smtClean="0">
                <a:solidFill>
                  <a:srgbClr val="7F7F7F"/>
                </a:solidFill>
              </a:rPr>
              <a:pPr eaLnBrk="1" hangingPunct="1">
                <a:defRPr/>
              </a:pPr>
              <a:t>‹#›</a:t>
            </a:fld>
            <a:endParaRPr lang="en-US" altLang="en-US" sz="1600" dirty="0">
              <a:solidFill>
                <a:srgbClr val="7F7F7F"/>
              </a:solidFill>
            </a:endParaRPr>
          </a:p>
        </p:txBody>
      </p:sp>
    </p:spTree>
    <p:extLst>
      <p:ext uri="{BB962C8B-B14F-4D97-AF65-F5344CB8AC3E}">
        <p14:creationId xmlns:p14="http://schemas.microsoft.com/office/powerpoint/2010/main" val="17544610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rtl="0" eaLnBrk="0" fontAlgn="base" hangingPunct="0">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3200" b="1">
          <a:solidFill>
            <a:srgbClr val="262A63"/>
          </a:solidFill>
          <a:latin typeface="Calibri" pitchFamily="34" charset="0"/>
        </a:defRPr>
      </a:lvl2pPr>
      <a:lvl3pPr algn="l" rtl="0" eaLnBrk="0" fontAlgn="base" hangingPunct="0">
        <a:lnSpc>
          <a:spcPct val="90000"/>
        </a:lnSpc>
        <a:spcBef>
          <a:spcPct val="0"/>
        </a:spcBef>
        <a:spcAft>
          <a:spcPct val="0"/>
        </a:spcAft>
        <a:defRPr sz="3200" b="1">
          <a:solidFill>
            <a:srgbClr val="262A63"/>
          </a:solidFill>
          <a:latin typeface="Calibri" pitchFamily="34" charset="0"/>
        </a:defRPr>
      </a:lvl3pPr>
      <a:lvl4pPr algn="l" rtl="0" eaLnBrk="0" fontAlgn="base" hangingPunct="0">
        <a:lnSpc>
          <a:spcPct val="90000"/>
        </a:lnSpc>
        <a:spcBef>
          <a:spcPct val="0"/>
        </a:spcBef>
        <a:spcAft>
          <a:spcPct val="0"/>
        </a:spcAft>
        <a:defRPr sz="3200" b="1">
          <a:solidFill>
            <a:srgbClr val="262A63"/>
          </a:solidFill>
          <a:latin typeface="Calibri" pitchFamily="34" charset="0"/>
        </a:defRPr>
      </a:lvl4pPr>
      <a:lvl5pPr algn="l" rtl="0" eaLnBrk="0" fontAlgn="base" hangingPunct="0">
        <a:lnSpc>
          <a:spcPct val="90000"/>
        </a:lnSpc>
        <a:spcBef>
          <a:spcPct val="0"/>
        </a:spcBef>
        <a:spcAft>
          <a:spcPct val="0"/>
        </a:spcAft>
        <a:defRPr sz="3200" b="1">
          <a:solidFill>
            <a:srgbClr val="262A63"/>
          </a:solidFill>
          <a:latin typeface="Calibri" pitchFamily="34" charset="0"/>
        </a:defRPr>
      </a:lvl5pPr>
      <a:lvl6pPr marL="457200" algn="l" rtl="0" fontAlgn="base">
        <a:lnSpc>
          <a:spcPct val="90000"/>
        </a:lnSpc>
        <a:spcBef>
          <a:spcPct val="0"/>
        </a:spcBef>
        <a:spcAft>
          <a:spcPct val="0"/>
        </a:spcAft>
        <a:defRPr sz="3200" b="1">
          <a:solidFill>
            <a:srgbClr val="262A63"/>
          </a:solidFill>
          <a:latin typeface="Calibri" pitchFamily="34" charset="0"/>
        </a:defRPr>
      </a:lvl6pPr>
      <a:lvl7pPr marL="914400" algn="l" rtl="0" fontAlgn="base">
        <a:lnSpc>
          <a:spcPct val="90000"/>
        </a:lnSpc>
        <a:spcBef>
          <a:spcPct val="0"/>
        </a:spcBef>
        <a:spcAft>
          <a:spcPct val="0"/>
        </a:spcAft>
        <a:defRPr sz="3200" b="1">
          <a:solidFill>
            <a:srgbClr val="262A63"/>
          </a:solidFill>
          <a:latin typeface="Calibri" pitchFamily="34" charset="0"/>
        </a:defRPr>
      </a:lvl7pPr>
      <a:lvl8pPr marL="1371600" algn="l" rtl="0" fontAlgn="base">
        <a:lnSpc>
          <a:spcPct val="90000"/>
        </a:lnSpc>
        <a:spcBef>
          <a:spcPct val="0"/>
        </a:spcBef>
        <a:spcAft>
          <a:spcPct val="0"/>
        </a:spcAft>
        <a:defRPr sz="3200" b="1">
          <a:solidFill>
            <a:srgbClr val="262A63"/>
          </a:solidFill>
          <a:latin typeface="Calibri" pitchFamily="34" charset="0"/>
        </a:defRPr>
      </a:lvl8pPr>
      <a:lvl9pPr marL="1828800" algn="l" rtl="0" fontAlgn="base">
        <a:lnSpc>
          <a:spcPct val="90000"/>
        </a:lnSpc>
        <a:spcBef>
          <a:spcPct val="0"/>
        </a:spcBef>
        <a:spcAft>
          <a:spcPct val="0"/>
        </a:spcAft>
        <a:defRPr sz="3200" b="1">
          <a:solidFill>
            <a:srgbClr val="262A63"/>
          </a:solidFill>
          <a:latin typeface="Calibri" pitchFamily="34" charset="0"/>
        </a:defRPr>
      </a:lvl9pPr>
    </p:titleStyle>
    <p:bodyStyle>
      <a:lvl1pPr marL="228600" indent="-228600" algn="l" rtl="0" eaLnBrk="0" fontAlgn="base" hangingPunct="0">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eaLnBrk="0" fontAlgn="base" hangingPunct="0">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eaLnBrk="0" fontAlgn="base" hangingPunct="0">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eaLnBrk="0" fontAlgn="base" hangingPunct="0">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66788"/>
            <a:ext cx="78867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906589"/>
            <a:ext cx="7886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9" name="Text Placeholder 2"/>
          <p:cNvSpPr txBox="1">
            <a:spLocks/>
          </p:cNvSpPr>
          <p:nvPr/>
        </p:nvSpPr>
        <p:spPr>
          <a:xfrm>
            <a:off x="628650" y="6400800"/>
            <a:ext cx="7886700" cy="387350"/>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900" b="1" dirty="0">
                <a:solidFill>
                  <a:srgbClr val="262A63"/>
                </a:solidFill>
                <a:latin typeface="Arial" panose="020B0604020202020204" pitchFamily="34" charset="0"/>
                <a:hlinkClick r:id="rId18"/>
              </a:rPr>
              <a:t>www.FLDOE.org</a:t>
            </a:r>
            <a:endParaRPr lang="en-US" sz="900" b="1" dirty="0">
              <a:solidFill>
                <a:srgbClr val="262A63"/>
              </a:solidFill>
              <a:latin typeface="Arial" panose="020B0604020202020204" pitchFamily="34" charset="0"/>
            </a:endParaRPr>
          </a:p>
        </p:txBody>
      </p:sp>
      <p:cxnSp>
        <p:nvCxnSpPr>
          <p:cNvPr id="11" name="Straight Connector 10"/>
          <p:cNvCxnSpPr/>
          <p:nvPr/>
        </p:nvCxnSpPr>
        <p:spPr>
          <a:xfrm flipH="1">
            <a:off x="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pic>
        <p:nvPicPr>
          <p:cNvPr id="1030" name="Picture 13"/>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3284540" y="19050"/>
            <a:ext cx="25749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flipH="1">
            <a:off x="2" y="442913"/>
            <a:ext cx="3101975"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038850" y="442913"/>
            <a:ext cx="3105150"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48640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sp>
        <p:nvSpPr>
          <p:cNvPr id="1034" name="TextBox 9"/>
          <p:cNvSpPr txBox="1">
            <a:spLocks noChangeArrowheads="1"/>
          </p:cNvSpPr>
          <p:nvPr/>
        </p:nvSpPr>
        <p:spPr bwMode="auto">
          <a:xfrm>
            <a:off x="8515351" y="6324601"/>
            <a:ext cx="5921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fld id="{178FBFF7-FDAA-4FF1-90D4-AD0175FABC4E}" type="slidenum">
              <a:rPr lang="en-US" altLang="en-US" sz="1200" smtClean="0">
                <a:solidFill>
                  <a:srgbClr val="7F7F7F"/>
                </a:solidFill>
              </a:rPr>
              <a:pPr eaLnBrk="1" hangingPunct="1">
                <a:defRPr/>
              </a:pPr>
              <a:t>‹#›</a:t>
            </a:fld>
            <a:endParaRPr lang="en-US" altLang="en-US" sz="1200" dirty="0">
              <a:solidFill>
                <a:srgbClr val="7F7F7F"/>
              </a:solidFill>
            </a:endParaRPr>
          </a:p>
        </p:txBody>
      </p:sp>
    </p:spTree>
    <p:extLst>
      <p:ext uri="{BB962C8B-B14F-4D97-AF65-F5344CB8AC3E}">
        <p14:creationId xmlns:p14="http://schemas.microsoft.com/office/powerpoint/2010/main" val="148877264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rtl="0" eaLnBrk="0" fontAlgn="base" hangingPunct="0">
        <a:lnSpc>
          <a:spcPct val="90000"/>
        </a:lnSpc>
        <a:spcBef>
          <a:spcPct val="0"/>
        </a:spcBef>
        <a:spcAft>
          <a:spcPct val="0"/>
        </a:spcAft>
        <a:defRPr lang="en-US" sz="2400" b="1" kern="1200">
          <a:solidFill>
            <a:srgbClr val="262A63"/>
          </a:solidFill>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2400" b="1">
          <a:solidFill>
            <a:srgbClr val="262A63"/>
          </a:solidFill>
          <a:latin typeface="Calibri" pitchFamily="34" charset="0"/>
        </a:defRPr>
      </a:lvl2pPr>
      <a:lvl3pPr algn="l" rtl="0" eaLnBrk="0" fontAlgn="base" hangingPunct="0">
        <a:lnSpc>
          <a:spcPct val="90000"/>
        </a:lnSpc>
        <a:spcBef>
          <a:spcPct val="0"/>
        </a:spcBef>
        <a:spcAft>
          <a:spcPct val="0"/>
        </a:spcAft>
        <a:defRPr sz="2400" b="1">
          <a:solidFill>
            <a:srgbClr val="262A63"/>
          </a:solidFill>
          <a:latin typeface="Calibri" pitchFamily="34" charset="0"/>
        </a:defRPr>
      </a:lvl3pPr>
      <a:lvl4pPr algn="l" rtl="0" eaLnBrk="0" fontAlgn="base" hangingPunct="0">
        <a:lnSpc>
          <a:spcPct val="90000"/>
        </a:lnSpc>
        <a:spcBef>
          <a:spcPct val="0"/>
        </a:spcBef>
        <a:spcAft>
          <a:spcPct val="0"/>
        </a:spcAft>
        <a:defRPr sz="2400" b="1">
          <a:solidFill>
            <a:srgbClr val="262A63"/>
          </a:solidFill>
          <a:latin typeface="Calibri" pitchFamily="34" charset="0"/>
        </a:defRPr>
      </a:lvl4pPr>
      <a:lvl5pPr algn="l" rtl="0" eaLnBrk="0" fontAlgn="base" hangingPunct="0">
        <a:lnSpc>
          <a:spcPct val="90000"/>
        </a:lnSpc>
        <a:spcBef>
          <a:spcPct val="0"/>
        </a:spcBef>
        <a:spcAft>
          <a:spcPct val="0"/>
        </a:spcAft>
        <a:defRPr sz="2400" b="1">
          <a:solidFill>
            <a:srgbClr val="262A63"/>
          </a:solidFill>
          <a:latin typeface="Calibri" pitchFamily="34" charset="0"/>
        </a:defRPr>
      </a:lvl5pPr>
      <a:lvl6pPr marL="342900" algn="l" rtl="0" fontAlgn="base">
        <a:lnSpc>
          <a:spcPct val="90000"/>
        </a:lnSpc>
        <a:spcBef>
          <a:spcPct val="0"/>
        </a:spcBef>
        <a:spcAft>
          <a:spcPct val="0"/>
        </a:spcAft>
        <a:defRPr sz="2400" b="1">
          <a:solidFill>
            <a:srgbClr val="262A63"/>
          </a:solidFill>
          <a:latin typeface="Calibri" pitchFamily="34" charset="0"/>
        </a:defRPr>
      </a:lvl6pPr>
      <a:lvl7pPr marL="685800" algn="l" rtl="0" fontAlgn="base">
        <a:lnSpc>
          <a:spcPct val="90000"/>
        </a:lnSpc>
        <a:spcBef>
          <a:spcPct val="0"/>
        </a:spcBef>
        <a:spcAft>
          <a:spcPct val="0"/>
        </a:spcAft>
        <a:defRPr sz="2400" b="1">
          <a:solidFill>
            <a:srgbClr val="262A63"/>
          </a:solidFill>
          <a:latin typeface="Calibri" pitchFamily="34" charset="0"/>
        </a:defRPr>
      </a:lvl7pPr>
      <a:lvl8pPr marL="1028700" algn="l" rtl="0" fontAlgn="base">
        <a:lnSpc>
          <a:spcPct val="90000"/>
        </a:lnSpc>
        <a:spcBef>
          <a:spcPct val="0"/>
        </a:spcBef>
        <a:spcAft>
          <a:spcPct val="0"/>
        </a:spcAft>
        <a:defRPr sz="2400" b="1">
          <a:solidFill>
            <a:srgbClr val="262A63"/>
          </a:solidFill>
          <a:latin typeface="Calibri" pitchFamily="34" charset="0"/>
        </a:defRPr>
      </a:lvl8pPr>
      <a:lvl9pPr marL="1371600" algn="l" rtl="0" fontAlgn="base">
        <a:lnSpc>
          <a:spcPct val="90000"/>
        </a:lnSpc>
        <a:spcBef>
          <a:spcPct val="0"/>
        </a:spcBef>
        <a:spcAft>
          <a:spcPct val="0"/>
        </a:spcAft>
        <a:defRPr sz="2400" b="1">
          <a:solidFill>
            <a:srgbClr val="262A63"/>
          </a:solidFill>
          <a:latin typeface="Calibri" pitchFamily="34" charset="0"/>
        </a:defRPr>
      </a:lvl9pPr>
    </p:titleStyle>
    <p:bodyStyle>
      <a:lvl1pPr marL="171450" indent="-171450" algn="l" rtl="0" eaLnBrk="0" fontAlgn="base" hangingPunct="0">
        <a:lnSpc>
          <a:spcPct val="90000"/>
        </a:lnSpc>
        <a:spcBef>
          <a:spcPts val="750"/>
        </a:spcBef>
        <a:spcAft>
          <a:spcPct val="0"/>
        </a:spcAft>
        <a:buClr>
          <a:srgbClr val="262A63"/>
        </a:buClr>
        <a:buFont typeface="Arial" panose="020B0604020202020204" pitchFamily="34" charset="0"/>
        <a:buChar char="•"/>
        <a:defRPr sz="2100" kern="1200">
          <a:solidFill>
            <a:schemeClr val="tx1"/>
          </a:solidFill>
          <a:latin typeface="Calibri" panose="020F0502020204030204" pitchFamily="34" charset="0"/>
          <a:ea typeface="+mn-ea"/>
          <a:cs typeface="+mn-cs"/>
        </a:defRPr>
      </a:lvl1pPr>
      <a:lvl2pPr marL="514350" indent="-171450" algn="l" rtl="0" eaLnBrk="0" fontAlgn="base" hangingPunct="0">
        <a:lnSpc>
          <a:spcPct val="90000"/>
        </a:lnSpc>
        <a:spcBef>
          <a:spcPts val="375"/>
        </a:spcBef>
        <a:spcAft>
          <a:spcPct val="0"/>
        </a:spcAft>
        <a:buClr>
          <a:srgbClr val="00689B"/>
        </a:buClr>
        <a:buFont typeface="Arial" panose="020B0604020202020204" pitchFamily="34" charset="0"/>
        <a:buChar char="•"/>
        <a:defRPr sz="1800" kern="1200">
          <a:solidFill>
            <a:schemeClr val="tx1"/>
          </a:solidFill>
          <a:latin typeface="Calibri" panose="020F0502020204030204" pitchFamily="34" charset="0"/>
          <a:ea typeface="+mn-ea"/>
          <a:cs typeface="+mn-cs"/>
        </a:defRPr>
      </a:lvl2pPr>
      <a:lvl3pPr marL="857250" indent="-171450" algn="l" rtl="0" eaLnBrk="0" fontAlgn="base" hangingPunct="0">
        <a:lnSpc>
          <a:spcPct val="90000"/>
        </a:lnSpc>
        <a:spcBef>
          <a:spcPts val="375"/>
        </a:spcBef>
        <a:spcAft>
          <a:spcPct val="0"/>
        </a:spcAft>
        <a:buClr>
          <a:srgbClr val="00A88D"/>
        </a:buClr>
        <a:buFont typeface="Arial" panose="020B0604020202020204" pitchFamily="34" charset="0"/>
        <a:buChar char="•"/>
        <a:defRPr sz="1500" kern="1200">
          <a:solidFill>
            <a:schemeClr val="tx1"/>
          </a:solidFill>
          <a:latin typeface="Calibri" panose="020F0502020204030204" pitchFamily="34" charset="0"/>
          <a:ea typeface="+mn-ea"/>
          <a:cs typeface="+mn-cs"/>
        </a:defRPr>
      </a:lvl3pPr>
      <a:lvl4pPr marL="1028700" algn="l" rtl="0" eaLnBrk="0" fontAlgn="base" hangingPunct="0">
        <a:lnSpc>
          <a:spcPct val="90000"/>
        </a:lnSpc>
        <a:spcBef>
          <a:spcPts val="375"/>
        </a:spcBef>
        <a:spcAft>
          <a:spcPct val="0"/>
        </a:spcAft>
        <a:buClr>
          <a:srgbClr val="9CB63C"/>
        </a:buClr>
        <a:buFont typeface="Arial" panose="020B0604020202020204" pitchFamily="34" charset="0"/>
        <a:defRPr sz="1500" kern="1200">
          <a:solidFill>
            <a:schemeClr val="tx1"/>
          </a:solidFill>
          <a:latin typeface="Calibri" panose="020F0502020204030204" pitchFamily="34" charset="0"/>
          <a:ea typeface="+mn-ea"/>
          <a:cs typeface="+mn-cs"/>
        </a:defRPr>
      </a:lvl4pPr>
      <a:lvl5pPr marL="1543050" indent="-171450" algn="l" rtl="0" eaLnBrk="0" fontAlgn="base" hangingPunct="0">
        <a:lnSpc>
          <a:spcPct val="90000"/>
        </a:lnSpc>
        <a:spcBef>
          <a:spcPts val="375"/>
        </a:spcBef>
        <a:spcAft>
          <a:spcPct val="0"/>
        </a:spcAft>
        <a:buClr>
          <a:srgbClr val="CD9D2C"/>
        </a:buClr>
        <a:buFont typeface="Arial" panose="020B0604020202020204" pitchFamily="34" charset="0"/>
        <a:buChar char="•"/>
        <a:defRPr sz="1500" kern="1200">
          <a:solidFill>
            <a:schemeClr val="tx1"/>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arrie.Henderson@fldoe.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fldoe.org/core/fileparse.php/5592/urlt/14AltMethodsRecs.pdf" TargetMode="External"/><Relationship Id="rId7" Type="http://schemas.openxmlformats.org/officeDocument/2006/relationships/hyperlink" Target="https://www.fldoe.org/core/fileparse.php/5592/urlt/4AltMethodsRecTemp.doc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fldoe.org/core/fileparse.php/5592/urlt/3AltMethodsFindings.pdf" TargetMode="External"/><Relationship Id="rId5" Type="http://schemas.openxmlformats.org/officeDocument/2006/relationships/hyperlink" Target="https://www.fldoe.org/core/fileparse.php/5592/urlt/2AltMethodsRec.pdf" TargetMode="External"/><Relationship Id="rId4" Type="http://schemas.openxmlformats.org/officeDocument/2006/relationships/hyperlink" Target="https://www.fldoe.org/core/fileparse.php/5592/urlt/1AltMethodsWebinar.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Carrie.Henderson@fldoe.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55D8-B46A-497B-800D-E8AB3346B880}"/>
              </a:ext>
            </a:extLst>
          </p:cNvPr>
          <p:cNvSpPr>
            <a:spLocks noGrp="1"/>
          </p:cNvSpPr>
          <p:nvPr>
            <p:ph type="ctrTitle"/>
          </p:nvPr>
        </p:nvSpPr>
        <p:spPr>
          <a:xfrm>
            <a:off x="483137" y="3169118"/>
            <a:ext cx="8177784" cy="980294"/>
          </a:xfrm>
        </p:spPr>
        <p:txBody>
          <a:bodyPr>
            <a:noAutofit/>
          </a:bodyPr>
          <a:lstStyle/>
          <a:p>
            <a:r>
              <a:rPr lang="en-US" sz="2800" dirty="0"/>
              <a:t>Impact of Senate Bill 366: Increasing Opportunities for Students through Alternative Placement Methods</a:t>
            </a:r>
            <a:endParaRPr lang="en-US" sz="2800" b="0" dirty="0"/>
          </a:p>
        </p:txBody>
      </p:sp>
      <p:sp>
        <p:nvSpPr>
          <p:cNvPr id="3" name="Subtitle 2">
            <a:extLst>
              <a:ext uri="{FF2B5EF4-FFF2-40B4-BE49-F238E27FC236}">
                <a16:creationId xmlns:a16="http://schemas.microsoft.com/office/drawing/2014/main" id="{939F18A0-B45B-47B6-A914-C506C9A94569}"/>
              </a:ext>
            </a:extLst>
          </p:cNvPr>
          <p:cNvSpPr>
            <a:spLocks noGrp="1"/>
          </p:cNvSpPr>
          <p:nvPr>
            <p:ph type="subTitle" idx="1"/>
          </p:nvPr>
        </p:nvSpPr>
        <p:spPr>
          <a:xfrm>
            <a:off x="58" y="4314868"/>
            <a:ext cx="9143942" cy="1636071"/>
          </a:xfrm>
        </p:spPr>
        <p:txBody>
          <a:bodyPr/>
          <a:lstStyle/>
          <a:p>
            <a:pPr>
              <a:lnSpc>
                <a:spcPct val="100000"/>
              </a:lnSpc>
              <a:spcBef>
                <a:spcPts val="0"/>
              </a:spcBef>
            </a:pPr>
            <a:r>
              <a:rPr lang="en-US" b="1" dirty="0"/>
              <a:t>Carrie Henderson, Ph.D. </a:t>
            </a:r>
            <a:r>
              <a:rPr lang="en-US" dirty="0"/>
              <a:t>​</a:t>
            </a:r>
          </a:p>
          <a:p>
            <a:pPr>
              <a:lnSpc>
                <a:spcPct val="100000"/>
              </a:lnSpc>
              <a:spcBef>
                <a:spcPts val="0"/>
              </a:spcBef>
            </a:pPr>
            <a:r>
              <a:rPr lang="en-US" dirty="0"/>
              <a:t>Executive Vice Chancellor, Division of Florida Colleges​</a:t>
            </a:r>
          </a:p>
          <a:p>
            <a:pPr>
              <a:lnSpc>
                <a:spcPct val="100000"/>
              </a:lnSpc>
              <a:spcBef>
                <a:spcPts val="0"/>
              </a:spcBef>
            </a:pPr>
            <a:r>
              <a:rPr lang="en-US" u="sng" dirty="0">
                <a:hlinkClick r:id="rId3"/>
              </a:rPr>
              <a:t>Carrie.Henderson@fldoe.org</a:t>
            </a:r>
            <a:r>
              <a:rPr lang="en-US" dirty="0"/>
              <a:t> </a:t>
            </a:r>
          </a:p>
        </p:txBody>
      </p:sp>
    </p:spTree>
    <p:extLst>
      <p:ext uri="{BB962C8B-B14F-4D97-AF65-F5344CB8AC3E}">
        <p14:creationId xmlns:p14="http://schemas.microsoft.com/office/powerpoint/2010/main" val="1380323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66788"/>
            <a:ext cx="7886700" cy="586717"/>
          </a:xfrm>
        </p:spPr>
        <p:txBody>
          <a:bodyPr/>
          <a:lstStyle/>
          <a:p>
            <a:r>
              <a:rPr lang="en-US" dirty="0"/>
              <a:t>Limitations</a:t>
            </a:r>
          </a:p>
        </p:txBody>
      </p:sp>
      <p:sp>
        <p:nvSpPr>
          <p:cNvPr id="3" name="Content Placeholder 2"/>
          <p:cNvSpPr>
            <a:spLocks noGrp="1"/>
          </p:cNvSpPr>
          <p:nvPr>
            <p:ph idx="1"/>
          </p:nvPr>
        </p:nvSpPr>
        <p:spPr>
          <a:xfrm>
            <a:off x="628650" y="1682063"/>
            <a:ext cx="7886700" cy="4354753"/>
          </a:xfrm>
        </p:spPr>
        <p:txBody>
          <a:bodyPr/>
          <a:lstStyle/>
          <a:p>
            <a:r>
              <a:rPr lang="en-US" sz="2400" dirty="0"/>
              <a:t>This was a voluntary ad hoc data collection, so the findings are not representative of all FCS institutions. </a:t>
            </a:r>
          </a:p>
          <a:p>
            <a:r>
              <a:rPr lang="en-US" sz="2400" dirty="0">
                <a:latin typeface="Calibri"/>
                <a:cs typeface="Calibri"/>
              </a:rPr>
              <a:t>The temporary suspension of the common placement testing requirement allowed for institutions to use alternative methods, but did not prescribe which methods should be used. </a:t>
            </a:r>
            <a:endParaRPr lang="en-US" sz="2400" dirty="0">
              <a:cs typeface="Calibri"/>
            </a:endParaRPr>
          </a:p>
          <a:p>
            <a:r>
              <a:rPr lang="en-US" sz="2400" dirty="0">
                <a:latin typeface="Calibri"/>
                <a:cs typeface="Calibri"/>
              </a:rPr>
              <a:t>Due to the flexibility given to institutions during this data collection, it is important to note that one or two institutions may contribute more to certain outcomes due to the institutions' size and enrollment. </a:t>
            </a:r>
            <a:endParaRPr lang="en-US" sz="2400" dirty="0">
              <a:cs typeface="Calibri"/>
            </a:endParaRPr>
          </a:p>
          <a:p>
            <a:r>
              <a:rPr lang="en-US" sz="2400" dirty="0"/>
              <a:t>Student performance in fall 2020 may have been affected by COVID-19, so the conditions for the comparison vary. </a:t>
            </a:r>
          </a:p>
        </p:txBody>
      </p:sp>
    </p:spTree>
    <p:extLst>
      <p:ext uri="{BB962C8B-B14F-4D97-AF65-F5344CB8AC3E}">
        <p14:creationId xmlns:p14="http://schemas.microsoft.com/office/powerpoint/2010/main" val="1514114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Takeaways</a:t>
            </a:r>
          </a:p>
        </p:txBody>
      </p:sp>
      <p:sp>
        <p:nvSpPr>
          <p:cNvPr id="3" name="Content Placeholder 2"/>
          <p:cNvSpPr>
            <a:spLocks noGrp="1"/>
          </p:cNvSpPr>
          <p:nvPr>
            <p:ph idx="1"/>
          </p:nvPr>
        </p:nvSpPr>
        <p:spPr/>
        <p:txBody>
          <a:bodyPr/>
          <a:lstStyle/>
          <a:p>
            <a:r>
              <a:rPr lang="en-US" sz="2700" dirty="0"/>
              <a:t>Overall, the temporary suspension of the common placement test requirement did not appear to negatively affect students in their first-term general education, gateway math and gateway English courses. </a:t>
            </a:r>
          </a:p>
          <a:p>
            <a:r>
              <a:rPr lang="en-US" sz="2700" dirty="0"/>
              <a:t>Black, Hispanic and FRL students placed with GPA+Alt Method(s) had the same pass rate or one percentage point less than those placed with GPA+CPT in gateway math and had higher pass rates than those placed with GPA+CPT in gateway English. </a:t>
            </a:r>
          </a:p>
          <a:p>
            <a:endParaRPr lang="en-US" sz="2700" dirty="0"/>
          </a:p>
        </p:txBody>
      </p:sp>
    </p:spTree>
    <p:extLst>
      <p:ext uri="{BB962C8B-B14F-4D97-AF65-F5344CB8AC3E}">
        <p14:creationId xmlns:p14="http://schemas.microsoft.com/office/powerpoint/2010/main" val="413465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107996"/>
            <a:ext cx="8030158" cy="3938241"/>
          </a:xfrm>
        </p:spPr>
        <p:txBody>
          <a:bodyPr/>
          <a:lstStyle/>
          <a:p>
            <a:pPr lvl="0"/>
            <a:r>
              <a:rPr lang="en-US" sz="2200" dirty="0"/>
              <a:t>SB 366 amends multiple Florida statutes to expand the mechanisms institutions may use to assess readiness for college-level work. In addition to identifying approved common placement tests, SB 366 requires the SBE to adopt rules to develop and implement alternative methods for assessing communication and computation skills. </a:t>
            </a:r>
          </a:p>
          <a:p>
            <a:pPr lvl="1"/>
            <a:r>
              <a:rPr lang="en-US" sz="2000" i="1" dirty="0"/>
              <a:t>College Credit Admissions Counseling</a:t>
            </a:r>
            <a:r>
              <a:rPr lang="en-US" sz="2000" dirty="0"/>
              <a:t>: SB 366 amends s. 1007.263, F.S.,</a:t>
            </a:r>
            <a:r>
              <a:rPr lang="en-US" sz="2000" b="1" dirty="0"/>
              <a:t> </a:t>
            </a:r>
            <a:r>
              <a:rPr lang="en-US" sz="2000" dirty="0"/>
              <a:t>to add alternative methods for measuring achievement in college-level computation and communication for admissions counseling in college credit programs. </a:t>
            </a:r>
            <a:endParaRPr lang="en-US" dirty="0">
              <a:solidFill>
                <a:schemeClr val="tx1"/>
              </a:solidFill>
            </a:endParaRPr>
          </a:p>
        </p:txBody>
      </p:sp>
      <p:sp>
        <p:nvSpPr>
          <p:cNvPr id="4" name="TextBox 3"/>
          <p:cNvSpPr txBox="1"/>
          <p:nvPr/>
        </p:nvSpPr>
        <p:spPr>
          <a:xfrm>
            <a:off x="628650" y="947650"/>
            <a:ext cx="7886700" cy="1015663"/>
          </a:xfrm>
          <a:prstGeom prst="rect">
            <a:avLst/>
          </a:prstGeom>
          <a:noFill/>
        </p:spPr>
        <p:txBody>
          <a:bodyPr wrap="square" rtlCol="0">
            <a:spAutoFit/>
          </a:bodyPr>
          <a:lstStyle/>
          <a:p>
            <a:r>
              <a:rPr lang="en-US" sz="3000" b="1" dirty="0">
                <a:solidFill>
                  <a:srgbClr val="002060"/>
                </a:solidFill>
              </a:rPr>
              <a:t>Alternative Methods to Assess College-Level Computation and Communication  </a:t>
            </a:r>
          </a:p>
        </p:txBody>
      </p:sp>
    </p:spTree>
    <p:extLst>
      <p:ext uri="{BB962C8B-B14F-4D97-AF65-F5344CB8AC3E}">
        <p14:creationId xmlns:p14="http://schemas.microsoft.com/office/powerpoint/2010/main" val="1704949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107997"/>
            <a:ext cx="7886700" cy="3872926"/>
          </a:xfrm>
        </p:spPr>
        <p:txBody>
          <a:bodyPr/>
          <a:lstStyle/>
          <a:p>
            <a:pPr lvl="1">
              <a:spcAft>
                <a:spcPts val="500"/>
              </a:spcAft>
            </a:pPr>
            <a:r>
              <a:rPr lang="en-US" sz="2000" dirty="0">
                <a:latin typeface="Calibri"/>
                <a:cs typeface="Calibri"/>
              </a:rPr>
              <a:t>College Credit Dual Enrollment Eligibility: SB 366 amends s. 1007.271, F.S., revising eligibility requirements to specify that students must demonstrate achievement in college-level communication and computation as provided in s. 1008.30, F.S. In effect, this revision allows approved alternative methods to be used in eligibility determinations. The usage of alternative methods includes public, private and home education students. ​</a:t>
            </a:r>
            <a:endParaRPr lang="en-US"/>
          </a:p>
          <a:p>
            <a:pPr lvl="1"/>
            <a:r>
              <a:rPr lang="en-US" sz="2000" dirty="0">
                <a:latin typeface="Calibri"/>
                <a:cs typeface="Calibri"/>
              </a:rPr>
              <a:t>Developmental Education and Meta-Majors: SB 366 amends s. 1008.30, F.S., authorizing FCS institutions to use alternative methods to assess student readiness as it relates to meta-majors and developmental education placement. </a:t>
            </a:r>
            <a:endParaRPr lang="en-US" sz="2000" dirty="0">
              <a:cs typeface="Calibri"/>
            </a:endParaRPr>
          </a:p>
          <a:p>
            <a:endParaRPr lang="en-US" sz="2400" dirty="0">
              <a:solidFill>
                <a:schemeClr val="tx1"/>
              </a:solidFill>
            </a:endParaRPr>
          </a:p>
        </p:txBody>
      </p:sp>
      <p:sp>
        <p:nvSpPr>
          <p:cNvPr id="4" name="TextBox 3"/>
          <p:cNvSpPr txBox="1"/>
          <p:nvPr/>
        </p:nvSpPr>
        <p:spPr>
          <a:xfrm>
            <a:off x="628650" y="947650"/>
            <a:ext cx="7886700" cy="1015663"/>
          </a:xfrm>
          <a:prstGeom prst="rect">
            <a:avLst/>
          </a:prstGeom>
          <a:noFill/>
        </p:spPr>
        <p:txBody>
          <a:bodyPr wrap="square" lIns="91440" tIns="45720" rIns="91440" bIns="45720" rtlCol="0" anchor="t">
            <a:spAutoFit/>
          </a:bodyPr>
          <a:lstStyle/>
          <a:p>
            <a:r>
              <a:rPr lang="en-US" sz="3000" b="1" dirty="0">
                <a:solidFill>
                  <a:srgbClr val="002060"/>
                </a:solidFill>
              </a:rPr>
              <a:t>Alternative Methods to Assess College-Level Computation and Communication </a:t>
            </a:r>
            <a:r>
              <a:rPr lang="en-US" sz="2400" b="1" dirty="0">
                <a:solidFill>
                  <a:srgbClr val="002060"/>
                </a:solidFill>
              </a:rPr>
              <a:t>(Continued)</a:t>
            </a:r>
            <a:r>
              <a:rPr lang="en-US" sz="3000" b="1" dirty="0">
                <a:solidFill>
                  <a:srgbClr val="002060"/>
                </a:solidFill>
              </a:rPr>
              <a:t> </a:t>
            </a:r>
          </a:p>
        </p:txBody>
      </p:sp>
    </p:spTree>
    <p:extLst>
      <p:ext uri="{BB962C8B-B14F-4D97-AF65-F5344CB8AC3E}">
        <p14:creationId xmlns:p14="http://schemas.microsoft.com/office/powerpoint/2010/main" val="2638376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D0343-7C16-4C7C-9906-F53D59C7DE45}"/>
              </a:ext>
            </a:extLst>
          </p:cNvPr>
          <p:cNvSpPr>
            <a:spLocks noGrp="1"/>
          </p:cNvSpPr>
          <p:nvPr>
            <p:ph type="title"/>
          </p:nvPr>
        </p:nvSpPr>
        <p:spPr/>
        <p:txBody>
          <a:bodyPr/>
          <a:lstStyle/>
          <a:p>
            <a:r>
              <a:rPr lang="en-US" dirty="0">
                <a:latin typeface="Calibri"/>
                <a:cs typeface="Calibri"/>
              </a:rPr>
              <a:t>Process for Identifying Alternative Methods</a:t>
            </a:r>
            <a:endParaRPr lang="en-US" dirty="0"/>
          </a:p>
        </p:txBody>
      </p:sp>
      <p:sp>
        <p:nvSpPr>
          <p:cNvPr id="3" name="Content Placeholder 2">
            <a:extLst>
              <a:ext uri="{FF2B5EF4-FFF2-40B4-BE49-F238E27FC236}">
                <a16:creationId xmlns:a16="http://schemas.microsoft.com/office/drawing/2014/main" id="{22EC1447-BDF6-4ED5-8C39-34F7D9C95742}"/>
              </a:ext>
            </a:extLst>
          </p:cNvPr>
          <p:cNvSpPr>
            <a:spLocks noGrp="1"/>
          </p:cNvSpPr>
          <p:nvPr>
            <p:ph idx="1"/>
          </p:nvPr>
        </p:nvSpPr>
        <p:spPr>
          <a:xfrm>
            <a:off x="628650" y="1936830"/>
            <a:ext cx="7886700" cy="4540170"/>
          </a:xfrm>
        </p:spPr>
        <p:txBody>
          <a:bodyPr/>
          <a:lstStyle/>
          <a:p>
            <a:pPr>
              <a:lnSpc>
                <a:spcPct val="100000"/>
              </a:lnSpc>
              <a:spcBef>
                <a:spcPts val="0"/>
              </a:spcBef>
              <a:spcAft>
                <a:spcPts val="600"/>
              </a:spcAft>
            </a:pPr>
            <a:r>
              <a:rPr lang="en-US" sz="2400" dirty="0">
                <a:latin typeface="Calibri"/>
                <a:cs typeface="Calibri"/>
              </a:rPr>
              <a:t>The Division of Florida Colleges (DFC) held a webinar on August 19 on the process by which institutions could submit alternative methods for consideration by SBE.</a:t>
            </a:r>
            <a:endParaRPr lang="en-US"/>
          </a:p>
          <a:p>
            <a:pPr>
              <a:lnSpc>
                <a:spcPct val="100000"/>
              </a:lnSpc>
              <a:spcBef>
                <a:spcPts val="0"/>
              </a:spcBef>
              <a:spcAft>
                <a:spcPts val="600"/>
              </a:spcAft>
            </a:pPr>
            <a:r>
              <a:rPr lang="en-US" sz="2400" dirty="0">
                <a:latin typeface="Calibri"/>
                <a:cs typeface="Calibri"/>
              </a:rPr>
              <a:t>Recommendations were due on September 8.</a:t>
            </a:r>
          </a:p>
          <a:p>
            <a:pPr>
              <a:lnSpc>
                <a:spcPct val="100000"/>
              </a:lnSpc>
              <a:spcBef>
                <a:spcPts val="0"/>
              </a:spcBef>
              <a:spcAft>
                <a:spcPts val="600"/>
              </a:spcAft>
            </a:pPr>
            <a:r>
              <a:rPr lang="en-US" sz="2400" dirty="0">
                <a:latin typeface="Calibri"/>
                <a:cs typeface="Calibri"/>
              </a:rPr>
              <a:t>The DFC compiled and is currently in the process of analyzing the identified recommendations in collaboration with stakeholders.</a:t>
            </a:r>
          </a:p>
          <a:p>
            <a:pPr>
              <a:lnSpc>
                <a:spcPct val="100000"/>
              </a:lnSpc>
              <a:spcBef>
                <a:spcPts val="0"/>
              </a:spcBef>
              <a:spcAft>
                <a:spcPts val="600"/>
              </a:spcAft>
            </a:pPr>
            <a:r>
              <a:rPr lang="en-US" sz="2400" dirty="0">
                <a:latin typeface="Calibri"/>
                <a:cs typeface="Calibri"/>
              </a:rPr>
              <a:t>Total of 60 unduplicated recommendations in three groups.</a:t>
            </a:r>
          </a:p>
          <a:p>
            <a:pPr lvl="1">
              <a:lnSpc>
                <a:spcPct val="100000"/>
              </a:lnSpc>
              <a:spcBef>
                <a:spcPts val="0"/>
              </a:spcBef>
            </a:pPr>
            <a:r>
              <a:rPr lang="en-US" sz="2000" dirty="0">
                <a:latin typeface="Calibri"/>
                <a:cs typeface="Calibri"/>
              </a:rPr>
              <a:t>High school courses</a:t>
            </a:r>
          </a:p>
          <a:p>
            <a:pPr lvl="1">
              <a:lnSpc>
                <a:spcPct val="100000"/>
              </a:lnSpc>
              <a:spcBef>
                <a:spcPts val="0"/>
              </a:spcBef>
            </a:pPr>
            <a:r>
              <a:rPr lang="en-US" sz="2000" dirty="0">
                <a:latin typeface="Calibri"/>
                <a:cs typeface="Calibri"/>
              </a:rPr>
              <a:t>Standardized assessments</a:t>
            </a:r>
          </a:p>
          <a:p>
            <a:pPr lvl="1">
              <a:lnSpc>
                <a:spcPct val="100000"/>
              </a:lnSpc>
              <a:spcBef>
                <a:spcPts val="0"/>
              </a:spcBef>
            </a:pPr>
            <a:r>
              <a:rPr lang="en-US" sz="2000" dirty="0">
                <a:latin typeface="Calibri"/>
                <a:cs typeface="Calibri"/>
              </a:rPr>
              <a:t>In-house instruments/flow-charts</a:t>
            </a:r>
          </a:p>
          <a:p>
            <a:endParaRPr lang="en-US" dirty="0"/>
          </a:p>
        </p:txBody>
      </p:sp>
    </p:spTree>
    <p:extLst>
      <p:ext uri="{BB962C8B-B14F-4D97-AF65-F5344CB8AC3E}">
        <p14:creationId xmlns:p14="http://schemas.microsoft.com/office/powerpoint/2010/main" val="3769495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2E019-E412-4AA3-B5D8-F77B411DB10F}"/>
              </a:ext>
            </a:extLst>
          </p:cNvPr>
          <p:cNvSpPr>
            <a:spLocks noGrp="1"/>
          </p:cNvSpPr>
          <p:nvPr>
            <p:ph type="title"/>
          </p:nvPr>
        </p:nvSpPr>
        <p:spPr/>
        <p:txBody>
          <a:bodyPr/>
          <a:lstStyle/>
          <a:p>
            <a:r>
              <a:rPr lang="en-US" dirty="0">
                <a:latin typeface="Calibri"/>
                <a:cs typeface="Calibri"/>
              </a:rPr>
              <a:t>Meetings with Stakeholders</a:t>
            </a:r>
            <a:endParaRPr lang="en-US" dirty="0"/>
          </a:p>
        </p:txBody>
      </p:sp>
      <p:sp>
        <p:nvSpPr>
          <p:cNvPr id="3" name="Content Placeholder 2">
            <a:extLst>
              <a:ext uri="{FF2B5EF4-FFF2-40B4-BE49-F238E27FC236}">
                <a16:creationId xmlns:a16="http://schemas.microsoft.com/office/drawing/2014/main" id="{0F0831A6-C281-436A-82EF-EE51BE199924}"/>
              </a:ext>
            </a:extLst>
          </p:cNvPr>
          <p:cNvSpPr>
            <a:spLocks noGrp="1"/>
          </p:cNvSpPr>
          <p:nvPr>
            <p:ph idx="1"/>
          </p:nvPr>
        </p:nvSpPr>
        <p:spPr/>
        <p:txBody>
          <a:bodyPr/>
          <a:lstStyle/>
          <a:p>
            <a:r>
              <a:rPr lang="en-US" dirty="0"/>
              <a:t>McCann Associates</a:t>
            </a:r>
          </a:p>
          <a:p>
            <a:r>
              <a:rPr lang="en-US" dirty="0"/>
              <a:t>The Division of Accountability, Research and Measurement (ARM)</a:t>
            </a:r>
          </a:p>
          <a:p>
            <a:r>
              <a:rPr lang="en-US" dirty="0"/>
              <a:t>The Division of Public Schools (DPS)</a:t>
            </a:r>
          </a:p>
          <a:p>
            <a:r>
              <a:rPr lang="en-US" dirty="0"/>
              <a:t>The Florida Association for Student Success (FASS) Board</a:t>
            </a:r>
          </a:p>
          <a:p>
            <a:r>
              <a:rPr lang="en-US" dirty="0"/>
              <a:t>The English for Academic Purposes (EAP) Consortium of Florida</a:t>
            </a:r>
          </a:p>
          <a:p>
            <a:r>
              <a:rPr lang="en-US" dirty="0"/>
              <a:t>Statewide Mathematics Council</a:t>
            </a:r>
          </a:p>
        </p:txBody>
      </p:sp>
    </p:spTree>
    <p:extLst>
      <p:ext uri="{BB962C8B-B14F-4D97-AF65-F5344CB8AC3E}">
        <p14:creationId xmlns:p14="http://schemas.microsoft.com/office/powerpoint/2010/main" val="2396792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44C97-D8D4-48F8-92B3-51BD3016643A}"/>
              </a:ext>
            </a:extLst>
          </p:cNvPr>
          <p:cNvSpPr>
            <a:spLocks noGrp="1"/>
          </p:cNvSpPr>
          <p:nvPr>
            <p:ph type="title"/>
          </p:nvPr>
        </p:nvSpPr>
        <p:spPr>
          <a:xfrm>
            <a:off x="628650" y="865517"/>
            <a:ext cx="7886700" cy="765625"/>
          </a:xfrm>
        </p:spPr>
        <p:txBody>
          <a:bodyPr/>
          <a:lstStyle/>
          <a:p>
            <a:r>
              <a:rPr lang="en-US" dirty="0">
                <a:latin typeface="Calibri"/>
                <a:cs typeface="Calibri"/>
              </a:rPr>
              <a:t>Timeline for Implementation and Next Steps</a:t>
            </a:r>
            <a:endParaRPr lang="en-US" dirty="0"/>
          </a:p>
        </p:txBody>
      </p:sp>
      <p:sp>
        <p:nvSpPr>
          <p:cNvPr id="3" name="Content Placeholder 2">
            <a:extLst>
              <a:ext uri="{FF2B5EF4-FFF2-40B4-BE49-F238E27FC236}">
                <a16:creationId xmlns:a16="http://schemas.microsoft.com/office/drawing/2014/main" id="{1DCF29F1-EF5E-4F3A-B872-BB7E70089ECC}"/>
              </a:ext>
            </a:extLst>
          </p:cNvPr>
          <p:cNvSpPr>
            <a:spLocks noGrp="1"/>
          </p:cNvSpPr>
          <p:nvPr>
            <p:ph idx="1"/>
          </p:nvPr>
        </p:nvSpPr>
        <p:spPr>
          <a:xfrm>
            <a:off x="628650" y="1794207"/>
            <a:ext cx="7886700" cy="4509690"/>
          </a:xfrm>
        </p:spPr>
        <p:txBody>
          <a:bodyPr/>
          <a:lstStyle/>
          <a:p>
            <a:r>
              <a:rPr lang="en-US" sz="2200" dirty="0">
                <a:latin typeface="Calibri"/>
                <a:cs typeface="Calibri"/>
              </a:rPr>
              <a:t>FDOE will engage in rule development in fall 2021 to further involve institutions in the identification of possible alternative methods. </a:t>
            </a:r>
          </a:p>
          <a:p>
            <a:r>
              <a:rPr lang="en-US" sz="2200" dirty="0">
                <a:latin typeface="Calibri"/>
                <a:cs typeface="Calibri"/>
              </a:rPr>
              <a:t>The DFC anticipates holding a rule workshop in mid-November.</a:t>
            </a:r>
          </a:p>
          <a:p>
            <a:r>
              <a:rPr lang="en-US" sz="2200" dirty="0">
                <a:latin typeface="Calibri"/>
                <a:cs typeface="Calibri"/>
              </a:rPr>
              <a:t>By January 31, 2022, the SBOE will adopt rules to develop and implement alternative methods for assessing the basic communication and computation skills. </a:t>
            </a:r>
            <a:endParaRPr lang="en-US" sz="2200" dirty="0"/>
          </a:p>
          <a:p>
            <a:r>
              <a:rPr lang="en-US" sz="2200" dirty="0">
                <a:latin typeface="Calibri"/>
                <a:cs typeface="Calibri"/>
              </a:rPr>
              <a:t>Once the rule is effective, FDOE will provide additional technical assistance and guidance. </a:t>
            </a:r>
            <a:endParaRPr lang="en-US" sz="2200" dirty="0">
              <a:cs typeface="Calibri" panose="020F0502020204030204" pitchFamily="34" charset="0"/>
            </a:endParaRPr>
          </a:p>
          <a:p>
            <a:r>
              <a:rPr lang="en-US" sz="2200" dirty="0">
                <a:latin typeface="Calibri"/>
                <a:cs typeface="Calibri"/>
              </a:rPr>
              <a:t>After that point, FCS institutions may need to update existing policies and/or create new policies related to admissions counseling, dual enrollment eligibility, developmental education placement and meta-major advising. </a:t>
            </a:r>
            <a:endParaRPr lang="en-US" sz="2200" dirty="0">
              <a:cs typeface="Calibri"/>
            </a:endParaRPr>
          </a:p>
          <a:p>
            <a:endParaRPr lang="en-US" dirty="0"/>
          </a:p>
        </p:txBody>
      </p:sp>
    </p:spTree>
    <p:extLst>
      <p:ext uri="{BB962C8B-B14F-4D97-AF65-F5344CB8AC3E}">
        <p14:creationId xmlns:p14="http://schemas.microsoft.com/office/powerpoint/2010/main" val="4224185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p:txBody>
          <a:bodyPr/>
          <a:lstStyle/>
          <a:p>
            <a:r>
              <a:rPr lang="en-US" dirty="0">
                <a:latin typeface="Calibri"/>
                <a:cs typeface="Calibri"/>
              </a:rPr>
              <a:t>What are the greatest benefits from implementing alternative methods?</a:t>
            </a:r>
          </a:p>
          <a:p>
            <a:r>
              <a:rPr lang="en-US" dirty="0">
                <a:latin typeface="Calibri"/>
                <a:cs typeface="Calibri"/>
              </a:rPr>
              <a:t>What are some challenges related to implementing alternative methods? How might institutions mitigate those challenges?</a:t>
            </a:r>
          </a:p>
          <a:p>
            <a:r>
              <a:rPr lang="en-US" dirty="0">
                <a:latin typeface="Calibri"/>
                <a:cs typeface="Calibri"/>
              </a:rPr>
              <a:t>Are institutions considering using alternative methods in lieu of common placement tests? Or as a multiple measure?</a:t>
            </a:r>
          </a:p>
        </p:txBody>
      </p:sp>
    </p:spTree>
    <p:extLst>
      <p:ext uri="{BB962C8B-B14F-4D97-AF65-F5344CB8AC3E}">
        <p14:creationId xmlns:p14="http://schemas.microsoft.com/office/powerpoint/2010/main" val="2120586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8CFE3-6E7C-45C7-A6BB-74B7E4ED89A7}"/>
              </a:ext>
            </a:extLst>
          </p:cNvPr>
          <p:cNvSpPr>
            <a:spLocks noGrp="1"/>
          </p:cNvSpPr>
          <p:nvPr>
            <p:ph type="title"/>
          </p:nvPr>
        </p:nvSpPr>
        <p:spPr/>
        <p:txBody>
          <a:bodyPr/>
          <a:lstStyle/>
          <a:p>
            <a:r>
              <a:rPr lang="en-US" dirty="0"/>
              <a:t>Q&amp;A</a:t>
            </a: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786422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81B4F-3F59-4D16-98FF-197FA02050B4}"/>
              </a:ext>
            </a:extLst>
          </p:cNvPr>
          <p:cNvSpPr>
            <a:spLocks noGrp="1"/>
          </p:cNvSpPr>
          <p:nvPr>
            <p:ph type="title"/>
          </p:nvPr>
        </p:nvSpPr>
        <p:spPr/>
        <p:txBody>
          <a:bodyPr/>
          <a:lstStyle/>
          <a:p>
            <a:r>
              <a:rPr lang="en-US" dirty="0"/>
              <a:t>Links to Resources</a:t>
            </a:r>
          </a:p>
        </p:txBody>
      </p:sp>
      <p:sp>
        <p:nvSpPr>
          <p:cNvPr id="3" name="Content Placeholder 2">
            <a:extLst>
              <a:ext uri="{FF2B5EF4-FFF2-40B4-BE49-F238E27FC236}">
                <a16:creationId xmlns:a16="http://schemas.microsoft.com/office/drawing/2014/main" id="{DE297E98-E51B-4F95-A409-DB53AC13566B}"/>
              </a:ext>
            </a:extLst>
          </p:cNvPr>
          <p:cNvSpPr>
            <a:spLocks noGrp="1"/>
          </p:cNvSpPr>
          <p:nvPr>
            <p:ph idx="1"/>
          </p:nvPr>
        </p:nvSpPr>
        <p:spPr/>
        <p:txBody>
          <a:bodyPr/>
          <a:lstStyle/>
          <a:p>
            <a:r>
              <a:rPr lang="en-US" u="sng" dirty="0">
                <a:hlinkClick r:id="rId3" tooltip="DFC Memorandum: Recommendations for Alternative Methods to Assess College Readiness and Survey Template"/>
              </a:rPr>
              <a:t>DFC Memorandum: Recommendations for Alternative Methods to Assess College Readiness and Survey Template</a:t>
            </a:r>
            <a:r>
              <a:rPr lang="en-US" dirty="0"/>
              <a:t> (PDF)</a:t>
            </a:r>
          </a:p>
          <a:p>
            <a:r>
              <a:rPr lang="en-US" u="sng" dirty="0">
                <a:hlinkClick r:id="rId4" tooltip="Statewide email: Webinar Materials - Alternative Methods Recommendations Submission Process"/>
              </a:rPr>
              <a:t>Statewide email: Webinar Materials - Alternative Methods Recommendations Submission Process</a:t>
            </a:r>
            <a:r>
              <a:rPr lang="en-US" dirty="0"/>
              <a:t> (PDF) </a:t>
            </a:r>
          </a:p>
          <a:p>
            <a:pPr lvl="0"/>
            <a:r>
              <a:rPr lang="en-US" u="sng" dirty="0">
                <a:hlinkClick r:id="rId5" tooltip="Presentation: Alternative Methods"/>
              </a:rPr>
              <a:t>Presentation: Alternative Methods</a:t>
            </a:r>
            <a:r>
              <a:rPr lang="en-US" dirty="0"/>
              <a:t> (PDF)</a:t>
            </a:r>
          </a:p>
          <a:p>
            <a:pPr lvl="0"/>
            <a:r>
              <a:rPr lang="en-US" u="sng" dirty="0">
                <a:hlinkClick r:id="rId6" tooltip="Ad Hoc Alternative Methods Data Collections Study Findings"/>
              </a:rPr>
              <a:t>Ad Hoc Alternative Methods Data Collections Study Findings</a:t>
            </a:r>
            <a:r>
              <a:rPr lang="en-US" dirty="0"/>
              <a:t> (PDF)</a:t>
            </a:r>
          </a:p>
          <a:p>
            <a:pPr lvl="0"/>
            <a:r>
              <a:rPr lang="en-US" u="sng" dirty="0">
                <a:hlinkClick r:id="rId7" tooltip="Survey Template"/>
              </a:rPr>
              <a:t>Survey Template</a:t>
            </a:r>
            <a:r>
              <a:rPr lang="en-US" dirty="0"/>
              <a:t> (Word)</a:t>
            </a:r>
          </a:p>
          <a:p>
            <a:endParaRPr lang="en-US" dirty="0"/>
          </a:p>
        </p:txBody>
      </p:sp>
    </p:spTree>
    <p:extLst>
      <p:ext uri="{BB962C8B-B14F-4D97-AF65-F5344CB8AC3E}">
        <p14:creationId xmlns:p14="http://schemas.microsoft.com/office/powerpoint/2010/main" val="3240405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66788"/>
            <a:ext cx="7886700" cy="593071"/>
          </a:xfrm>
        </p:spPr>
        <p:txBody>
          <a:bodyPr/>
          <a:lstStyle/>
          <a:p>
            <a:r>
              <a:rPr lang="en-US" dirty="0">
                <a:latin typeface="+mn-lt"/>
              </a:rPr>
              <a:t>Agenda</a:t>
            </a:r>
          </a:p>
        </p:txBody>
      </p:sp>
      <p:sp>
        <p:nvSpPr>
          <p:cNvPr id="3" name="Content Placeholder 2"/>
          <p:cNvSpPr>
            <a:spLocks noGrp="1"/>
          </p:cNvSpPr>
          <p:nvPr>
            <p:ph idx="1"/>
          </p:nvPr>
        </p:nvSpPr>
        <p:spPr>
          <a:xfrm>
            <a:off x="544530" y="1906350"/>
            <a:ext cx="8044666" cy="4354753"/>
          </a:xfrm>
        </p:spPr>
        <p:txBody>
          <a:bodyPr/>
          <a:lstStyle/>
          <a:p>
            <a:r>
              <a:rPr lang="en-US" sz="3200" dirty="0"/>
              <a:t>Activity</a:t>
            </a:r>
          </a:p>
          <a:p>
            <a:r>
              <a:rPr lang="en-US" sz="3200" dirty="0"/>
              <a:t>Background</a:t>
            </a:r>
          </a:p>
          <a:p>
            <a:r>
              <a:rPr lang="en-US" sz="3200" dirty="0">
                <a:latin typeface="Calibri"/>
                <a:cs typeface="Calibri"/>
              </a:rPr>
              <a:t>Senate Bill 366</a:t>
            </a:r>
          </a:p>
          <a:p>
            <a:r>
              <a:rPr lang="en-US" sz="3200" dirty="0"/>
              <a:t>Discussion</a:t>
            </a:r>
          </a:p>
          <a:p>
            <a:endParaRPr lang="en-US" sz="3200" dirty="0"/>
          </a:p>
          <a:p>
            <a:endParaRPr lang="en-US" sz="3200" dirty="0"/>
          </a:p>
        </p:txBody>
      </p:sp>
    </p:spTree>
    <p:extLst>
      <p:ext uri="{BB962C8B-B14F-4D97-AF65-F5344CB8AC3E}">
        <p14:creationId xmlns:p14="http://schemas.microsoft.com/office/powerpoint/2010/main" val="3314578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7FD7E-DADC-4B39-ACD4-B238B136D46E}"/>
              </a:ext>
            </a:extLst>
          </p:cNvPr>
          <p:cNvSpPr>
            <a:spLocks noGrp="1"/>
          </p:cNvSpPr>
          <p:nvPr>
            <p:ph type="title"/>
          </p:nvPr>
        </p:nvSpPr>
        <p:spPr/>
        <p:txBody>
          <a:bodyPr/>
          <a:lstStyle/>
          <a:p>
            <a:r>
              <a:rPr lang="en-US" dirty="0"/>
              <a:t>Contact</a:t>
            </a:r>
          </a:p>
        </p:txBody>
      </p:sp>
      <p:sp>
        <p:nvSpPr>
          <p:cNvPr id="3" name="Content Placeholder 2">
            <a:extLst>
              <a:ext uri="{FF2B5EF4-FFF2-40B4-BE49-F238E27FC236}">
                <a16:creationId xmlns:a16="http://schemas.microsoft.com/office/drawing/2014/main" id="{E8A5AA8C-7B87-4357-A587-7A1D88AA9567}"/>
              </a:ext>
            </a:extLst>
          </p:cNvPr>
          <p:cNvSpPr>
            <a:spLocks noGrp="1"/>
          </p:cNvSpPr>
          <p:nvPr>
            <p:ph idx="1"/>
          </p:nvPr>
        </p:nvSpPr>
        <p:spPr>
          <a:xfrm>
            <a:off x="628650" y="1760538"/>
            <a:ext cx="7886700" cy="4500565"/>
          </a:xfrm>
        </p:spPr>
        <p:txBody>
          <a:bodyPr/>
          <a:lstStyle/>
          <a:p>
            <a:pPr marL="0" indent="0">
              <a:buNone/>
            </a:pPr>
            <a:r>
              <a:rPr lang="en-US" b="1" dirty="0"/>
              <a:t>Carrie Henderson, Ph.D. </a:t>
            </a:r>
            <a:r>
              <a:rPr lang="en-US" dirty="0"/>
              <a:t>​</a:t>
            </a:r>
          </a:p>
          <a:p>
            <a:pPr marL="0" indent="0">
              <a:buNone/>
            </a:pPr>
            <a:r>
              <a:rPr lang="en-US" dirty="0"/>
              <a:t>Executive Vice Chancellor​</a:t>
            </a:r>
          </a:p>
          <a:p>
            <a:pPr marL="0" indent="0">
              <a:buNone/>
            </a:pPr>
            <a:r>
              <a:rPr lang="en-US" dirty="0"/>
              <a:t>Division of Florida Colleges​</a:t>
            </a:r>
          </a:p>
          <a:p>
            <a:pPr marL="0" indent="0">
              <a:buNone/>
            </a:pPr>
            <a:r>
              <a:rPr lang="en-US" u="sng" dirty="0">
                <a:hlinkClick r:id="rId3"/>
              </a:rPr>
              <a:t>Carrie.Henderson@fldoe.org</a:t>
            </a:r>
            <a:r>
              <a:rPr lang="en-US" dirty="0"/>
              <a:t> ​</a:t>
            </a:r>
          </a:p>
          <a:p>
            <a:pPr marL="0" indent="0">
              <a:buNone/>
            </a:pPr>
            <a:r>
              <a:rPr lang="en-US" dirty="0"/>
              <a:t>850-245-9903​</a:t>
            </a:r>
          </a:p>
        </p:txBody>
      </p:sp>
    </p:spTree>
    <p:extLst>
      <p:ext uri="{BB962C8B-B14F-4D97-AF65-F5344CB8AC3E}">
        <p14:creationId xmlns:p14="http://schemas.microsoft.com/office/powerpoint/2010/main" val="2777209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9A6DB-1AB2-46FC-9377-AEC94B07BE29}"/>
              </a:ext>
            </a:extLst>
          </p:cNvPr>
          <p:cNvSpPr>
            <a:spLocks noGrp="1"/>
          </p:cNvSpPr>
          <p:nvPr>
            <p:ph type="title"/>
          </p:nvPr>
        </p:nvSpPr>
        <p:spPr>
          <a:xfrm>
            <a:off x="628650" y="829340"/>
            <a:ext cx="7886700" cy="744279"/>
          </a:xfrm>
        </p:spPr>
        <p:txBody>
          <a:bodyPr/>
          <a:lstStyle/>
          <a:p>
            <a:r>
              <a:rPr lang="en-US" sz="3200" dirty="0"/>
              <a:t>Emergency Order 2020-EO-02</a:t>
            </a:r>
          </a:p>
        </p:txBody>
      </p:sp>
      <p:sp>
        <p:nvSpPr>
          <p:cNvPr id="3" name="Content Placeholder 2">
            <a:extLst>
              <a:ext uri="{FF2B5EF4-FFF2-40B4-BE49-F238E27FC236}">
                <a16:creationId xmlns:a16="http://schemas.microsoft.com/office/drawing/2014/main" id="{38576059-BF05-41A5-8C73-2E3348CBDD6B}"/>
              </a:ext>
            </a:extLst>
          </p:cNvPr>
          <p:cNvSpPr>
            <a:spLocks noGrp="1"/>
          </p:cNvSpPr>
          <p:nvPr>
            <p:ph idx="1"/>
          </p:nvPr>
        </p:nvSpPr>
        <p:spPr>
          <a:xfrm>
            <a:off x="628650" y="1746148"/>
            <a:ext cx="7886700" cy="4359683"/>
          </a:xfrm>
        </p:spPr>
        <p:txBody>
          <a:bodyPr/>
          <a:lstStyle/>
          <a:p>
            <a:r>
              <a:rPr lang="en-US" sz="2700" dirty="0"/>
              <a:t>Waived the common placement testing requirement for developmental education course placement and dual enrollment eligibility for summer/fall 2020.</a:t>
            </a:r>
          </a:p>
          <a:p>
            <a:r>
              <a:rPr lang="en-US" sz="2700" dirty="0">
                <a:latin typeface="Calibri"/>
                <a:cs typeface="Calibri"/>
              </a:rPr>
              <a:t>Removed the provision in (s.) 1007.263(1), F.S., that requires that admissions counseling “must</a:t>
            </a:r>
            <a:r>
              <a:rPr lang="en-US" sz="2700" b="1" dirty="0">
                <a:latin typeface="Calibri"/>
                <a:cs typeface="Calibri"/>
              </a:rPr>
              <a:t> </a:t>
            </a:r>
            <a:r>
              <a:rPr lang="en-US" sz="2700" dirty="0">
                <a:latin typeface="Calibri"/>
                <a:cs typeface="Calibri"/>
              </a:rPr>
              <a:t>use tests to measure achievement of college-level communication and computation competencies by students entering college credit programs.”</a:t>
            </a:r>
          </a:p>
          <a:p>
            <a:r>
              <a:rPr lang="en-US" sz="2700" dirty="0"/>
              <a:t>Allowed for institutions to consider alternative methods in addition to, in combination with or in lieu of, common placement tests.</a:t>
            </a:r>
          </a:p>
          <a:p>
            <a:endParaRPr lang="en-US" dirty="0"/>
          </a:p>
          <a:p>
            <a:endParaRPr lang="en-US" dirty="0"/>
          </a:p>
        </p:txBody>
      </p:sp>
    </p:spTree>
    <p:extLst>
      <p:ext uri="{BB962C8B-B14F-4D97-AF65-F5344CB8AC3E}">
        <p14:creationId xmlns:p14="http://schemas.microsoft.com/office/powerpoint/2010/main" val="2691259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20B16-B055-4D89-B27F-FE5F2066C05A}"/>
              </a:ext>
            </a:extLst>
          </p:cNvPr>
          <p:cNvSpPr>
            <a:spLocks noGrp="1"/>
          </p:cNvSpPr>
          <p:nvPr>
            <p:ph type="title"/>
          </p:nvPr>
        </p:nvSpPr>
        <p:spPr/>
        <p:txBody>
          <a:bodyPr/>
          <a:lstStyle/>
          <a:p>
            <a:r>
              <a:rPr lang="en-US" sz="2600" dirty="0"/>
              <a:t>Communications</a:t>
            </a:r>
            <a:r>
              <a:rPr lang="en-US" sz="2600" b="0" dirty="0"/>
              <a:t> </a:t>
            </a:r>
            <a:r>
              <a:rPr lang="en-US" sz="2600" dirty="0"/>
              <a:t>Placement Methods Reported by Colleges </a:t>
            </a:r>
            <a:r>
              <a:rPr lang="en-US" b="0" dirty="0"/>
              <a:t> </a:t>
            </a:r>
            <a:endParaRPr lang="en-US" dirty="0"/>
          </a:p>
        </p:txBody>
      </p:sp>
      <p:graphicFrame>
        <p:nvGraphicFramePr>
          <p:cNvPr id="4" name="Content Placeholder 3">
            <a:extLst>
              <a:ext uri="{FF2B5EF4-FFF2-40B4-BE49-F238E27FC236}">
                <a16:creationId xmlns:a16="http://schemas.microsoft.com/office/drawing/2014/main" id="{CB27DD08-4103-43B8-A084-E6AA41B6CA47}"/>
              </a:ext>
            </a:extLst>
          </p:cNvPr>
          <p:cNvGraphicFramePr>
            <a:graphicFrameLocks noGrp="1"/>
          </p:cNvGraphicFramePr>
          <p:nvPr>
            <p:ph idx="1"/>
            <p:extLst>
              <p:ext uri="{D42A27DB-BD31-4B8C-83A1-F6EECF244321}">
                <p14:modId xmlns:p14="http://schemas.microsoft.com/office/powerpoint/2010/main" val="1261532449"/>
              </p:ext>
            </p:extLst>
          </p:nvPr>
        </p:nvGraphicFramePr>
        <p:xfrm>
          <a:off x="628650" y="1760538"/>
          <a:ext cx="7598026" cy="4130676"/>
        </p:xfrm>
        <a:graphic>
          <a:graphicData uri="http://schemas.openxmlformats.org/drawingml/2006/table">
            <a:tbl>
              <a:tblPr/>
              <a:tblGrid>
                <a:gridCol w="3522722">
                  <a:extLst>
                    <a:ext uri="{9D8B030D-6E8A-4147-A177-3AD203B41FA5}">
                      <a16:colId xmlns:a16="http://schemas.microsoft.com/office/drawing/2014/main" val="3056574586"/>
                    </a:ext>
                  </a:extLst>
                </a:gridCol>
                <a:gridCol w="2622430">
                  <a:extLst>
                    <a:ext uri="{9D8B030D-6E8A-4147-A177-3AD203B41FA5}">
                      <a16:colId xmlns:a16="http://schemas.microsoft.com/office/drawing/2014/main" val="206912086"/>
                    </a:ext>
                  </a:extLst>
                </a:gridCol>
                <a:gridCol w="1452874">
                  <a:extLst>
                    <a:ext uri="{9D8B030D-6E8A-4147-A177-3AD203B41FA5}">
                      <a16:colId xmlns:a16="http://schemas.microsoft.com/office/drawing/2014/main" val="858722580"/>
                    </a:ext>
                  </a:extLst>
                </a:gridCol>
              </a:tblGrid>
              <a:tr h="458964">
                <a:tc>
                  <a:txBody>
                    <a:bodyPr/>
                    <a:lstStyle/>
                    <a:p>
                      <a:pPr algn="ctr" rtl="0" fontAlgn="base"/>
                      <a:endParaRPr lang="en-US" sz="1200" b="0" i="0" dirty="0">
                        <a:effectLst/>
                        <a:latin typeface="Calibri"/>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US" sz="1200" b="1" i="0" dirty="0">
                          <a:solidFill>
                            <a:srgbClr val="000000"/>
                          </a:solidFill>
                          <a:effectLst/>
                          <a:latin typeface="Calibri"/>
                        </a:rPr>
                        <a:t>ENC1101</a:t>
                      </a:r>
                      <a:r>
                        <a:rPr lang="en-US" sz="1200" b="0" i="0" dirty="0">
                          <a:solidFill>
                            <a:srgbClr val="000000"/>
                          </a:solidFill>
                          <a:effectLst/>
                          <a:latin typeface="Calibri"/>
                        </a:rPr>
                        <a:t> </a:t>
                      </a:r>
                      <a:endParaRPr lang="en-US" sz="1200" b="0" i="0" dirty="0">
                        <a:effectLst/>
                        <a:latin typeface="Calibri"/>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base"/>
                      <a:r>
                        <a:rPr lang="en-US" sz="1200" b="1" i="0" dirty="0">
                          <a:solidFill>
                            <a:srgbClr val="000000"/>
                          </a:solidFill>
                          <a:effectLst/>
                          <a:latin typeface="Calibri"/>
                        </a:rPr>
                        <a:t>ENC1101C</a:t>
                      </a:r>
                      <a:r>
                        <a:rPr lang="en-US" sz="1200" b="0" i="0" dirty="0">
                          <a:solidFill>
                            <a:srgbClr val="000000"/>
                          </a:solidFill>
                          <a:effectLst/>
                          <a:latin typeface="Calibri"/>
                        </a:rPr>
                        <a:t> </a:t>
                      </a:r>
                      <a:endParaRPr lang="en-US" sz="1200" b="0" i="0" dirty="0">
                        <a:effectLst/>
                        <a:latin typeface="Calibri"/>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5872825"/>
                  </a:ext>
                </a:extLst>
              </a:tr>
              <a:tr h="458964">
                <a:tc>
                  <a:txBody>
                    <a:bodyPr/>
                    <a:lstStyle/>
                    <a:p>
                      <a:pPr algn="l" rtl="0" fontAlgn="base"/>
                      <a:r>
                        <a:rPr lang="en-US" sz="1200" b="0" i="0" dirty="0">
                          <a:solidFill>
                            <a:srgbClr val="000000"/>
                          </a:solidFill>
                          <a:effectLst/>
                          <a:latin typeface="Calibri"/>
                        </a:rPr>
                        <a:t>PSAT </a:t>
                      </a:r>
                      <a:endParaRPr lang="en-US" sz="1200" b="0" i="0" dirty="0">
                        <a:effectLst/>
                        <a:latin typeface="Calibri"/>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200" b="0" i="0" dirty="0">
                          <a:solidFill>
                            <a:srgbClr val="000000"/>
                          </a:solidFill>
                          <a:effectLst/>
                          <a:latin typeface="Calibri"/>
                        </a:rPr>
                        <a:t>430+ </a:t>
                      </a:r>
                      <a:endParaRPr lang="en-US" sz="1200" b="0" i="0" dirty="0">
                        <a:effectLst/>
                        <a:latin typeface="Calibri"/>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endParaRPr lang="en-US" sz="1200" b="0" i="0" dirty="0">
                        <a:effectLst/>
                        <a:latin typeface="Calibri"/>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5492102"/>
                  </a:ext>
                </a:extLst>
              </a:tr>
              <a:tr h="458964">
                <a:tc>
                  <a:txBody>
                    <a:bodyPr/>
                    <a:lstStyle/>
                    <a:p>
                      <a:pPr algn="l" rtl="0" fontAlgn="base"/>
                      <a:r>
                        <a:rPr lang="en-US" sz="1200" b="0" i="0" dirty="0">
                          <a:solidFill>
                            <a:srgbClr val="000000"/>
                          </a:solidFill>
                          <a:effectLst/>
                          <a:latin typeface="Calibri"/>
                        </a:rPr>
                        <a:t>FSA - ELA Score </a:t>
                      </a:r>
                      <a:endParaRPr lang="en-US" sz="1200" b="0" i="0" dirty="0">
                        <a:effectLst/>
                        <a:latin typeface="Calibri"/>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200" b="0" i="0" dirty="0">
                          <a:solidFill>
                            <a:srgbClr val="000000"/>
                          </a:solidFill>
                          <a:effectLst/>
                          <a:latin typeface="Calibri"/>
                        </a:rPr>
                        <a:t>Level 4+ </a:t>
                      </a:r>
                      <a:endParaRPr lang="en-US" sz="1200" b="0" i="0" dirty="0">
                        <a:effectLst/>
                        <a:latin typeface="Calibri"/>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endParaRPr lang="en-US" sz="1200" b="0" i="0" dirty="0">
                        <a:effectLst/>
                        <a:latin typeface="Calibri"/>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8098441"/>
                  </a:ext>
                </a:extLst>
              </a:tr>
              <a:tr h="458964">
                <a:tc>
                  <a:txBody>
                    <a:bodyPr/>
                    <a:lstStyle/>
                    <a:p>
                      <a:pPr algn="l" rtl="0" fontAlgn="base"/>
                      <a:r>
                        <a:rPr lang="en-US" sz="1200" b="0" i="0" dirty="0">
                          <a:solidFill>
                            <a:srgbClr val="000000"/>
                          </a:solidFill>
                          <a:effectLst/>
                          <a:latin typeface="Calibri"/>
                        </a:rPr>
                        <a:t>Senior high school English course </a:t>
                      </a:r>
                      <a:endParaRPr lang="en-US" sz="1200" b="0" i="0" dirty="0">
                        <a:effectLst/>
                        <a:latin typeface="Calibri"/>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200" b="0" i="0" dirty="0">
                          <a:solidFill>
                            <a:srgbClr val="000000"/>
                          </a:solidFill>
                          <a:effectLst/>
                          <a:latin typeface="Calibri"/>
                        </a:rPr>
                        <a:t>B or higher  </a:t>
                      </a:r>
                      <a:endParaRPr lang="en-US" sz="1200" b="0" i="0" dirty="0">
                        <a:effectLst/>
                        <a:latin typeface="Calibri"/>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200" b="0" i="0" dirty="0">
                          <a:solidFill>
                            <a:srgbClr val="000000"/>
                          </a:solidFill>
                          <a:effectLst/>
                          <a:latin typeface="Calibri"/>
                        </a:rPr>
                        <a:t>C (70-79%) </a:t>
                      </a:r>
                      <a:endParaRPr lang="en-US" sz="1200" b="0" i="0" dirty="0">
                        <a:effectLst/>
                        <a:latin typeface="Calibri"/>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1595218"/>
                  </a:ext>
                </a:extLst>
              </a:tr>
              <a:tr h="458964">
                <a:tc>
                  <a:txBody>
                    <a:bodyPr/>
                    <a:lstStyle/>
                    <a:p>
                      <a:pPr algn="l" rtl="0" fontAlgn="base"/>
                      <a:r>
                        <a:rPr lang="en-US" sz="1200" b="0" i="0" dirty="0">
                          <a:solidFill>
                            <a:srgbClr val="000000"/>
                          </a:solidFill>
                          <a:effectLst/>
                          <a:latin typeface="Calibri"/>
                        </a:rPr>
                        <a:t>HS English 4 </a:t>
                      </a:r>
                      <a:endParaRPr lang="en-US" sz="1200" b="0" i="0" dirty="0">
                        <a:effectLst/>
                        <a:latin typeface="Calibri"/>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200" b="0" i="0" dirty="0">
                          <a:solidFill>
                            <a:srgbClr val="000000"/>
                          </a:solidFill>
                          <a:effectLst/>
                          <a:latin typeface="Calibri"/>
                        </a:rPr>
                        <a:t>B or higher  </a:t>
                      </a:r>
                      <a:endParaRPr lang="en-US" sz="1200" b="0" i="0" dirty="0">
                        <a:effectLst/>
                        <a:latin typeface="Calibri"/>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endParaRPr lang="en-US" sz="1200" b="0" i="0" dirty="0">
                        <a:effectLst/>
                        <a:latin typeface="Calibri"/>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002058"/>
                  </a:ext>
                </a:extLst>
              </a:tr>
              <a:tr h="458964">
                <a:tc>
                  <a:txBody>
                    <a:bodyPr/>
                    <a:lstStyle/>
                    <a:p>
                      <a:pPr algn="l" rtl="0" fontAlgn="base"/>
                      <a:r>
                        <a:rPr lang="en-US" sz="1200" b="0" i="0" dirty="0">
                          <a:solidFill>
                            <a:srgbClr val="000000"/>
                          </a:solidFill>
                          <a:effectLst/>
                          <a:latin typeface="Calibri"/>
                        </a:rPr>
                        <a:t>HS English 4 Honors </a:t>
                      </a:r>
                      <a:endParaRPr lang="en-US" sz="1200" b="0" i="0" dirty="0">
                        <a:effectLst/>
                        <a:latin typeface="Calibri"/>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200" b="0" i="0" dirty="0">
                          <a:solidFill>
                            <a:srgbClr val="000000"/>
                          </a:solidFill>
                          <a:effectLst/>
                          <a:latin typeface="Calibri"/>
                        </a:rPr>
                        <a:t>B or higher  </a:t>
                      </a:r>
                      <a:endParaRPr lang="en-US" sz="1200" b="0" i="0" dirty="0">
                        <a:effectLst/>
                        <a:latin typeface="Calibri"/>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endParaRPr lang="en-US" sz="1200" b="0" i="0" dirty="0">
                        <a:effectLst/>
                        <a:latin typeface="Calibri"/>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7119414"/>
                  </a:ext>
                </a:extLst>
              </a:tr>
              <a:tr h="458964">
                <a:tc>
                  <a:txBody>
                    <a:bodyPr/>
                    <a:lstStyle/>
                    <a:p>
                      <a:pPr algn="l" rtl="0" fontAlgn="base"/>
                      <a:r>
                        <a:rPr lang="en-US" sz="1200" b="0" i="0" dirty="0">
                          <a:solidFill>
                            <a:srgbClr val="000000"/>
                          </a:solidFill>
                          <a:effectLst/>
                          <a:latin typeface="Calibri"/>
                        </a:rPr>
                        <a:t>English AP </a:t>
                      </a:r>
                      <a:endParaRPr lang="en-US" sz="1200" b="0" i="0" dirty="0">
                        <a:effectLst/>
                        <a:latin typeface="Calibri"/>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200" b="0" i="0" dirty="0">
                          <a:solidFill>
                            <a:srgbClr val="000000"/>
                          </a:solidFill>
                          <a:effectLst/>
                          <a:latin typeface="Calibri"/>
                        </a:rPr>
                        <a:t>B or higher  </a:t>
                      </a:r>
                      <a:endParaRPr lang="en-US" sz="1200" b="0" i="0" dirty="0">
                        <a:effectLst/>
                        <a:latin typeface="Calibri"/>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endParaRPr lang="en-US" sz="1200" b="0" i="0" dirty="0">
                        <a:effectLst/>
                        <a:latin typeface="Calibri"/>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6624394"/>
                  </a:ext>
                </a:extLst>
              </a:tr>
              <a:tr h="458964">
                <a:tc>
                  <a:txBody>
                    <a:bodyPr/>
                    <a:lstStyle/>
                    <a:p>
                      <a:pPr algn="l" rtl="0" fontAlgn="base"/>
                      <a:r>
                        <a:rPr lang="en-US" sz="1200" b="0" i="0" dirty="0">
                          <a:solidFill>
                            <a:srgbClr val="000000"/>
                          </a:solidFill>
                          <a:effectLst/>
                          <a:latin typeface="Calibri"/>
                        </a:rPr>
                        <a:t>English IB </a:t>
                      </a:r>
                      <a:endParaRPr lang="en-US" sz="1200" b="0" i="0" dirty="0">
                        <a:effectLst/>
                        <a:latin typeface="Calibri"/>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200" b="0" i="0" dirty="0">
                          <a:solidFill>
                            <a:srgbClr val="000000"/>
                          </a:solidFill>
                          <a:effectLst/>
                          <a:latin typeface="Calibri"/>
                        </a:rPr>
                        <a:t>B or higher  </a:t>
                      </a:r>
                      <a:endParaRPr lang="en-US" sz="1200" b="0" i="0" dirty="0">
                        <a:effectLst/>
                        <a:latin typeface="Calibri"/>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endParaRPr lang="en-US" sz="1200" b="0" i="0" dirty="0">
                        <a:effectLst/>
                        <a:latin typeface="Calibri"/>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4254930"/>
                  </a:ext>
                </a:extLst>
              </a:tr>
              <a:tr h="458964">
                <a:tc>
                  <a:txBody>
                    <a:bodyPr/>
                    <a:lstStyle/>
                    <a:p>
                      <a:pPr algn="l" rtl="0" fontAlgn="base"/>
                      <a:r>
                        <a:rPr lang="en-US" sz="1200" b="0" i="0" dirty="0">
                          <a:solidFill>
                            <a:srgbClr val="000000"/>
                          </a:solidFill>
                          <a:effectLst/>
                          <a:latin typeface="Calibri"/>
                        </a:rPr>
                        <a:t>English Cambridge/AICE </a:t>
                      </a:r>
                      <a:endParaRPr lang="en-US" sz="1200" b="0" i="0" dirty="0">
                        <a:effectLst/>
                        <a:latin typeface="Calibri"/>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US" sz="1200" b="0" i="0" dirty="0">
                          <a:solidFill>
                            <a:srgbClr val="000000"/>
                          </a:solidFill>
                          <a:effectLst/>
                          <a:latin typeface="Calibri"/>
                        </a:rPr>
                        <a:t>B or higher  </a:t>
                      </a:r>
                      <a:endParaRPr lang="en-US" sz="1200" b="0" i="0" dirty="0">
                        <a:effectLst/>
                        <a:latin typeface="Calibri"/>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endParaRPr lang="en-US" sz="1200" b="0" i="0" dirty="0">
                        <a:effectLst/>
                        <a:latin typeface="Calibri"/>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1496600"/>
                  </a:ext>
                </a:extLst>
              </a:tr>
            </a:tbl>
          </a:graphicData>
        </a:graphic>
      </p:graphicFrame>
    </p:spTree>
    <p:extLst>
      <p:ext uri="{BB962C8B-B14F-4D97-AF65-F5344CB8AC3E}">
        <p14:creationId xmlns:p14="http://schemas.microsoft.com/office/powerpoint/2010/main" val="506338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CBFAF-7224-4746-AF04-2103E90748EA}"/>
              </a:ext>
            </a:extLst>
          </p:cNvPr>
          <p:cNvSpPr>
            <a:spLocks noGrp="1"/>
          </p:cNvSpPr>
          <p:nvPr>
            <p:ph type="title"/>
          </p:nvPr>
        </p:nvSpPr>
        <p:spPr/>
        <p:txBody>
          <a:bodyPr/>
          <a:lstStyle/>
          <a:p>
            <a:r>
              <a:rPr lang="en-US" sz="2600" dirty="0"/>
              <a:t>Mathematics Placement Methods Reported by Colleges</a:t>
            </a:r>
            <a:r>
              <a:rPr lang="en-US" b="0" dirty="0"/>
              <a:t> </a:t>
            </a:r>
            <a:endParaRPr lang="en-US" dirty="0"/>
          </a:p>
        </p:txBody>
      </p:sp>
      <p:graphicFrame>
        <p:nvGraphicFramePr>
          <p:cNvPr id="4" name="Content Placeholder 3">
            <a:extLst>
              <a:ext uri="{FF2B5EF4-FFF2-40B4-BE49-F238E27FC236}">
                <a16:creationId xmlns:a16="http://schemas.microsoft.com/office/drawing/2014/main" id="{9EE866A7-DA64-40BC-9B8F-DD611DE30A2A}"/>
              </a:ext>
            </a:extLst>
          </p:cNvPr>
          <p:cNvGraphicFramePr>
            <a:graphicFrameLocks noGrp="1"/>
          </p:cNvGraphicFramePr>
          <p:nvPr>
            <p:ph idx="1"/>
            <p:extLst>
              <p:ext uri="{D42A27DB-BD31-4B8C-83A1-F6EECF244321}">
                <p14:modId xmlns:p14="http://schemas.microsoft.com/office/powerpoint/2010/main" val="3084859115"/>
              </p:ext>
            </p:extLst>
          </p:nvPr>
        </p:nvGraphicFramePr>
        <p:xfrm>
          <a:off x="628650" y="1886950"/>
          <a:ext cx="7467601" cy="4370222"/>
        </p:xfrm>
        <a:graphic>
          <a:graphicData uri="http://schemas.openxmlformats.org/drawingml/2006/table">
            <a:tbl>
              <a:tblPr/>
              <a:tblGrid>
                <a:gridCol w="1236087">
                  <a:extLst>
                    <a:ext uri="{9D8B030D-6E8A-4147-A177-3AD203B41FA5}">
                      <a16:colId xmlns:a16="http://schemas.microsoft.com/office/drawing/2014/main" val="3210762033"/>
                    </a:ext>
                  </a:extLst>
                </a:gridCol>
                <a:gridCol w="1082853">
                  <a:extLst>
                    <a:ext uri="{9D8B030D-6E8A-4147-A177-3AD203B41FA5}">
                      <a16:colId xmlns:a16="http://schemas.microsoft.com/office/drawing/2014/main" val="2478213444"/>
                    </a:ext>
                  </a:extLst>
                </a:gridCol>
                <a:gridCol w="1041991">
                  <a:extLst>
                    <a:ext uri="{9D8B030D-6E8A-4147-A177-3AD203B41FA5}">
                      <a16:colId xmlns:a16="http://schemas.microsoft.com/office/drawing/2014/main" val="1769376340"/>
                    </a:ext>
                  </a:extLst>
                </a:gridCol>
                <a:gridCol w="1041991">
                  <a:extLst>
                    <a:ext uri="{9D8B030D-6E8A-4147-A177-3AD203B41FA5}">
                      <a16:colId xmlns:a16="http://schemas.microsoft.com/office/drawing/2014/main" val="4192366049"/>
                    </a:ext>
                  </a:extLst>
                </a:gridCol>
                <a:gridCol w="1103285">
                  <a:extLst>
                    <a:ext uri="{9D8B030D-6E8A-4147-A177-3AD203B41FA5}">
                      <a16:colId xmlns:a16="http://schemas.microsoft.com/office/drawing/2014/main" val="774482674"/>
                    </a:ext>
                  </a:extLst>
                </a:gridCol>
                <a:gridCol w="980697">
                  <a:extLst>
                    <a:ext uri="{9D8B030D-6E8A-4147-A177-3AD203B41FA5}">
                      <a16:colId xmlns:a16="http://schemas.microsoft.com/office/drawing/2014/main" val="1113267418"/>
                    </a:ext>
                  </a:extLst>
                </a:gridCol>
                <a:gridCol w="980697">
                  <a:extLst>
                    <a:ext uri="{9D8B030D-6E8A-4147-A177-3AD203B41FA5}">
                      <a16:colId xmlns:a16="http://schemas.microsoft.com/office/drawing/2014/main" val="238313514"/>
                    </a:ext>
                  </a:extLst>
                </a:gridCol>
              </a:tblGrid>
              <a:tr h="184375">
                <a:tc>
                  <a:txBody>
                    <a:bodyPr/>
                    <a:lstStyle/>
                    <a:p>
                      <a:pPr algn="l" rtl="0" fontAlgn="base"/>
                      <a:r>
                        <a:rPr lang="en-US" sz="800" b="0" i="0" dirty="0">
                          <a:effectLst/>
                          <a:latin typeface="Calibri" panose="020F0502020204030204" pitchFamily="34" charset="0"/>
                        </a:rPr>
                        <a:t> </a:t>
                      </a: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1" i="0" dirty="0">
                          <a:effectLst/>
                          <a:latin typeface="Calibri" panose="020F0502020204030204" pitchFamily="34" charset="0"/>
                        </a:rPr>
                        <a:t>MATX033</a:t>
                      </a:r>
                      <a:r>
                        <a:rPr lang="en-US" sz="800" b="0" i="0" dirty="0">
                          <a:effectLst/>
                          <a:latin typeface="Calibri" panose="020F0502020204030204" pitchFamily="34" charset="0"/>
                        </a:rPr>
                        <a:t>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1" i="0" dirty="0">
                          <a:effectLst/>
                          <a:latin typeface="Calibri" panose="020F0502020204030204" pitchFamily="34" charset="0"/>
                        </a:rPr>
                        <a:t>MGFX107</a:t>
                      </a:r>
                      <a:r>
                        <a:rPr lang="en-US" sz="800" b="0" i="0" dirty="0">
                          <a:effectLst/>
                          <a:latin typeface="Calibri" panose="020F0502020204030204" pitchFamily="34" charset="0"/>
                        </a:rPr>
                        <a:t>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1" i="0" dirty="0">
                          <a:effectLst/>
                          <a:latin typeface="Calibri" panose="020F0502020204030204" pitchFamily="34" charset="0"/>
                        </a:rPr>
                        <a:t>MACX105</a:t>
                      </a:r>
                      <a:r>
                        <a:rPr lang="en-US" sz="800" b="0" i="0" dirty="0">
                          <a:effectLst/>
                          <a:latin typeface="Calibri" panose="020F0502020204030204" pitchFamily="34" charset="0"/>
                        </a:rPr>
                        <a:t>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1" i="0" dirty="0">
                          <a:effectLst/>
                          <a:latin typeface="Calibri" panose="020F0502020204030204" pitchFamily="34" charset="0"/>
                        </a:rPr>
                        <a:t>MACX105C</a:t>
                      </a:r>
                      <a:r>
                        <a:rPr lang="en-US" sz="800" b="0" i="0" dirty="0">
                          <a:effectLst/>
                          <a:latin typeface="Calibri" panose="020F0502020204030204" pitchFamily="34" charset="0"/>
                        </a:rPr>
                        <a:t>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1" i="0" dirty="0">
                          <a:effectLst/>
                          <a:latin typeface="Calibri" panose="020F0502020204030204" pitchFamily="34" charset="0"/>
                        </a:rPr>
                        <a:t>MGFX106</a:t>
                      </a:r>
                      <a:r>
                        <a:rPr lang="en-US" sz="800" b="0" i="0" dirty="0">
                          <a:effectLst/>
                          <a:latin typeface="Calibri" panose="020F0502020204030204" pitchFamily="34" charset="0"/>
                        </a:rPr>
                        <a:t>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1" i="0" dirty="0">
                          <a:effectLst/>
                          <a:latin typeface="Calibri" panose="020F0502020204030204" pitchFamily="34" charset="0"/>
                        </a:rPr>
                        <a:t>STAX023</a:t>
                      </a:r>
                      <a:r>
                        <a:rPr lang="en-US" sz="800" b="0" i="0" dirty="0">
                          <a:effectLst/>
                          <a:latin typeface="Calibri" panose="020F0502020204030204" pitchFamily="34" charset="0"/>
                        </a:rPr>
                        <a:t>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38323501"/>
                  </a:ext>
                </a:extLst>
              </a:tr>
              <a:tr h="311811">
                <a:tc>
                  <a:txBody>
                    <a:bodyPr/>
                    <a:lstStyle/>
                    <a:p>
                      <a:pPr algn="l" rtl="0" fontAlgn="base"/>
                      <a:r>
                        <a:rPr lang="en-US" sz="800" b="0" i="0" dirty="0">
                          <a:effectLst/>
                          <a:latin typeface="Calibri" panose="020F0502020204030204" pitchFamily="34" charset="0"/>
                        </a:rPr>
                        <a:t>PSAT Math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480+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480+ </a:t>
                      </a:r>
                      <a:endParaRPr lang="en-US" sz="1000" b="0" i="0" dirty="0">
                        <a:effectLst/>
                      </a:endParaRPr>
                    </a:p>
                    <a:p>
                      <a:pPr algn="l" rtl="0" fontAlgn="base"/>
                      <a:r>
                        <a:rPr lang="en-US" sz="800" b="0" i="0" dirty="0">
                          <a:effectLst/>
                          <a:latin typeface="Calibri" panose="020F0502020204030204" pitchFamily="34" charset="0"/>
                        </a:rPr>
                        <a:t>530+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530+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480+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480+ </a:t>
                      </a:r>
                      <a:endParaRPr lang="en-US" sz="1000" b="0" i="0" dirty="0">
                        <a:effectLst/>
                      </a:endParaRPr>
                    </a:p>
                    <a:p>
                      <a:pPr algn="l" rtl="0" fontAlgn="base"/>
                      <a:r>
                        <a:rPr lang="en-US" sz="800" b="0" i="0" dirty="0">
                          <a:effectLst/>
                          <a:latin typeface="Calibri" panose="020F0502020204030204" pitchFamily="34" charset="0"/>
                        </a:rPr>
                        <a:t>530+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530+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37319036"/>
                  </a:ext>
                </a:extLst>
              </a:tr>
              <a:tr h="303677">
                <a:tc>
                  <a:txBody>
                    <a:bodyPr/>
                    <a:lstStyle/>
                    <a:p>
                      <a:pPr algn="l" rtl="0" fontAlgn="base"/>
                      <a:r>
                        <a:rPr lang="en-US" sz="800" b="0" i="0" dirty="0">
                          <a:effectLst/>
                          <a:latin typeface="Calibri" panose="020F0502020204030204" pitchFamily="34" charset="0"/>
                        </a:rPr>
                        <a:t>FSA - Mathematics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Level 4-5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Level 4-5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 </a:t>
                      </a: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Level 4-5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Level 4-5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 </a:t>
                      </a: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05188726"/>
                  </a:ext>
                </a:extLst>
              </a:tr>
              <a:tr h="422979">
                <a:tc>
                  <a:txBody>
                    <a:bodyPr/>
                    <a:lstStyle/>
                    <a:p>
                      <a:pPr algn="l" rtl="0" fontAlgn="base"/>
                      <a:r>
                        <a:rPr lang="en-US" sz="800" b="0" i="0" dirty="0">
                          <a:effectLst/>
                          <a:latin typeface="Calibri" panose="020F0502020204030204" pitchFamily="34" charset="0"/>
                        </a:rPr>
                        <a:t>EOC Math – Algebra 1 or Geo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Level 4-5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Level 4-5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 </a:t>
                      </a: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Level 4-5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Level 4-5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 </a:t>
                      </a: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52348202"/>
                  </a:ext>
                </a:extLst>
              </a:tr>
              <a:tr h="257583">
                <a:tc>
                  <a:txBody>
                    <a:bodyPr/>
                    <a:lstStyle/>
                    <a:p>
                      <a:pPr algn="l" rtl="0" fontAlgn="base"/>
                      <a:r>
                        <a:rPr lang="en-US" sz="800" b="0" i="0" dirty="0">
                          <a:effectLst/>
                          <a:latin typeface="Calibri" panose="020F0502020204030204" pitchFamily="34" charset="0"/>
                        </a:rPr>
                        <a:t>HS Algebra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B or better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B or better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 </a:t>
                      </a: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 </a:t>
                      </a: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 </a:t>
                      </a: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 </a:t>
                      </a: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56038004"/>
                  </a:ext>
                </a:extLst>
              </a:tr>
              <a:tr h="303677">
                <a:tc>
                  <a:txBody>
                    <a:bodyPr/>
                    <a:lstStyle/>
                    <a:p>
                      <a:pPr algn="l" rtl="0" fontAlgn="base"/>
                      <a:r>
                        <a:rPr lang="en-US" sz="800" b="0" i="0" dirty="0">
                          <a:effectLst/>
                          <a:latin typeface="Calibri" panose="020F0502020204030204" pitchFamily="34" charset="0"/>
                        </a:rPr>
                        <a:t>HS Algebra I honors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B or better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B or better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 </a:t>
                      </a: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 </a:t>
                      </a: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 </a:t>
                      </a: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 </a:t>
                      </a: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99636680"/>
                  </a:ext>
                </a:extLst>
              </a:tr>
              <a:tr h="379596">
                <a:tc>
                  <a:txBody>
                    <a:bodyPr/>
                    <a:lstStyle/>
                    <a:p>
                      <a:pPr algn="l" rtl="0" fontAlgn="base"/>
                      <a:r>
                        <a:rPr lang="en-US" sz="800" b="0" i="0" dirty="0">
                          <a:effectLst/>
                          <a:latin typeface="Calibri" panose="020F0502020204030204" pitchFamily="34" charset="0"/>
                        </a:rPr>
                        <a:t>HS Algebra II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B or better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B or better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A or better </a:t>
                      </a:r>
                      <a:endParaRPr lang="en-US" sz="1000" b="0" i="0" dirty="0">
                        <a:effectLst/>
                      </a:endParaRPr>
                    </a:p>
                    <a:p>
                      <a:pPr algn="l" rtl="0" fontAlgn="base"/>
                      <a:r>
                        <a:rPr lang="en-US" sz="800" b="0" i="0" dirty="0">
                          <a:effectLst/>
                          <a:latin typeface="Calibri" panose="020F0502020204030204" pitchFamily="34" charset="0"/>
                        </a:rPr>
                        <a:t>B or better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 </a:t>
                      </a: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B or better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B or better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917593"/>
                  </a:ext>
                </a:extLst>
              </a:tr>
              <a:tr h="379596">
                <a:tc>
                  <a:txBody>
                    <a:bodyPr/>
                    <a:lstStyle/>
                    <a:p>
                      <a:pPr algn="l" rtl="0" fontAlgn="base"/>
                      <a:r>
                        <a:rPr lang="en-US" sz="800" b="0" i="0" dirty="0">
                          <a:effectLst/>
                          <a:latin typeface="Calibri" panose="020F0502020204030204" pitchFamily="34" charset="0"/>
                        </a:rPr>
                        <a:t>HS Algebra II Honors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 </a:t>
                      </a: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B or better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A or better </a:t>
                      </a:r>
                      <a:endParaRPr lang="en-US" sz="1000" b="0" i="0" dirty="0">
                        <a:effectLst/>
                      </a:endParaRPr>
                    </a:p>
                    <a:p>
                      <a:pPr algn="l" rtl="0" fontAlgn="base"/>
                      <a:r>
                        <a:rPr lang="en-US" sz="800" b="0" i="0" dirty="0">
                          <a:effectLst/>
                          <a:latin typeface="Calibri" panose="020F0502020204030204" pitchFamily="34" charset="0"/>
                        </a:rPr>
                        <a:t>B or better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 </a:t>
                      </a: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B or better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B or better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487221"/>
                  </a:ext>
                </a:extLst>
              </a:tr>
              <a:tr h="303677">
                <a:tc>
                  <a:txBody>
                    <a:bodyPr/>
                    <a:lstStyle/>
                    <a:p>
                      <a:pPr algn="l" rtl="0" fontAlgn="base"/>
                      <a:r>
                        <a:rPr lang="en-US" sz="800" b="0" i="0" dirty="0">
                          <a:effectLst/>
                          <a:latin typeface="Calibri" panose="020F0502020204030204" pitchFamily="34" charset="0"/>
                        </a:rPr>
                        <a:t>HS Algebra III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B or better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 </a:t>
                      </a: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A or better </a:t>
                      </a:r>
                      <a:endParaRPr lang="en-US" sz="1000" b="0" i="0" dirty="0">
                        <a:effectLst/>
                      </a:endParaRPr>
                    </a:p>
                    <a:p>
                      <a:pPr algn="l" rtl="0" fontAlgn="base"/>
                      <a:r>
                        <a:rPr lang="en-US" sz="800" b="0" i="0" dirty="0">
                          <a:effectLst/>
                          <a:latin typeface="Calibri" panose="020F0502020204030204" pitchFamily="34" charset="0"/>
                        </a:rPr>
                        <a:t>B or better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 </a:t>
                      </a: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B or better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B or better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74175418"/>
                  </a:ext>
                </a:extLst>
              </a:tr>
              <a:tr h="379596">
                <a:tc>
                  <a:txBody>
                    <a:bodyPr/>
                    <a:lstStyle/>
                    <a:p>
                      <a:pPr algn="l" rtl="0" fontAlgn="base"/>
                      <a:r>
                        <a:rPr lang="en-US" sz="800" b="0" i="0" dirty="0">
                          <a:effectLst/>
                          <a:latin typeface="Calibri" panose="020F0502020204030204" pitchFamily="34" charset="0"/>
                        </a:rPr>
                        <a:t>HS Pre-Calculus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B or better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B or better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A or better </a:t>
                      </a:r>
                      <a:endParaRPr lang="en-US" sz="1000" b="0" i="0" dirty="0">
                        <a:effectLst/>
                      </a:endParaRPr>
                    </a:p>
                    <a:p>
                      <a:pPr algn="l" rtl="0" fontAlgn="base"/>
                      <a:r>
                        <a:rPr lang="en-US" sz="800" b="0" i="0" dirty="0">
                          <a:effectLst/>
                          <a:latin typeface="Calibri" panose="020F0502020204030204" pitchFamily="34" charset="0"/>
                        </a:rPr>
                        <a:t>B or better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 </a:t>
                      </a: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B or better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B or better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28585256"/>
                  </a:ext>
                </a:extLst>
              </a:tr>
              <a:tr h="271140">
                <a:tc>
                  <a:txBody>
                    <a:bodyPr/>
                    <a:lstStyle/>
                    <a:p>
                      <a:pPr algn="l" rtl="0" fontAlgn="base"/>
                      <a:r>
                        <a:rPr lang="en-US" sz="800" b="0" i="0" dirty="0">
                          <a:effectLst/>
                          <a:latin typeface="Calibri" panose="020F0502020204030204" pitchFamily="34" charset="0"/>
                        </a:rPr>
                        <a:t>HS Calculus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B or better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B or better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B or better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 </a:t>
                      </a: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B or better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B or better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12406523"/>
                  </a:ext>
                </a:extLst>
              </a:tr>
              <a:tr h="184375">
                <a:tc>
                  <a:txBody>
                    <a:bodyPr/>
                    <a:lstStyle/>
                    <a:p>
                      <a:pPr algn="l" rtl="0" fontAlgn="base"/>
                      <a:r>
                        <a:rPr lang="en-US" sz="800" b="0" i="0" dirty="0">
                          <a:effectLst/>
                          <a:latin typeface="Calibri" panose="020F0502020204030204" pitchFamily="34" charset="0"/>
                        </a:rPr>
                        <a:t>HS Trig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 </a:t>
                      </a: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 </a:t>
                      </a: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B or better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 </a:t>
                      </a: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 </a:t>
                      </a: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 </a:t>
                      </a: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5445001"/>
                  </a:ext>
                </a:extLst>
              </a:tr>
              <a:tr h="184375">
                <a:tc>
                  <a:txBody>
                    <a:bodyPr/>
                    <a:lstStyle/>
                    <a:p>
                      <a:pPr algn="l" rtl="0" fontAlgn="base"/>
                      <a:r>
                        <a:rPr lang="en-US" sz="800" b="0" i="0" dirty="0">
                          <a:effectLst/>
                          <a:latin typeface="Calibri" panose="020F0502020204030204" pitchFamily="34" charset="0"/>
                        </a:rPr>
                        <a:t>AP Math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B or better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B or better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B or better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 </a:t>
                      </a: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B or better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B or better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24404790"/>
                  </a:ext>
                </a:extLst>
              </a:tr>
              <a:tr h="184375">
                <a:tc>
                  <a:txBody>
                    <a:bodyPr/>
                    <a:lstStyle/>
                    <a:p>
                      <a:pPr algn="l" rtl="0" fontAlgn="base"/>
                      <a:r>
                        <a:rPr lang="en-US" sz="800" b="0" i="0" dirty="0">
                          <a:effectLst/>
                          <a:latin typeface="Calibri" panose="020F0502020204030204" pitchFamily="34" charset="0"/>
                        </a:rPr>
                        <a:t>IB Math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B or better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B or better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B or better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 </a:t>
                      </a: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B or better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B or better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36386109"/>
                  </a:ext>
                </a:extLst>
              </a:tr>
              <a:tr h="303677">
                <a:tc>
                  <a:txBody>
                    <a:bodyPr/>
                    <a:lstStyle/>
                    <a:p>
                      <a:pPr algn="l" rtl="0" fontAlgn="base"/>
                      <a:r>
                        <a:rPr lang="en-US" sz="800" b="0" i="0" dirty="0">
                          <a:effectLst/>
                          <a:latin typeface="Calibri" panose="020F0502020204030204" pitchFamily="34" charset="0"/>
                        </a:rPr>
                        <a:t>Cambridge/AICE Math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B or better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B or better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B or better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 </a:t>
                      </a: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B or better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rtl="0" fontAlgn="base"/>
                      <a:r>
                        <a:rPr lang="en-US" sz="800" b="0" i="0" dirty="0">
                          <a:effectLst/>
                          <a:latin typeface="Calibri" panose="020F0502020204030204" pitchFamily="34" charset="0"/>
                        </a:rPr>
                        <a:t>B or better </a:t>
                      </a:r>
                      <a:endParaRPr lang="en-US" sz="1000" b="0" i="0" dirty="0">
                        <a:effectLst/>
                      </a:endParaRPr>
                    </a:p>
                  </a:txBody>
                  <a:tcPr marL="65074" marR="65074" marT="32537" marB="3253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91182622"/>
                  </a:ext>
                </a:extLst>
              </a:tr>
            </a:tbl>
          </a:graphicData>
        </a:graphic>
      </p:graphicFrame>
    </p:spTree>
    <p:extLst>
      <p:ext uri="{BB962C8B-B14F-4D97-AF65-F5344CB8AC3E}">
        <p14:creationId xmlns:p14="http://schemas.microsoft.com/office/powerpoint/2010/main" val="2725123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CA47BB-396B-45F9-B71E-2E42B510D775}"/>
              </a:ext>
            </a:extLst>
          </p:cNvPr>
          <p:cNvSpPr>
            <a:spLocks noGrp="1"/>
          </p:cNvSpPr>
          <p:nvPr>
            <p:ph type="title"/>
          </p:nvPr>
        </p:nvSpPr>
        <p:spPr/>
        <p:txBody>
          <a:bodyPr/>
          <a:lstStyle/>
          <a:p>
            <a:r>
              <a:rPr lang="en-US" dirty="0"/>
              <a:t>Alternative Methods</a:t>
            </a:r>
            <a:br>
              <a:rPr lang="en-US" dirty="0"/>
            </a:br>
            <a:r>
              <a:rPr lang="en-US" dirty="0"/>
              <a:t>Voluntary Ad Hoc Data Collection</a:t>
            </a:r>
          </a:p>
        </p:txBody>
      </p:sp>
      <p:sp>
        <p:nvSpPr>
          <p:cNvPr id="5" name="Content Placeholder 4">
            <a:extLst>
              <a:ext uri="{FF2B5EF4-FFF2-40B4-BE49-F238E27FC236}">
                <a16:creationId xmlns:a16="http://schemas.microsoft.com/office/drawing/2014/main" id="{98892F6A-D07E-4BCF-96F5-9BF6898BFCFD}"/>
              </a:ext>
            </a:extLst>
          </p:cNvPr>
          <p:cNvSpPr>
            <a:spLocks noGrp="1"/>
          </p:cNvSpPr>
          <p:nvPr>
            <p:ph idx="1"/>
          </p:nvPr>
        </p:nvSpPr>
        <p:spPr>
          <a:xfrm>
            <a:off x="628650" y="1941693"/>
            <a:ext cx="7886700" cy="4172762"/>
          </a:xfrm>
        </p:spPr>
        <p:txBody>
          <a:bodyPr/>
          <a:lstStyle/>
          <a:p>
            <a:r>
              <a:rPr lang="en-US" sz="2400" dirty="0">
                <a:latin typeface="+mn-lt"/>
                <a:ea typeface="Verdana"/>
              </a:rPr>
              <a:t>Participating institutions collected student-level placement information in summer and fall 2020.</a:t>
            </a:r>
          </a:p>
          <a:p>
            <a:r>
              <a:rPr lang="en-US" sz="2400" dirty="0">
                <a:latin typeface="+mn-lt"/>
                <a:ea typeface="Verdana"/>
              </a:rPr>
              <a:t>The student-level files were submitted by participating institutions in early spring 2021.</a:t>
            </a:r>
          </a:p>
          <a:p>
            <a:pPr lvl="1"/>
            <a:r>
              <a:rPr lang="en-US" dirty="0">
                <a:latin typeface="+mn-lt"/>
                <a:ea typeface="Verdana"/>
              </a:rPr>
              <a:t>Student-level files contained demographic data and placement method.</a:t>
            </a:r>
            <a:endParaRPr lang="en-US" dirty="0">
              <a:latin typeface="+mn-lt"/>
            </a:endParaRPr>
          </a:p>
          <a:p>
            <a:r>
              <a:rPr lang="en-US" sz="2400" dirty="0">
                <a:latin typeface="+mn-lt"/>
                <a:ea typeface="Verdana"/>
              </a:rPr>
              <a:t>Using the files submitted, the division is linking each student to course taking records and enrollment patterns. </a:t>
            </a:r>
          </a:p>
          <a:p>
            <a:r>
              <a:rPr lang="en-US" sz="2400" dirty="0">
                <a:latin typeface="+mn-lt"/>
              </a:rPr>
              <a:t>The Division analyzed the data collected with a focus on dual enrollment eligibility placement methods and first-term outcomes. </a:t>
            </a:r>
          </a:p>
          <a:p>
            <a:endParaRPr lang="en-US" sz="2400" dirty="0"/>
          </a:p>
        </p:txBody>
      </p:sp>
    </p:spTree>
    <p:extLst>
      <p:ext uri="{BB962C8B-B14F-4D97-AF65-F5344CB8AC3E}">
        <p14:creationId xmlns:p14="http://schemas.microsoft.com/office/powerpoint/2010/main" val="590923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Questions</a:t>
            </a:r>
          </a:p>
        </p:txBody>
      </p:sp>
      <p:sp>
        <p:nvSpPr>
          <p:cNvPr id="3" name="Content Placeholder 2"/>
          <p:cNvSpPr>
            <a:spLocks noGrp="1"/>
          </p:cNvSpPr>
          <p:nvPr>
            <p:ph idx="1"/>
          </p:nvPr>
        </p:nvSpPr>
        <p:spPr/>
        <p:txBody>
          <a:bodyPr/>
          <a:lstStyle/>
          <a:p>
            <a:pPr marL="514350" indent="-514350">
              <a:buFont typeface="+mj-lt"/>
              <a:buAutoNum type="arabicPeriod"/>
            </a:pPr>
            <a:r>
              <a:rPr lang="en-US" dirty="0"/>
              <a:t>What are the characteristics of dual enrollment students who were placed using alternative methods as compared to those students placed using an approved placement test? </a:t>
            </a:r>
          </a:p>
          <a:p>
            <a:pPr marL="514350" indent="-514350">
              <a:buFont typeface="+mj-lt"/>
              <a:buAutoNum type="arabicPeriod"/>
            </a:pPr>
            <a:r>
              <a:rPr lang="en-US" dirty="0"/>
              <a:t>How do students, deemed eligible to participate in dual enrollment using alternative methods, perform in first-term coursework compared to students whose eligibility was determined using common placement tests? </a:t>
            </a:r>
          </a:p>
          <a:p>
            <a:endParaRPr lang="en-US" dirty="0"/>
          </a:p>
        </p:txBody>
      </p:sp>
    </p:spTree>
    <p:extLst>
      <p:ext uri="{BB962C8B-B14F-4D97-AF65-F5344CB8AC3E}">
        <p14:creationId xmlns:p14="http://schemas.microsoft.com/office/powerpoint/2010/main" val="2961184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Placement Methods</a:t>
            </a:r>
          </a:p>
        </p:txBody>
      </p:sp>
      <p:pic>
        <p:nvPicPr>
          <p:cNvPr id="4" name="Content Placeholder 3"/>
          <p:cNvPicPr>
            <a:picLocks noGrp="1" noChangeAspect="1"/>
          </p:cNvPicPr>
          <p:nvPr>
            <p:ph idx="1"/>
          </p:nvPr>
        </p:nvPicPr>
        <p:blipFill>
          <a:blip r:embed="rId3"/>
          <a:stretch>
            <a:fillRect/>
          </a:stretch>
        </p:blipFill>
        <p:spPr>
          <a:xfrm>
            <a:off x="628650" y="1957519"/>
            <a:ext cx="7886700" cy="2823900"/>
          </a:xfrm>
          <a:prstGeom prst="rect">
            <a:avLst/>
          </a:prstGeom>
        </p:spPr>
      </p:pic>
      <p:sp>
        <p:nvSpPr>
          <p:cNvPr id="5" name="TextBox 4"/>
          <p:cNvSpPr txBox="1"/>
          <p:nvPr/>
        </p:nvSpPr>
        <p:spPr>
          <a:xfrm>
            <a:off x="628650" y="4819650"/>
            <a:ext cx="7886700" cy="1200329"/>
          </a:xfrm>
          <a:prstGeom prst="rect">
            <a:avLst/>
          </a:prstGeom>
          <a:noFill/>
        </p:spPr>
        <p:txBody>
          <a:bodyPr wrap="square" rtlCol="0">
            <a:spAutoFit/>
          </a:bodyPr>
          <a:lstStyle/>
          <a:p>
            <a:r>
              <a:rPr lang="en-US" dirty="0"/>
              <a:t>System-wide, the method used to place the highest percentage of dual enrollment students was high school GPA and a common placement test (GPA+CPT), which was used by all six institutions to place 46 percent of students followed by 39 percent of students placed using GPA and an alternative method.</a:t>
            </a:r>
          </a:p>
        </p:txBody>
      </p:sp>
    </p:spTree>
    <p:extLst>
      <p:ext uri="{BB962C8B-B14F-4D97-AF65-F5344CB8AC3E}">
        <p14:creationId xmlns:p14="http://schemas.microsoft.com/office/powerpoint/2010/main" val="2958963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Pass Rates by Race/Ethnicity</a:t>
            </a:r>
          </a:p>
        </p:txBody>
      </p:sp>
      <p:pic>
        <p:nvPicPr>
          <p:cNvPr id="4" name="Content Placeholder 3"/>
          <p:cNvPicPr>
            <a:picLocks noGrp="1" noChangeAspect="1"/>
          </p:cNvPicPr>
          <p:nvPr>
            <p:ph idx="1"/>
          </p:nvPr>
        </p:nvPicPr>
        <p:blipFill>
          <a:blip r:embed="rId3"/>
          <a:stretch>
            <a:fillRect/>
          </a:stretch>
        </p:blipFill>
        <p:spPr>
          <a:xfrm>
            <a:off x="628650" y="1858782"/>
            <a:ext cx="7886700" cy="2087924"/>
          </a:xfrm>
          <a:prstGeom prst="rect">
            <a:avLst/>
          </a:prstGeom>
        </p:spPr>
      </p:pic>
      <p:pic>
        <p:nvPicPr>
          <p:cNvPr id="5" name="Picture 4"/>
          <p:cNvPicPr>
            <a:picLocks noChangeAspect="1"/>
          </p:cNvPicPr>
          <p:nvPr/>
        </p:nvPicPr>
        <p:blipFill>
          <a:blip r:embed="rId4"/>
          <a:stretch>
            <a:fillRect/>
          </a:stretch>
        </p:blipFill>
        <p:spPr>
          <a:xfrm>
            <a:off x="628650" y="3916057"/>
            <a:ext cx="7886700" cy="2141842"/>
          </a:xfrm>
          <a:prstGeom prst="rect">
            <a:avLst/>
          </a:prstGeom>
        </p:spPr>
      </p:pic>
    </p:spTree>
    <p:extLst>
      <p:ext uri="{BB962C8B-B14F-4D97-AF65-F5344CB8AC3E}">
        <p14:creationId xmlns:p14="http://schemas.microsoft.com/office/powerpoint/2010/main" val="3663142772"/>
      </p:ext>
    </p:extLst>
  </p:cSld>
  <p:clrMapOvr>
    <a:masterClrMapping/>
  </p:clrMapOvr>
</p:sld>
</file>

<file path=ppt/theme/theme1.xml><?xml version="1.0" encoding="utf-8"?>
<a:theme xmlns:a="http://schemas.openxmlformats.org/drawingml/2006/main" name="FDOE_PPT_template_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DD5E37C-6C2F-46FA-BFC9-1C0F105173D8}" vid="{789741E5-CF7B-4966-B95F-7F2796114790}"/>
    </a:ext>
  </a:extLst>
</a:theme>
</file>

<file path=ppt/theme/theme2.xml><?xml version="1.0" encoding="utf-8"?>
<a:theme xmlns:a="http://schemas.openxmlformats.org/drawingml/2006/main" name="1_FDOE_PPT_template_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DD5E37C-6C2F-46FA-BFC9-1C0F105173D8}" vid="{789741E5-CF7B-4966-B95F-7F279611479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A1FA286779144AB3B3751C391C4E49" ma:contentTypeVersion="10" ma:contentTypeDescription="Create a new document." ma:contentTypeScope="" ma:versionID="163a2dd0d3ecf3540064c1325d39e24b">
  <xsd:schema xmlns:xsd="http://www.w3.org/2001/XMLSchema" xmlns:xs="http://www.w3.org/2001/XMLSchema" xmlns:p="http://schemas.microsoft.com/office/2006/metadata/properties" xmlns:ns3="08a77070-73c0-473c-b46a-ae7e3b0531e6" xmlns:ns4="d2738d85-3621-4f6b-9656-c04efedb2098" targetNamespace="http://schemas.microsoft.com/office/2006/metadata/properties" ma:root="true" ma:fieldsID="534fbb78ca0e50d1424e99430a660e50" ns3:_="" ns4:_="">
    <xsd:import namespace="08a77070-73c0-473c-b46a-ae7e3b0531e6"/>
    <xsd:import namespace="d2738d85-3621-4f6b-9656-c04efedb209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a77070-73c0-473c-b46a-ae7e3b0531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738d85-3621-4f6b-9656-c04efedb209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CF3BD3-0638-4B4E-AC5E-0DA2AC3F0F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a77070-73c0-473c-b46a-ae7e3b0531e6"/>
    <ds:schemaRef ds:uri="d2738d85-3621-4f6b-9656-c04efedb20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A9D4AC-BD39-4F13-8F6F-C02101C1EE03}">
  <ds:schemaRefs>
    <ds:schemaRef ds:uri="http://schemas.microsoft.com/office/2006/metadata/properties"/>
    <ds:schemaRef ds:uri="http://schemas.microsoft.com/office/2006/documentManagement/types"/>
    <ds:schemaRef ds:uri="08a77070-73c0-473c-b46a-ae7e3b0531e6"/>
    <ds:schemaRef ds:uri="http://schemas.openxmlformats.org/package/2006/metadata/core-properties"/>
    <ds:schemaRef ds:uri="http://purl.org/dc/dcmitype/"/>
    <ds:schemaRef ds:uri="http://purl.org/dc/elements/1.1/"/>
    <ds:schemaRef ds:uri="d2738d85-3621-4f6b-9656-c04efedb2098"/>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29AD0EAC-D1EA-4BC7-9600-69CD4B4B1B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26289</TotalTime>
  <Words>1499</Words>
  <Application>Microsoft Office PowerPoint</Application>
  <PresentationFormat>On-screen Show (4:3)</PresentationFormat>
  <Paragraphs>233</Paragraphs>
  <Slides>20</Slides>
  <Notes>17</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FDOE_PPT_template_Standard</vt:lpstr>
      <vt:lpstr>1_FDOE_PPT_template_Standard</vt:lpstr>
      <vt:lpstr>Impact of Senate Bill 366: Increasing Opportunities for Students through Alternative Placement Methods</vt:lpstr>
      <vt:lpstr>Agenda</vt:lpstr>
      <vt:lpstr>Emergency Order 2020-EO-02</vt:lpstr>
      <vt:lpstr>Communications Placement Methods Reported by Colleges  </vt:lpstr>
      <vt:lpstr>Mathematics Placement Methods Reported by Colleges </vt:lpstr>
      <vt:lpstr>Alternative Methods Voluntary Ad Hoc Data Collection</vt:lpstr>
      <vt:lpstr>Research Questions</vt:lpstr>
      <vt:lpstr>Placement Methods</vt:lpstr>
      <vt:lpstr>Pass Rates by Race/Ethnicity</vt:lpstr>
      <vt:lpstr>Limitations</vt:lpstr>
      <vt:lpstr>Key Takeaways</vt:lpstr>
      <vt:lpstr>PowerPoint Presentation</vt:lpstr>
      <vt:lpstr>PowerPoint Presentation</vt:lpstr>
      <vt:lpstr>Process for Identifying Alternative Methods</vt:lpstr>
      <vt:lpstr>Meetings with Stakeholders</vt:lpstr>
      <vt:lpstr>Timeline for Implementation and Next Steps</vt:lpstr>
      <vt:lpstr>Discussion</vt:lpstr>
      <vt:lpstr>Q&amp;A</vt:lpstr>
      <vt:lpstr>Links to Resources</vt:lpstr>
      <vt:lpstr>Contact</vt:lpstr>
    </vt:vector>
  </TitlesOfParts>
  <Company>Florida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Legislative &amp; Policy Update</dc:title>
  <dc:creator>Russ, Avery</dc:creator>
  <cp:lastModifiedBy>Henderson, Carrie</cp:lastModifiedBy>
  <cp:revision>397</cp:revision>
  <dcterms:created xsi:type="dcterms:W3CDTF">2020-05-22T17:28:06Z</dcterms:created>
  <dcterms:modified xsi:type="dcterms:W3CDTF">2021-10-08T14:00:27Z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0x010100A2A1FA286779144AB3B3751C391C4E49</vt:lpwstr>
  </property>
</Properties>
</file>