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62" r:id="rId3"/>
    <p:sldId id="2706" r:id="rId4"/>
    <p:sldId id="2715" r:id="rId5"/>
    <p:sldId id="2700" r:id="rId6"/>
    <p:sldId id="2701" r:id="rId7"/>
    <p:sldId id="2713" r:id="rId8"/>
    <p:sldId id="2722" r:id="rId9"/>
    <p:sldId id="2723" r:id="rId10"/>
    <p:sldId id="264" r:id="rId11"/>
    <p:sldId id="2716" r:id="rId12"/>
    <p:sldId id="2719" r:id="rId13"/>
    <p:sldId id="278" r:id="rId14"/>
    <p:sldId id="331" r:id="rId15"/>
    <p:sldId id="2721" r:id="rId16"/>
    <p:sldId id="272" r:id="rId17"/>
    <p:sldId id="2717" r:id="rId18"/>
    <p:sldId id="2718" r:id="rId19"/>
    <p:sldId id="2724" r:id="rId20"/>
    <p:sldId id="2725" r:id="rId21"/>
    <p:sldId id="296" r:id="rId22"/>
    <p:sldId id="2727" r:id="rId23"/>
    <p:sldId id="2744" r:id="rId24"/>
    <p:sldId id="271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62" autoAdjust="0"/>
  </p:normalViewPr>
  <p:slideViewPr>
    <p:cSldViewPr snapToGrid="0">
      <p:cViewPr varScale="1">
        <p:scale>
          <a:sx n="91" d="100"/>
          <a:sy n="91" d="100"/>
        </p:scale>
        <p:origin x="1182" y="84"/>
      </p:cViewPr>
      <p:guideLst>
        <p:guide orient="horz" pos="1620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a0b1f4bd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a0b1f4bd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6873d04f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b6873d04f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05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9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a0b1f4bd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da0b1f4bd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a0b1f4bd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da0b1f4bd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33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da0b1f4bd8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da0b1f4bd8_0_3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2343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7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5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6873d04f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b6873d04f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667b4d18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e667b4d18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dfbb3078d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dfbb3078d2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0" name="Google Shape;600;gdfbb3078d2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6873d04f4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6873d04f4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0660" y="424834"/>
            <a:ext cx="24638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chemeClr val="bg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CEA10CF-59FF-734B-82EB-6FBC77FBE2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4463" y="4062046"/>
            <a:ext cx="2258568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your logo here.</a:t>
            </a:r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6E31617C-0108-C04E-BB3C-3EA05C325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725" y="568225"/>
            <a:ext cx="781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 b="1">
                <a:latin typeface="Roboto" pitchFamily="2" charset="0"/>
                <a:ea typeface="Roboto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45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54725" y="568225"/>
            <a:ext cx="781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54725" y="1577903"/>
            <a:ext cx="3810575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678687" y="1577903"/>
            <a:ext cx="3790138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5429" y="4652550"/>
            <a:ext cx="875029" cy="31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85800" y="2855913"/>
            <a:ext cx="6594475" cy="1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429" y="4652550"/>
            <a:ext cx="875029" cy="31060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ransition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883800" y="1796025"/>
            <a:ext cx="5629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i="1">
                <a:solidFill>
                  <a:schemeClr val="lt1"/>
                </a:solidFill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/>
          <p:nvPr/>
        </p:nvSpPr>
        <p:spPr>
          <a:xfrm>
            <a:off x="1042556" y="945136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endParaRPr sz="12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" name="Google Shape;44;p10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5429" y="4652550"/>
            <a:ext cx="875030" cy="31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429" y="4652550"/>
            <a:ext cx="875029" cy="31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685800" y="758825"/>
            <a:ext cx="7680960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9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200" b="1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200" b="1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200" b="1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200" b="1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85800" y="3375025"/>
            <a:ext cx="7680325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654725" y="568225"/>
            <a:ext cx="781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5429" y="4652550"/>
            <a:ext cx="875029" cy="31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6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654725" y="568225"/>
            <a:ext cx="781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644433" y="1577900"/>
            <a:ext cx="7814099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5429" y="4652550"/>
            <a:ext cx="875029" cy="31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11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4725" y="568225"/>
            <a:ext cx="781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  <a:defRPr sz="3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4675" y="1646800"/>
            <a:ext cx="7814100" cy="3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1" r:id="rId8"/>
    <p:sldLayoutId id="2147483662" r:id="rId9"/>
    <p:sldLayoutId id="214748366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john.fink/viz/UndergraduateEnrollmentTrendsbySector/Summa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ublic.tableau.com/app/profile/john.fink/viz/UndergraduateEnrollmentTrendsbySector/Summary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How community colleges are using guided pathways to personalize student support</a:t>
            </a:r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Hana Lahr, CCRC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Florida Pathways Institute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October 19-20, 2021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1883800" y="2376470"/>
            <a:ext cx="5629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Being in a program from the start makes it more likely for a student to maintain enrollment at the college into year two, and to complete their program…however, many CC students are not in programs.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6873d04f4_0_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Discuss: </a:t>
            </a:r>
            <a:r>
              <a:rPr lang="en-US" i="1"/>
              <a:t>What support for choosing your major do you wish you had in college?</a:t>
            </a:r>
            <a:endParaRPr i="1"/>
          </a:p>
        </p:txBody>
      </p:sp>
      <p:sp>
        <p:nvSpPr>
          <p:cNvPr id="393" name="Google Shape;393;gb6873d04f4_0_4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C057-1F52-430C-BD16-9716A4E69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personalized support matters during onboarding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7C1-D5A1-4E47-A5B6-FBD0346FE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667b4d184_3_0"/>
          <p:cNvSpPr/>
          <p:nvPr/>
        </p:nvSpPr>
        <p:spPr>
          <a:xfrm>
            <a:off x="880590" y="1246251"/>
            <a:ext cx="1527048" cy="1527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e667b4d184_3_0" descr="Boardroom outline"/>
          <p:cNvPicPr preferRelativeResize="0">
            <a:picLocks noChangeAspect="1"/>
          </p:cNvPicPr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090902" y="1456563"/>
            <a:ext cx="1106424" cy="11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e667b4d184_3_0"/>
          <p:cNvSpPr/>
          <p:nvPr/>
        </p:nvSpPr>
        <p:spPr>
          <a:xfrm>
            <a:off x="2831181" y="1246251"/>
            <a:ext cx="1527048" cy="1527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e667b4d184_3_0" descr="Children outline"/>
          <p:cNvPicPr preferRelativeResize="0">
            <a:picLocks noChangeAspect="1"/>
          </p:cNvPicPr>
          <p:nvPr/>
        </p:nvPicPr>
        <p:blipFill rotWithShape="1">
          <a:blip r:embed="rId4">
            <a:alphaModFix/>
            <a:biLevel thresh="25000"/>
          </a:blip>
          <a:srcRect/>
          <a:stretch/>
        </p:blipFill>
        <p:spPr>
          <a:xfrm>
            <a:off x="3041493" y="1456563"/>
            <a:ext cx="1106424" cy="11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e667b4d184_3_0"/>
          <p:cNvSpPr>
            <a:spLocks noChangeAspect="1"/>
          </p:cNvSpPr>
          <p:nvPr/>
        </p:nvSpPr>
        <p:spPr>
          <a:xfrm>
            <a:off x="4786819" y="1246251"/>
            <a:ext cx="1527048" cy="1527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e667b4d184_3_0" descr="Group brainstorm outline"/>
          <p:cNvPicPr preferRelativeResize="0">
            <a:picLocks noChangeAspect="1"/>
          </p:cNvPicPr>
          <p:nvPr/>
        </p:nvPicPr>
        <p:blipFill rotWithShape="1">
          <a:blip r:embed="rId5">
            <a:alphaModFix/>
            <a:biLevel thresh="25000"/>
          </a:blip>
          <a:srcRect/>
          <a:stretch/>
        </p:blipFill>
        <p:spPr>
          <a:xfrm>
            <a:off x="4997131" y="1456563"/>
            <a:ext cx="1106424" cy="11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e667b4d184_3_0"/>
          <p:cNvSpPr/>
          <p:nvPr/>
        </p:nvSpPr>
        <p:spPr>
          <a:xfrm>
            <a:off x="6744453" y="1246251"/>
            <a:ext cx="1526826" cy="1527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e667b4d184_3_0" descr="Playbook outline"/>
          <p:cNvPicPr preferRelativeResize="0"/>
          <p:nvPr/>
        </p:nvPicPr>
        <p:blipFill rotWithShape="1">
          <a:blip r:embed="rId6">
            <a:alphaModFix/>
            <a:biLevel thresh="25000"/>
          </a:blip>
          <a:srcRect/>
          <a:stretch/>
        </p:blipFill>
        <p:spPr>
          <a:xfrm>
            <a:off x="6946918" y="1456563"/>
            <a:ext cx="1106180" cy="11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e667b4d184_3_0"/>
          <p:cNvSpPr txBox="1"/>
          <p:nvPr/>
        </p:nvSpPr>
        <p:spPr>
          <a:xfrm>
            <a:off x="2570955" y="2996849"/>
            <a:ext cx="2047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Connect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ge667b4d184_3_0"/>
          <p:cNvSpPr txBox="1"/>
          <p:nvPr/>
        </p:nvSpPr>
        <p:spPr>
          <a:xfrm>
            <a:off x="4714393" y="2996849"/>
            <a:ext cx="16719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Inspire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ge667b4d184_3_0"/>
          <p:cNvSpPr txBox="1"/>
          <p:nvPr/>
        </p:nvSpPr>
        <p:spPr>
          <a:xfrm>
            <a:off x="6922658" y="2993849"/>
            <a:ext cx="115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Plan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65;ge667b4d184_3_0">
            <a:extLst>
              <a:ext uri="{FF2B5EF4-FFF2-40B4-BE49-F238E27FC236}">
                <a16:creationId xmlns:a16="http://schemas.microsoft.com/office/drawing/2014/main" id="{0D6E955B-35B6-234D-8D7B-9B1BD11056E7}"/>
              </a:ext>
            </a:extLst>
          </p:cNvPr>
          <p:cNvSpPr txBox="1"/>
          <p:nvPr/>
        </p:nvSpPr>
        <p:spPr>
          <a:xfrm>
            <a:off x="620364" y="2996849"/>
            <a:ext cx="2047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Ask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fbb3078d2_0_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700" dirty="0"/>
              <a:t>ACIP provides a framework for scaling </a:t>
            </a:r>
            <a:r>
              <a:rPr lang="en-US" sz="2700" i="1" dirty="0"/>
              <a:t>and </a:t>
            </a:r>
            <a:r>
              <a:rPr lang="en-US" sz="2700" dirty="0"/>
              <a:t>personalizing guided pathways reforms. </a:t>
            </a:r>
            <a:endParaRPr sz="2700" dirty="0"/>
          </a:p>
        </p:txBody>
      </p:sp>
      <p:pic>
        <p:nvPicPr>
          <p:cNvPr id="605" name="Google Shape;605;gdfbb3078d2_0_136" descr="Globe outline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8825" y="1682677"/>
            <a:ext cx="496238" cy="4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gdfbb3078d2_0_136"/>
          <p:cNvSpPr txBox="1"/>
          <p:nvPr/>
        </p:nvSpPr>
        <p:spPr>
          <a:xfrm>
            <a:off x="1202250" y="1489214"/>
            <a:ext cx="7506000" cy="85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1050"/>
              </a:spcBef>
              <a:buClr>
                <a:srgbClr val="014363"/>
              </a:buClr>
              <a:buSzPts val="2800"/>
            </a:pPr>
            <a:r>
              <a:rPr lang="en-US" sz="195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Universal structures</a:t>
            </a:r>
            <a:r>
              <a:rPr lang="en-US" sz="1950" b="1" dirty="0">
                <a:solidFill>
                  <a:schemeClr val="dk1"/>
                </a:solidFill>
                <a:latin typeface="Roboto" pitchFamily="2" charset="0"/>
                <a:ea typeface="Roboto" pitchFamily="2" charset="0"/>
              </a:rPr>
              <a:t>,</a:t>
            </a:r>
            <a:r>
              <a:rPr lang="en-US" sz="1950" dirty="0">
                <a:solidFill>
                  <a:schemeClr val="dk1"/>
                </a:solidFill>
                <a:latin typeface="Roboto" pitchFamily="2" charset="0"/>
                <a:ea typeface="Roboto" pitchFamily="2" charset="0"/>
              </a:rPr>
              <a:t> practices, and policies apply to all students</a:t>
            </a:r>
            <a:endParaRPr sz="1950" dirty="0">
              <a:solidFill>
                <a:schemeClr val="dk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07" name="Google Shape;607;gdfbb3078d2_0_136" descr="Connections outline"/>
          <p:cNvPicPr preferRelativeResize="0"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8825" y="2370108"/>
            <a:ext cx="496238" cy="4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gdfbb3078d2_0_136"/>
          <p:cNvSpPr txBox="1"/>
          <p:nvPr/>
        </p:nvSpPr>
        <p:spPr>
          <a:xfrm>
            <a:off x="1202249" y="2344045"/>
            <a:ext cx="5346450" cy="483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accent5"/>
              </a:buClr>
              <a:buSzPts val="2800"/>
            </a:pPr>
            <a:r>
              <a:rPr lang="en-US" sz="1950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Personalized support </a:t>
            </a:r>
            <a:r>
              <a:rPr lang="en-US" sz="1950" dirty="0">
                <a:solidFill>
                  <a:schemeClr val="dk1"/>
                </a:solidFill>
                <a:latin typeface="Roboto" pitchFamily="2" charset="0"/>
                <a:ea typeface="Roboto" pitchFamily="2" charset="0"/>
              </a:rPr>
              <a:t>can be:</a:t>
            </a:r>
            <a:endParaRPr sz="1950" dirty="0">
              <a:solidFill>
                <a:schemeClr val="dk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09" name="Google Shape;609;gdfbb3078d2_0_136" descr="Users outline"/>
          <p:cNvPicPr preferRelativeResize="0"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10643" y="2866345"/>
            <a:ext cx="496229" cy="49622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dfbb3078d2_0_136"/>
          <p:cNvSpPr txBox="1"/>
          <p:nvPr/>
        </p:nvSpPr>
        <p:spPr>
          <a:xfrm>
            <a:off x="2017669" y="2808239"/>
            <a:ext cx="6690600" cy="73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rgbClr val="30A2B6"/>
              </a:buClr>
              <a:buSzPts val="2800"/>
            </a:pPr>
            <a:r>
              <a:rPr lang="en-US" sz="1950" b="1" dirty="0">
                <a:solidFill>
                  <a:srgbClr val="196872"/>
                </a:solidFill>
                <a:latin typeface="Roboto" pitchFamily="2" charset="0"/>
                <a:ea typeface="Roboto" pitchFamily="2" charset="0"/>
              </a:rPr>
              <a:t>Tailored</a:t>
            </a:r>
            <a:r>
              <a:rPr lang="en-US" sz="1950" b="1" dirty="0">
                <a:solidFill>
                  <a:srgbClr val="30A2B6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950" dirty="0">
                <a:solidFill>
                  <a:schemeClr val="dk1"/>
                </a:solidFill>
                <a:latin typeface="Roboto" pitchFamily="2" charset="0"/>
                <a:ea typeface="Roboto" pitchFamily="2" charset="0"/>
              </a:rPr>
              <a:t>based on the needs and interests of a group of students</a:t>
            </a:r>
            <a:endParaRPr sz="1950" b="1" dirty="0">
              <a:solidFill>
                <a:schemeClr val="dk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11" name="Google Shape;611;gdfbb3078d2_0_136" descr="User outline"/>
          <p:cNvPicPr preferRelativeResize="0"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428705" y="3691840"/>
            <a:ext cx="460106" cy="46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dfbb3078d2_0_136"/>
          <p:cNvSpPr txBox="1"/>
          <p:nvPr/>
        </p:nvSpPr>
        <p:spPr>
          <a:xfrm>
            <a:off x="2017725" y="3607308"/>
            <a:ext cx="6690600" cy="73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rgbClr val="982C23"/>
              </a:buClr>
              <a:buSzPts val="2800"/>
            </a:pPr>
            <a:r>
              <a:rPr lang="en-US" sz="1950" b="1" dirty="0">
                <a:solidFill>
                  <a:srgbClr val="56B17E"/>
                </a:solidFill>
                <a:latin typeface="Roboto" pitchFamily="2" charset="0"/>
                <a:ea typeface="Roboto" pitchFamily="2" charset="0"/>
              </a:rPr>
              <a:t>Individualized</a:t>
            </a:r>
            <a:r>
              <a:rPr lang="en-US" sz="1950" dirty="0">
                <a:solidFill>
                  <a:schemeClr val="dk1"/>
                </a:solidFill>
                <a:latin typeface="Roboto" pitchFamily="2" charset="0"/>
                <a:ea typeface="Roboto" pitchFamily="2" charset="0"/>
              </a:rPr>
              <a:t> by customizing practices to a specific student </a:t>
            </a:r>
            <a:endParaRPr sz="1950" dirty="0">
              <a:solidFill>
                <a:schemeClr val="dk1"/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0A29-AB57-4C5C-ABAC-7DD4C26D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focus on personalized support?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231FD-4FCA-4645-AF9B-861085997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Tailored</a:t>
            </a:r>
          </a:p>
          <a:p>
            <a:pPr lvl="1"/>
            <a:r>
              <a:rPr lang="en-US" dirty="0"/>
              <a:t>Efficient and effective way of delivering support given limited time and resources </a:t>
            </a:r>
          </a:p>
          <a:p>
            <a:pPr lvl="1"/>
            <a:r>
              <a:rPr lang="en-US" dirty="0"/>
              <a:t>More relevant to students than generalized support </a:t>
            </a:r>
          </a:p>
          <a:p>
            <a:pPr lvl="1"/>
            <a:r>
              <a:rPr lang="en-US" dirty="0"/>
              <a:t>Support varies based on circumstances, needs</a:t>
            </a:r>
          </a:p>
          <a:p>
            <a:r>
              <a:rPr lang="en-US" dirty="0"/>
              <a:t>Individualized</a:t>
            </a:r>
          </a:p>
          <a:p>
            <a:pPr lvl="1"/>
            <a:r>
              <a:rPr lang="en-US" dirty="0"/>
              <a:t>Students can build personal connections </a:t>
            </a:r>
          </a:p>
          <a:p>
            <a:pPr lvl="1"/>
            <a:r>
              <a:rPr lang="en-US" dirty="0"/>
              <a:t>Establishing relationships builds a foundation for addressing more challenging issues with which students may need support</a:t>
            </a:r>
          </a:p>
        </p:txBody>
      </p:sp>
    </p:spTree>
    <p:extLst>
      <p:ext uri="{BB962C8B-B14F-4D97-AF65-F5344CB8AC3E}">
        <p14:creationId xmlns:p14="http://schemas.microsoft.com/office/powerpoint/2010/main" val="1045106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6873d04f4_1_312"/>
          <p:cNvSpPr txBox="1">
            <a:spLocks noGrp="1"/>
          </p:cNvSpPr>
          <p:nvPr>
            <p:ph type="title"/>
          </p:nvPr>
        </p:nvSpPr>
        <p:spPr>
          <a:xfrm>
            <a:off x="353825" y="408375"/>
            <a:ext cx="781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dirty="0">
                <a:solidFill>
                  <a:schemeClr val="dk1"/>
                </a:solidFill>
              </a:rPr>
              <a:t>What students say they want during onboarding</a:t>
            </a:r>
            <a:endParaRPr dirty="0"/>
          </a:p>
        </p:txBody>
      </p:sp>
      <p:sp>
        <p:nvSpPr>
          <p:cNvPr id="212" name="Google Shape;212;gb6873d04f4_1_312"/>
          <p:cNvSpPr txBox="1">
            <a:spLocks noGrp="1"/>
          </p:cNvSpPr>
          <p:nvPr>
            <p:ph type="body" idx="1"/>
          </p:nvPr>
        </p:nvSpPr>
        <p:spPr>
          <a:xfrm>
            <a:off x="654733" y="1057950"/>
            <a:ext cx="7814100" cy="3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41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dirty="0">
                <a:solidFill>
                  <a:schemeClr val="dk1"/>
                </a:solidFill>
              </a:rPr>
              <a:t>Assistance exploring academic and career interests </a:t>
            </a:r>
            <a:endParaRPr dirty="0">
              <a:solidFill>
                <a:schemeClr val="dk1"/>
              </a:solidFill>
            </a:endParaRPr>
          </a:p>
          <a:p>
            <a:pPr marL="342900" lvl="0" indent="-241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dirty="0">
                <a:solidFill>
                  <a:schemeClr val="dk1"/>
                </a:solidFill>
              </a:rPr>
              <a:t>Information on program options in fields of interest and their connection to career and baccalaureate transfer opportunities</a:t>
            </a:r>
            <a:endParaRPr dirty="0">
              <a:solidFill>
                <a:schemeClr val="dk1"/>
              </a:solidFill>
            </a:endParaRPr>
          </a:p>
          <a:p>
            <a:pPr marL="342900" lvl="0" indent="-241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dirty="0">
                <a:solidFill>
                  <a:schemeClr val="dk1"/>
                </a:solidFill>
              </a:rPr>
              <a:t>Opportunities to interact with other new and current students, faculty, and others who share similar academic and career interests </a:t>
            </a:r>
            <a:endParaRPr dirty="0">
              <a:solidFill>
                <a:schemeClr val="dk1"/>
              </a:solidFill>
            </a:endParaRPr>
          </a:p>
          <a:p>
            <a:pPr marL="342900" lvl="0" indent="-241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dirty="0">
                <a:solidFill>
                  <a:schemeClr val="dk1"/>
                </a:solidFill>
              </a:rPr>
              <a:t>The chance to take a course on topics of interest in term 1</a:t>
            </a:r>
            <a:endParaRPr dirty="0">
              <a:solidFill>
                <a:schemeClr val="dk1"/>
              </a:solidFill>
            </a:endParaRPr>
          </a:p>
          <a:p>
            <a:pPr marL="342900" lvl="0" indent="-241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dirty="0">
                <a:solidFill>
                  <a:schemeClr val="dk1"/>
                </a:solidFill>
              </a:rPr>
              <a:t>Assistance developing a full-program academic and financial plan</a:t>
            </a:r>
            <a:endParaRPr dirty="0">
              <a:solidFill>
                <a:schemeClr val="dk1"/>
              </a:solidFill>
            </a:endParaRPr>
          </a:p>
          <a:p>
            <a:pPr marL="342900" lvl="0" indent="-241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Roboto"/>
              <a:buChar char="•"/>
            </a:pPr>
            <a:r>
              <a:rPr lang="en-US" dirty="0">
                <a:solidFill>
                  <a:schemeClr val="dk1"/>
                </a:solidFill>
              </a:rPr>
              <a:t>Note: Students who have clear career goals need different kinds of support than those who don’t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dk1"/>
              </a:solidFill>
            </a:endParaRPr>
          </a:p>
          <a:p>
            <a:pPr marL="381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381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Source:  </a:t>
            </a:r>
            <a:r>
              <a:rPr lang="en-US" sz="1000" dirty="0" err="1">
                <a:solidFill>
                  <a:schemeClr val="dk1"/>
                </a:solidFill>
              </a:rPr>
              <a:t>Kopko</a:t>
            </a:r>
            <a:r>
              <a:rPr lang="en-US" sz="1000" dirty="0">
                <a:solidFill>
                  <a:schemeClr val="dk1"/>
                </a:solidFill>
              </a:rPr>
              <a:t> and Griffin (2020). h</a:t>
            </a:r>
            <a:r>
              <a:rPr lang="en-US" sz="1000" u="sng" dirty="0">
                <a:solidFill>
                  <a:schemeClr val="hlink"/>
                </a:solidFill>
                <a:hlinkClick r:id="rId3"/>
              </a:rPr>
              <a:t>ttps://ccrc.tc.columbia.edu/publications/redesigning-community-college-onboarding-guided-pathways.html</a:t>
            </a:r>
            <a:endParaRPr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a0b1f4bd8_0_169"/>
          <p:cNvSpPr txBox="1">
            <a:spLocks noGrp="1"/>
          </p:cNvSpPr>
          <p:nvPr>
            <p:ph type="title"/>
          </p:nvPr>
        </p:nvSpPr>
        <p:spPr>
          <a:xfrm>
            <a:off x="654725" y="568225"/>
            <a:ext cx="7814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Placing equity at the center of program onboarding</a:t>
            </a:r>
            <a:endParaRPr sz="2400" dirty="0"/>
          </a:p>
        </p:txBody>
      </p:sp>
      <p:sp>
        <p:nvSpPr>
          <p:cNvPr id="194" name="Google Shape;194;gda0b1f4bd8_0_169"/>
          <p:cNvSpPr txBox="1">
            <a:spLocks noGrp="1"/>
          </p:cNvSpPr>
          <p:nvPr>
            <p:ph type="body" idx="1"/>
          </p:nvPr>
        </p:nvSpPr>
        <p:spPr>
          <a:xfrm>
            <a:off x="4738325" y="2403900"/>
            <a:ext cx="3810600" cy="2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Undecided students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Adult students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Recent high school graduates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Dual enrollment students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Students enrolled in basic skills programs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Additional target populations at our college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gda0b1f4bd8_0_169"/>
          <p:cNvSpPr txBox="1">
            <a:spLocks noGrp="1"/>
          </p:cNvSpPr>
          <p:nvPr>
            <p:ph type="body" idx="2"/>
          </p:nvPr>
        </p:nvSpPr>
        <p:spPr>
          <a:xfrm>
            <a:off x="762000" y="2403900"/>
            <a:ext cx="3790200" cy="2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Students from races/ ethnic groups historically excluded from higher education, English learners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Military students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International students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Students with disabilities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6" name="Google Shape;196;gda0b1f4bd8_0_169"/>
          <p:cNvSpPr txBox="1"/>
          <p:nvPr/>
        </p:nvSpPr>
        <p:spPr>
          <a:xfrm>
            <a:off x="654725" y="1152450"/>
            <a:ext cx="78942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018"/>
            </a:pP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order to achieve equity in outcomes for marginalized and underserved students, it is critical to tailor onboarding support to meet the needs of different student groups, for example:</a:t>
            </a:r>
          </a:p>
          <a:p>
            <a:pPr lvl="0">
              <a:lnSpc>
                <a:spcPct val="115000"/>
              </a:lnSpc>
              <a:buSzPts val="1018"/>
            </a:pPr>
            <a:endParaRPr lang="en-US"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665" dirty="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6873d04f4_0_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Reimagining a more personalized program onboarding experience</a:t>
            </a:r>
            <a:endParaRPr i="1" dirty="0"/>
          </a:p>
        </p:txBody>
      </p:sp>
      <p:sp>
        <p:nvSpPr>
          <p:cNvPr id="393" name="Google Shape;393;gb6873d04f4_0_4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How can we enrich the onboarding experience for all students while tailoring it for specific underserved groups?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658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8037-3AC7-4BA3-B661-865C4FA1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Examples of personalized onboarding practices for high school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42E2E-95E9-401E-802A-A736C49C6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4" r="33322"/>
          <a:stretch/>
        </p:blipFill>
        <p:spPr>
          <a:xfrm>
            <a:off x="1851655" y="1680255"/>
            <a:ext cx="6076528" cy="3276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B9EE5-342C-4006-B6F4-C219DA817547}"/>
              </a:ext>
            </a:extLst>
          </p:cNvPr>
          <p:cNvSpPr txBox="1"/>
          <p:nvPr/>
        </p:nvSpPr>
        <p:spPr>
          <a:xfrm>
            <a:off x="123617" y="2498311"/>
            <a:ext cx="198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B0604020202020204" charset="0"/>
                <a:ea typeface="Roboto" panose="020B0604020202020204" charset="0"/>
              </a:rPr>
              <a:t>ASK, CONNECT </a:t>
            </a:r>
          </a:p>
          <a:p>
            <a:r>
              <a:rPr lang="en-US" sz="2400" b="1" dirty="0">
                <a:latin typeface="Roboto" panose="020B0604020202020204" charset="0"/>
                <a:ea typeface="Roboto" panose="020B0604020202020204" charset="0"/>
              </a:rPr>
              <a:t>&amp; PLAN</a:t>
            </a:r>
          </a:p>
        </p:txBody>
      </p:sp>
    </p:spTree>
    <p:extLst>
      <p:ext uri="{BB962C8B-B14F-4D97-AF65-F5344CB8AC3E}">
        <p14:creationId xmlns:p14="http://schemas.microsoft.com/office/powerpoint/2010/main" val="194299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F320-CC87-4045-BEC7-129105367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588" y="495300"/>
            <a:ext cx="8253412" cy="99377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9B27-FA03-49C2-82D7-3B7AECF98B8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77872" y="1700063"/>
            <a:ext cx="7011987" cy="514350"/>
          </a:xfrm>
        </p:spPr>
        <p:txBody>
          <a:bodyPr/>
          <a:lstStyle/>
          <a:p>
            <a:pPr marL="38098" indent="0">
              <a:buNone/>
            </a:pPr>
            <a:r>
              <a:rPr lang="en-US" sz="2000" dirty="0"/>
              <a:t>Why focus on program onboarding?</a:t>
            </a:r>
          </a:p>
        </p:txBody>
      </p:sp>
      <p:pic>
        <p:nvPicPr>
          <p:cNvPr id="8" name="Graphic 7" descr="Route (Two Pins With A Path) outline">
            <a:extLst>
              <a:ext uri="{FF2B5EF4-FFF2-40B4-BE49-F238E27FC236}">
                <a16:creationId xmlns:a16="http://schemas.microsoft.com/office/drawing/2014/main" id="{056A20F5-CF86-49DB-99A6-2D7A27E3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6369" y="2558378"/>
            <a:ext cx="659355" cy="659355"/>
          </a:xfrm>
          <a:prstGeom prst="rect">
            <a:avLst/>
          </a:prstGeom>
        </p:spPr>
      </p:pic>
      <p:pic>
        <p:nvPicPr>
          <p:cNvPr id="14" name="Graphic 13" descr="Door Open outline">
            <a:extLst>
              <a:ext uri="{FF2B5EF4-FFF2-40B4-BE49-F238E27FC236}">
                <a16:creationId xmlns:a16="http://schemas.microsoft.com/office/drawing/2014/main" id="{1FCC9F9F-8485-4673-926A-2A5B2C00A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6369" y="3489196"/>
            <a:ext cx="659354" cy="65935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77E6D1-D0CA-4D84-939E-DA7E25C68D72}"/>
              </a:ext>
            </a:extLst>
          </p:cNvPr>
          <p:cNvSpPr txBox="1">
            <a:spLocks/>
          </p:cNvSpPr>
          <p:nvPr/>
        </p:nvSpPr>
        <p:spPr>
          <a:xfrm>
            <a:off x="2029746" y="2558378"/>
            <a:ext cx="6492408" cy="55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11" tIns="48211" rIns="48211" bIns="4821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50263" marR="0" lvl="0" indent="-578011" algn="l" rtl="0" eaLnBrk="1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525" marR="0" lvl="1" indent="-541885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788" marR="0" lvl="2" indent="-505760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13353" marR="0" lvl="3" indent="0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256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312" marR="0" lvl="4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574" marR="0" lvl="5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836" marR="0" lvl="6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2099" marR="0" lvl="7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362" marR="0" lvl="8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098" indent="0" defTabSz="482163">
              <a:buNone/>
            </a:pPr>
            <a:r>
              <a:rPr lang="en-US" sz="2000" dirty="0"/>
              <a:t>Why personalized support matters during onboarding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ADF2088-F79C-4899-B169-ABD7F382EAF9}"/>
              </a:ext>
            </a:extLst>
          </p:cNvPr>
          <p:cNvSpPr txBox="1">
            <a:spLocks/>
          </p:cNvSpPr>
          <p:nvPr/>
        </p:nvSpPr>
        <p:spPr>
          <a:xfrm>
            <a:off x="2077872" y="3577778"/>
            <a:ext cx="6587034" cy="48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11" tIns="48211" rIns="48211" bIns="4821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50263" marR="0" lvl="0" indent="-578011" algn="l" rtl="0" eaLnBrk="1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1300525" marR="0" lvl="1" indent="-541885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788" marR="0" lvl="2" indent="-505760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13353" marR="0" lvl="3" indent="0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256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312" marR="0" lvl="4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574" marR="0" lvl="5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836" marR="0" lvl="6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2099" marR="0" lvl="7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362" marR="0" lvl="8" indent="-487697" algn="l" rtl="0" eaLnBrk="1" hangingPunct="1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098" indent="0" defTabSz="482163">
              <a:buNone/>
            </a:pPr>
            <a:r>
              <a:rPr lang="en-US" sz="2000" dirty="0"/>
              <a:t>Reimagining a more personalized program onboarding experience</a:t>
            </a:r>
            <a:endParaRPr lang="en-US" sz="1898" dirty="0"/>
          </a:p>
        </p:txBody>
      </p:sp>
      <p:pic>
        <p:nvPicPr>
          <p:cNvPr id="12" name="Graphic 11" descr="Statistics outline">
            <a:extLst>
              <a:ext uri="{FF2B5EF4-FFF2-40B4-BE49-F238E27FC236}">
                <a16:creationId xmlns:a16="http://schemas.microsoft.com/office/drawing/2014/main" id="{6822C0C8-6DC1-429A-9BA1-B3C3B624B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369" y="1627561"/>
            <a:ext cx="659354" cy="6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8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8037-3AC7-4BA3-B661-865C4FA1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Examples of personalized onboarding practices for college students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40892A-CC45-4632-8E69-EB3D23C1B537}"/>
              </a:ext>
            </a:extLst>
          </p:cNvPr>
          <p:cNvGrpSpPr/>
          <p:nvPr/>
        </p:nvGrpSpPr>
        <p:grpSpPr>
          <a:xfrm>
            <a:off x="1772697" y="1603425"/>
            <a:ext cx="6220905" cy="3232290"/>
            <a:chOff x="1055802" y="1342985"/>
            <a:chExt cx="6220905" cy="32322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D42E2E-95E9-401E-802A-A736C49C6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565" t="7534"/>
            <a:stretch/>
          </p:blipFill>
          <p:spPr>
            <a:xfrm>
              <a:off x="4270342" y="1342985"/>
              <a:ext cx="3006365" cy="32322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50B7FE-6B28-452F-A106-977F2CB58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534" r="64249"/>
            <a:stretch/>
          </p:blipFill>
          <p:spPr>
            <a:xfrm>
              <a:off x="1055802" y="1342985"/>
              <a:ext cx="3214540" cy="323229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AF5EBC-52D6-4C0F-BB33-DBF9C981C196}"/>
              </a:ext>
            </a:extLst>
          </p:cNvPr>
          <p:cNvSpPr txBox="1"/>
          <p:nvPr/>
        </p:nvSpPr>
        <p:spPr>
          <a:xfrm>
            <a:off x="123617" y="2498311"/>
            <a:ext cx="198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B0604020202020204" charset="0"/>
                <a:ea typeface="Roboto" panose="020B0604020202020204" charset="0"/>
              </a:rPr>
              <a:t>ASK, CONNECT </a:t>
            </a:r>
          </a:p>
          <a:p>
            <a:r>
              <a:rPr lang="en-US" sz="2400" b="1" dirty="0">
                <a:latin typeface="Roboto" panose="020B0604020202020204" charset="0"/>
                <a:ea typeface="Roboto" panose="020B0604020202020204" charset="0"/>
              </a:rPr>
              <a:t>&amp; PLAN</a:t>
            </a:r>
          </a:p>
        </p:txBody>
      </p:sp>
    </p:spTree>
    <p:extLst>
      <p:ext uri="{BB962C8B-B14F-4D97-AF65-F5344CB8AC3E}">
        <p14:creationId xmlns:p14="http://schemas.microsoft.com/office/powerpoint/2010/main" val="2333107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a0b1f4bd8_0_311"/>
          <p:cNvSpPr txBox="1">
            <a:spLocks noGrp="1"/>
          </p:cNvSpPr>
          <p:nvPr>
            <p:ph type="title"/>
          </p:nvPr>
        </p:nvSpPr>
        <p:spPr>
          <a:xfrm>
            <a:off x="654724" y="568225"/>
            <a:ext cx="8489275" cy="857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/>
              <a:t>Example: Why adult students benefit from tailored support during onboarding</a:t>
            </a:r>
          </a:p>
        </p:txBody>
      </p:sp>
      <p:pic>
        <p:nvPicPr>
          <p:cNvPr id="386" name="Google Shape;386;gda0b1f4bd8_0_311" descr="Book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567" y="3115932"/>
            <a:ext cx="587875" cy="52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da0b1f4bd8_0_3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822" y="2519777"/>
            <a:ext cx="587875" cy="5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da0b1f4bd8_0_3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822" y="1915998"/>
            <a:ext cx="594620" cy="53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da0b1f4bd8_0_3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6822" y="3708258"/>
            <a:ext cx="587875" cy="5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da0b1f4bd8_0_3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3567" y="4350187"/>
            <a:ext cx="587875" cy="5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da0b1f4bd8_0_311"/>
          <p:cNvSpPr txBox="1"/>
          <p:nvPr/>
        </p:nvSpPr>
        <p:spPr>
          <a:xfrm>
            <a:off x="1811253" y="1953850"/>
            <a:ext cx="46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Varying amounts of time out of education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gda0b1f4bd8_0_311"/>
          <p:cNvSpPr txBox="1"/>
          <p:nvPr/>
        </p:nvSpPr>
        <p:spPr>
          <a:xfrm>
            <a:off x="1811253" y="2553890"/>
            <a:ext cx="46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Varying prior college experience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gda0b1f4bd8_0_311"/>
          <p:cNvSpPr txBox="1"/>
          <p:nvPr/>
        </p:nvSpPr>
        <p:spPr>
          <a:xfrm>
            <a:off x="1811253" y="3153930"/>
            <a:ext cx="46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Different life experiences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gda0b1f4bd8_0_311"/>
          <p:cNvSpPr txBox="1"/>
          <p:nvPr/>
        </p:nvSpPr>
        <p:spPr>
          <a:xfrm>
            <a:off x="1811253" y="3765258"/>
            <a:ext cx="46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Different career experiences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gda0b1f4bd8_0_311"/>
          <p:cNvSpPr txBox="1"/>
          <p:nvPr/>
        </p:nvSpPr>
        <p:spPr>
          <a:xfrm>
            <a:off x="1811253" y="4407187"/>
            <a:ext cx="587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 clear institutionalized supports for college planning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a0b1f4bd8_0_311"/>
          <p:cNvSpPr txBox="1">
            <a:spLocks noGrp="1"/>
          </p:cNvSpPr>
          <p:nvPr>
            <p:ph type="title"/>
          </p:nvPr>
        </p:nvSpPr>
        <p:spPr>
          <a:xfrm>
            <a:off x="654724" y="568225"/>
            <a:ext cx="8489275" cy="857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/>
              <a:t>How onboarding can be tailored to adult students at different stages of the process</a:t>
            </a:r>
          </a:p>
        </p:txBody>
      </p:sp>
      <p:sp>
        <p:nvSpPr>
          <p:cNvPr id="391" name="Google Shape;391;gda0b1f4bd8_0_311"/>
          <p:cNvSpPr txBox="1"/>
          <p:nvPr/>
        </p:nvSpPr>
        <p:spPr>
          <a:xfrm>
            <a:off x="1763427" y="1991273"/>
            <a:ext cx="196958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Recruitment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gda0b1f4bd8_0_311"/>
          <p:cNvSpPr txBox="1"/>
          <p:nvPr/>
        </p:nvSpPr>
        <p:spPr>
          <a:xfrm>
            <a:off x="1811253" y="2911072"/>
            <a:ext cx="238367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Enrollment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gda0b1f4bd8_0_311"/>
          <p:cNvSpPr txBox="1"/>
          <p:nvPr/>
        </p:nvSpPr>
        <p:spPr>
          <a:xfrm>
            <a:off x="1811253" y="3811923"/>
            <a:ext cx="238367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Program selection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gda0b1f4bd8_0_311"/>
          <p:cNvSpPr txBox="1"/>
          <p:nvPr/>
        </p:nvSpPr>
        <p:spPr>
          <a:xfrm>
            <a:off x="5683456" y="3002674"/>
            <a:ext cx="46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Educational planning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gda0b1f4bd8_0_311"/>
          <p:cNvSpPr txBox="1"/>
          <p:nvPr/>
        </p:nvSpPr>
        <p:spPr>
          <a:xfrm>
            <a:off x="5683456" y="3887225"/>
            <a:ext cx="255043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Confidence building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B53B4153-36B2-4821-BE1D-48E157CF5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414" y="1756144"/>
            <a:ext cx="914400" cy="914400"/>
          </a:xfrm>
          <a:prstGeom prst="rect">
            <a:avLst/>
          </a:prstGeom>
        </p:spPr>
      </p:pic>
      <p:pic>
        <p:nvPicPr>
          <p:cNvPr id="5" name="Graphic 4" descr="Boardroom">
            <a:extLst>
              <a:ext uri="{FF2B5EF4-FFF2-40B4-BE49-F238E27FC236}">
                <a16:creationId xmlns:a16="http://schemas.microsoft.com/office/drawing/2014/main" id="{DDDA19DE-1B61-4C49-9A4D-860D65D2D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261" y="2641900"/>
            <a:ext cx="914400" cy="914400"/>
          </a:xfrm>
          <a:prstGeom prst="rect">
            <a:avLst/>
          </a:prstGeom>
        </p:spPr>
      </p:pic>
      <p:pic>
        <p:nvPicPr>
          <p:cNvPr id="9" name="Graphic 8" descr="Playbook">
            <a:extLst>
              <a:ext uri="{FF2B5EF4-FFF2-40B4-BE49-F238E27FC236}">
                <a16:creationId xmlns:a16="http://schemas.microsoft.com/office/drawing/2014/main" id="{2D500F18-13FA-4918-9A6C-864B5D6B1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4464" y="2776324"/>
            <a:ext cx="914400" cy="914400"/>
          </a:xfrm>
          <a:prstGeom prst="rect">
            <a:avLst/>
          </a:prstGeom>
        </p:spPr>
      </p:pic>
      <p:pic>
        <p:nvPicPr>
          <p:cNvPr id="11" name="Graphic 10" descr="Flask">
            <a:extLst>
              <a:ext uri="{FF2B5EF4-FFF2-40B4-BE49-F238E27FC236}">
                <a16:creationId xmlns:a16="http://schemas.microsoft.com/office/drawing/2014/main" id="{15E5B2BE-A088-482C-9D55-075FA35AB7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261" y="3527656"/>
            <a:ext cx="914400" cy="914400"/>
          </a:xfrm>
          <a:prstGeom prst="rect">
            <a:avLst/>
          </a:prstGeom>
        </p:spPr>
      </p:pic>
      <p:pic>
        <p:nvPicPr>
          <p:cNvPr id="13" name="Graphic 12" descr="Run">
            <a:extLst>
              <a:ext uri="{FF2B5EF4-FFF2-40B4-BE49-F238E27FC236}">
                <a16:creationId xmlns:a16="http://schemas.microsoft.com/office/drawing/2014/main" id="{52C9C1A5-A94B-4D5B-B744-D933C0371B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04464" y="3660875"/>
            <a:ext cx="914400" cy="914400"/>
          </a:xfrm>
          <a:prstGeom prst="rect">
            <a:avLst/>
          </a:prstGeom>
        </p:spPr>
      </p:pic>
      <p:sp>
        <p:nvSpPr>
          <p:cNvPr id="26" name="Google Shape;391;gda0b1f4bd8_0_311">
            <a:extLst>
              <a:ext uri="{FF2B5EF4-FFF2-40B4-BE49-F238E27FC236}">
                <a16:creationId xmlns:a16="http://schemas.microsoft.com/office/drawing/2014/main" id="{3374EC9A-9B98-4EA0-86D7-7069EDABBF7B}"/>
              </a:ext>
            </a:extLst>
          </p:cNvPr>
          <p:cNvSpPr txBox="1"/>
          <p:nvPr/>
        </p:nvSpPr>
        <p:spPr>
          <a:xfrm>
            <a:off x="5683456" y="1972325"/>
            <a:ext cx="46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Connecting with peers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Graphic 14" descr="Connections">
            <a:extLst>
              <a:ext uri="{FF2B5EF4-FFF2-40B4-BE49-F238E27FC236}">
                <a16:creationId xmlns:a16="http://schemas.microsoft.com/office/drawing/2014/main" id="{56FB4D53-93E0-4844-8D13-E236B2F6A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04464" y="18228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a0b1f4bd8_0_316"/>
          <p:cNvSpPr txBox="1">
            <a:spLocks noGrp="1"/>
          </p:cNvSpPr>
          <p:nvPr>
            <p:ph type="title"/>
          </p:nvPr>
        </p:nvSpPr>
        <p:spPr>
          <a:xfrm>
            <a:off x="654724" y="568225"/>
            <a:ext cx="8402189" cy="857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Personalizing the program onboarding experience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DDCE26B8-2B84-4A43-BB9C-5DF1AFF8D8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724" y="1618519"/>
          <a:ext cx="7705504" cy="2413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41244">
                  <a:extLst>
                    <a:ext uri="{9D8B030D-6E8A-4147-A177-3AD203B41FA5}">
                      <a16:colId xmlns:a16="http://schemas.microsoft.com/office/drawing/2014/main" val="4209373747"/>
                    </a:ext>
                  </a:extLst>
                </a:gridCol>
                <a:gridCol w="3764260">
                  <a:extLst>
                    <a:ext uri="{9D8B030D-6E8A-4147-A177-3AD203B41FA5}">
                      <a16:colId xmlns:a16="http://schemas.microsoft.com/office/drawing/2014/main" val="3015769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Program onboarding design principle</a:t>
                      </a: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How can we personalize the experience to particular groups of students who are currently not well served—e.g., undecided students, older students, non-credit students, dual enrollment students, etc.? (Identify the student groups in each case)</a:t>
                      </a: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8248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ASK every student about their interests, strengths, aspirations</a:t>
                      </a: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91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CONNECT them with faculty, students, alumni, others with similar interests</a:t>
                      </a: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2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INSPIRE learning in term 1 through “light the fire” college-level courses on issues of interest</a:t>
                      </a: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5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Help every student development individualized education PLAN aligned to jobs/transfer in field of interest by end of term 1</a:t>
                      </a:r>
                      <a:endParaRPr lang="en-US" sz="1000" b="1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0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32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685800" y="2855913"/>
            <a:ext cx="6594475" cy="1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 dirty="0"/>
              <a:t>Hana Lahr, lahr@tc.columbia.edu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/>
          </a:p>
        </p:txBody>
      </p:sp>
      <p:sp>
        <p:nvSpPr>
          <p:cNvPr id="172" name="Google Shape;172;p29"/>
          <p:cNvSpPr txBox="1">
            <a:spLocks noGrp="1"/>
          </p:cNvSpPr>
          <p:nvPr>
            <p:ph type="ctrTitle" idx="4294967295"/>
          </p:nvPr>
        </p:nvSpPr>
        <p:spPr>
          <a:xfrm>
            <a:off x="654725" y="568225"/>
            <a:ext cx="781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"/>
              <a:buNone/>
            </a:pPr>
            <a:r>
              <a:rPr lang="en-US" sz="96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Thanks!</a:t>
            </a:r>
            <a:endParaRPr sz="9600" b="1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9481-E50E-445E-9305-91A86B956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8098"/>
            <a:r>
              <a:rPr lang="en-US" dirty="0"/>
              <a:t>Why focus on program onboarding?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215FE-8217-4444-BC19-21DC6C195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7959-2632-44B6-A135-A52DE1C2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onboarding sets students up for success.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91C46-AB2A-42AC-8B7B-2B87B7B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433" y="1809750"/>
            <a:ext cx="7814099" cy="2795750"/>
          </a:xfrm>
        </p:spPr>
        <p:txBody>
          <a:bodyPr/>
          <a:lstStyle/>
          <a:p>
            <a:r>
              <a:rPr lang="en-US" b="1" dirty="0"/>
              <a:t>Onboarding </a:t>
            </a:r>
            <a:r>
              <a:rPr lang="en-US" dirty="0"/>
              <a:t>is the process of helping students select, enter, and gain experience in a program of study. This process starts as soon as students apply and is not complete until students have chosen a program, built an educational plan, and taken and passed program gateway courses, which can take up to a year. </a:t>
            </a:r>
          </a:p>
          <a:p>
            <a:r>
              <a:rPr lang="en-US" b="1" dirty="0"/>
              <a:t>A program of study </a:t>
            </a:r>
            <a:r>
              <a:rPr lang="en-US" dirty="0"/>
              <a:t>prepares students to secure or advance in a job and/or transfer with no excess credits in the student’s field of interest.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0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04C300-4C14-47FE-AC34-FF7FD6C6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06" y="1317162"/>
            <a:ext cx="2306189" cy="857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Let’s look at Florida’s postsecondary  enrollment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B32F8-FE3F-4ADE-8652-5A49C04ADD90}"/>
              </a:ext>
            </a:extLst>
          </p:cNvPr>
          <p:cNvSpPr txBox="1"/>
          <p:nvPr/>
        </p:nvSpPr>
        <p:spPr>
          <a:xfrm>
            <a:off x="236483" y="4666446"/>
            <a:ext cx="6545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https://public.tableau.com/app/profile/john.fink/viz/UndergraduateEnrollmentTrendsbySector/Summary</a:t>
            </a:r>
            <a:endParaRPr lang="en-US" sz="11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FC4DD-60E8-4180-9D5F-22BDFCD0B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130" y="480971"/>
            <a:ext cx="6363870" cy="39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9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AB054D-8D94-4894-B681-9B389150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98" y="1422169"/>
            <a:ext cx="2216944" cy="857400"/>
          </a:xfrm>
        </p:spPr>
        <p:txBody>
          <a:bodyPr>
            <a:noAutofit/>
          </a:bodyPr>
          <a:lstStyle/>
          <a:p>
            <a:r>
              <a:rPr lang="en-US" sz="2400" dirty="0"/>
              <a:t>…and enrollments disaggregated by age and 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82F97-2203-4CC0-A627-4B6BE041BB9E}"/>
              </a:ext>
            </a:extLst>
          </p:cNvPr>
          <p:cNvSpPr txBox="1"/>
          <p:nvPr/>
        </p:nvSpPr>
        <p:spPr>
          <a:xfrm>
            <a:off x="236483" y="4666446"/>
            <a:ext cx="65453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2"/>
              </a:rPr>
              <a:t>https://public.tableau.com/app/profile/john.fink/viz/UndergraduateEnrollmentTrendsbySector/Summary</a:t>
            </a:r>
            <a:endParaRPr lang="en-US" sz="11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F6509-855B-42E1-A724-D113C9B4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42" y="596347"/>
            <a:ext cx="6065195" cy="37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3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C308-FE7B-407F-8DDD-F3B049E2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Students’ early experiences play a critical role in their likelihood of completing.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37369B5-895E-4173-B37D-2FBA5DCA8466}"/>
              </a:ext>
            </a:extLst>
          </p:cNvPr>
          <p:cNvSpPr txBox="1">
            <a:spLocks/>
          </p:cNvSpPr>
          <p:nvPr/>
        </p:nvSpPr>
        <p:spPr>
          <a:xfrm>
            <a:off x="1082392" y="2807761"/>
            <a:ext cx="2321317" cy="2025458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of community college students are lost between application and the first day of classes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3422396-3A40-49CF-BECC-211304A9421D}"/>
              </a:ext>
            </a:extLst>
          </p:cNvPr>
          <p:cNvSpPr txBox="1">
            <a:spLocks/>
          </p:cNvSpPr>
          <p:nvPr/>
        </p:nvSpPr>
        <p:spPr>
          <a:xfrm>
            <a:off x="3656433" y="2751090"/>
            <a:ext cx="2467360" cy="1853529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of community college starters leave higher education by their second year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BF0614E-D469-4C3A-B573-6D4620290DC2}"/>
              </a:ext>
            </a:extLst>
          </p:cNvPr>
          <p:cNvSpPr txBox="1">
            <a:spLocks/>
          </p:cNvSpPr>
          <p:nvPr/>
        </p:nvSpPr>
        <p:spPr>
          <a:xfrm>
            <a:off x="6260373" y="3335690"/>
            <a:ext cx="2230808" cy="969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of community college students nationally complete any credential in 6 years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2D362A5-833D-4A42-B27F-ADDB4C3C3BA1}"/>
              </a:ext>
            </a:extLst>
          </p:cNvPr>
          <p:cNvSpPr txBox="1">
            <a:spLocks/>
          </p:cNvSpPr>
          <p:nvPr/>
        </p:nvSpPr>
        <p:spPr>
          <a:xfrm>
            <a:off x="654725" y="1958110"/>
            <a:ext cx="2632841" cy="122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6872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968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4400" dirty="0">
                <a:solidFill>
                  <a:srgbClr val="31A2B6"/>
                </a:solidFill>
              </a:rPr>
              <a:t>10-40%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535C46-42C0-48D7-8EF0-096330CAFBBD}"/>
              </a:ext>
            </a:extLst>
          </p:cNvPr>
          <p:cNvSpPr txBox="1">
            <a:spLocks/>
          </p:cNvSpPr>
          <p:nvPr/>
        </p:nvSpPr>
        <p:spPr>
          <a:xfrm>
            <a:off x="5790710" y="1958110"/>
            <a:ext cx="2199010" cy="11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6872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968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4400" dirty="0">
                <a:solidFill>
                  <a:srgbClr val="31A2B6"/>
                </a:solidFill>
              </a:rPr>
              <a:t>40%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4BA0A4-B87A-44B8-89F5-FB3E6678CA27}"/>
              </a:ext>
            </a:extLst>
          </p:cNvPr>
          <p:cNvSpPr txBox="1">
            <a:spLocks/>
          </p:cNvSpPr>
          <p:nvPr/>
        </p:nvSpPr>
        <p:spPr>
          <a:xfrm>
            <a:off x="3389076" y="1883023"/>
            <a:ext cx="2467360" cy="133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64996" rIns="130027" bIns="64996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6872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968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4400" dirty="0">
                <a:solidFill>
                  <a:srgbClr val="31A2B6"/>
                </a:solidFill>
              </a:rPr>
              <a:t>45-55%</a:t>
            </a:r>
          </a:p>
        </p:txBody>
      </p:sp>
    </p:spTree>
    <p:extLst>
      <p:ext uri="{BB962C8B-B14F-4D97-AF65-F5344CB8AC3E}">
        <p14:creationId xmlns:p14="http://schemas.microsoft.com/office/powerpoint/2010/main" val="375331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53FC-12F8-484F-9465-9E6AFF2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550002"/>
            <a:ext cx="1907812" cy="857400"/>
          </a:xfrm>
        </p:spPr>
        <p:txBody>
          <a:bodyPr/>
          <a:lstStyle/>
          <a:p>
            <a:r>
              <a:rPr lang="en-US" sz="1600" dirty="0"/>
              <a:t>Are the programs our students are completing clearly aligned with good jobs and transfer in students’ fields of interest?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D6ECD-5431-4FFA-B2D9-82EFAFA7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45" y="568225"/>
            <a:ext cx="6957055" cy="39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1C68-D22A-47F8-82F0-9F233FDA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consider your fall 2021 new students...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5E6A7-1C74-46BB-BFDF-4FEC777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433" y="1905802"/>
            <a:ext cx="7814099" cy="2699698"/>
          </a:xfrm>
        </p:spPr>
        <p:txBody>
          <a:bodyPr/>
          <a:lstStyle/>
          <a:p>
            <a:r>
              <a:rPr lang="en-US" dirty="0"/>
              <a:t>What percentage of students are in liberal arts/AA programs?</a:t>
            </a:r>
          </a:p>
          <a:p>
            <a:r>
              <a:rPr lang="en-US" dirty="0"/>
              <a:t>What percentage of students aren’t in any program? (including dual enrollment, non-credit, continuing education, adult  basic education, undecided)</a:t>
            </a:r>
          </a:p>
          <a:p>
            <a:r>
              <a:rPr lang="en-US" dirty="0"/>
              <a:t>How much do you know about your students’ goals and how can the college set them up for their next steps?</a:t>
            </a:r>
          </a:p>
        </p:txBody>
      </p:sp>
    </p:spTree>
    <p:extLst>
      <p:ext uri="{BB962C8B-B14F-4D97-AF65-F5344CB8AC3E}">
        <p14:creationId xmlns:p14="http://schemas.microsoft.com/office/powerpoint/2010/main" val="4097087287"/>
      </p:ext>
    </p:extLst>
  </p:cSld>
  <p:clrMapOvr>
    <a:masterClrMapping/>
  </p:clrMapOvr>
</p:sld>
</file>

<file path=ppt/theme/theme1.xml><?xml version="1.0" encoding="utf-8"?>
<a:theme xmlns:a="http://schemas.openxmlformats.org/drawingml/2006/main" name="CCRC Alternate Template">
  <a:themeElements>
    <a:clrScheme name="CCRC Colors - Alternate Template">
      <a:dk1>
        <a:srgbClr val="000000"/>
      </a:dk1>
      <a:lt1>
        <a:srgbClr val="FFFFFF"/>
      </a:lt1>
      <a:dk2>
        <a:srgbClr val="000000"/>
      </a:dk2>
      <a:lt2>
        <a:srgbClr val="31A2B6"/>
      </a:lt2>
      <a:accent1>
        <a:srgbClr val="30A2B6"/>
      </a:accent1>
      <a:accent2>
        <a:srgbClr val="0065A3"/>
      </a:accent2>
      <a:accent3>
        <a:srgbClr val="CB3B2E"/>
      </a:accent3>
      <a:accent4>
        <a:srgbClr val="F6891F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954</Words>
  <Application>Microsoft Office PowerPoint</Application>
  <PresentationFormat>On-screen Show (16:9)</PresentationFormat>
  <Paragraphs>101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Roboto</vt:lpstr>
      <vt:lpstr>Proxima Nova</vt:lpstr>
      <vt:lpstr>CCRC Alternate Template</vt:lpstr>
      <vt:lpstr>How community colleges are using guided pathways to personalize student support</vt:lpstr>
      <vt:lpstr>Overview</vt:lpstr>
      <vt:lpstr>Why focus on program onboarding?</vt:lpstr>
      <vt:lpstr>Program onboarding sets students up for success. </vt:lpstr>
      <vt:lpstr>Let’s look at Florida’s postsecondary  enrollment trends</vt:lpstr>
      <vt:lpstr>…and enrollments disaggregated by age and race</vt:lpstr>
      <vt:lpstr>Students’ early experiences play a critical role in their likelihood of completing. </vt:lpstr>
      <vt:lpstr>Are the programs our students are completing clearly aligned with good jobs and transfer in students’ fields of interest? </vt:lpstr>
      <vt:lpstr>When you consider your fall 2021 new students...</vt:lpstr>
      <vt:lpstr>PowerPoint Presentation</vt:lpstr>
      <vt:lpstr>Discuss: What support for choosing your major do you wish you had in college?</vt:lpstr>
      <vt:lpstr>Why personalized support matters during onboarding</vt:lpstr>
      <vt:lpstr>PowerPoint Presentation</vt:lpstr>
      <vt:lpstr>ACIP provides a framework for scaling and personalizing guided pathways reforms. </vt:lpstr>
      <vt:lpstr>Why focus on personalized support?</vt:lpstr>
      <vt:lpstr>What students say they want during onboarding</vt:lpstr>
      <vt:lpstr>Placing equity at the center of program onboarding</vt:lpstr>
      <vt:lpstr>Reimagining a more personalized program onboarding experience</vt:lpstr>
      <vt:lpstr>Examples of personalized onboarding practices for high school students</vt:lpstr>
      <vt:lpstr>Examples of personalized onboarding practices for college students</vt:lpstr>
      <vt:lpstr>Example: Why adult students benefit from tailored support during onboarding</vt:lpstr>
      <vt:lpstr>How onboarding can be tailored to adult students at different stages of the process</vt:lpstr>
      <vt:lpstr>Personalizing the program onboarding experience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Hana Lahr</dc:creator>
  <cp:lastModifiedBy>Hana Lahr</cp:lastModifiedBy>
  <cp:revision>42</cp:revision>
  <dcterms:modified xsi:type="dcterms:W3CDTF">2021-11-03T15:43:25Z</dcterms:modified>
</cp:coreProperties>
</file>