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66" r:id="rId8"/>
    <p:sldId id="263" r:id="rId9"/>
    <p:sldId id="265" r:id="rId10"/>
    <p:sldId id="264" r:id="rId11"/>
    <p:sldId id="259" r:id="rId12"/>
    <p:sldId id="267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rly Adams Goulbourne" userId="3bd1b9c6-5a22-401d-9d81-c347b66e5f34" providerId="ADAL" clId="{AFB8ADF4-EA12-4761-BA89-0475CBC520F3}"/>
    <pc:docChg chg="modSld">
      <pc:chgData name="Kimberly Adams Goulbourne" userId="3bd1b9c6-5a22-401d-9d81-c347b66e5f34" providerId="ADAL" clId="{AFB8ADF4-EA12-4761-BA89-0475CBC520F3}" dt="2021-10-14T17:23:09.718" v="4" actId="20577"/>
      <pc:docMkLst>
        <pc:docMk/>
      </pc:docMkLst>
      <pc:sldChg chg="modSp mod">
        <pc:chgData name="Kimberly Adams Goulbourne" userId="3bd1b9c6-5a22-401d-9d81-c347b66e5f34" providerId="ADAL" clId="{AFB8ADF4-EA12-4761-BA89-0475CBC520F3}" dt="2021-10-14T17:23:09.718" v="4" actId="20577"/>
        <pc:sldMkLst>
          <pc:docMk/>
          <pc:sldMk cId="2597833533" sldId="264"/>
        </pc:sldMkLst>
        <pc:spChg chg="mod">
          <ac:chgData name="Kimberly Adams Goulbourne" userId="3bd1b9c6-5a22-401d-9d81-c347b66e5f34" providerId="ADAL" clId="{AFB8ADF4-EA12-4761-BA89-0475CBC520F3}" dt="2021-10-14T17:23:09.718" v="4" actId="20577"/>
          <ac:spMkLst>
            <pc:docMk/>
            <pc:sldMk cId="2597833533" sldId="264"/>
            <ac:spMk id="2" creationId="{7A435FA3-0D09-4EA7-80CC-41BD6051BE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6CDC0-BCD3-4398-9923-821353CAC1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AE8C5-21B5-4F27-9CA7-2AEC82D0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1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Population of Broward is 84% other than white. We are 69% Black or Latinx.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1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A&amp;R's </a:t>
            </a:r>
          </a:p>
          <a:p>
            <a:r>
              <a:rPr lang="en-US">
                <a:cs typeface="Calibri"/>
              </a:rPr>
              <a:t>Warm hand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8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We adopted Miami Intake Form.</a:t>
            </a:r>
          </a:p>
          <a:p>
            <a:r>
              <a:rPr lang="en-US"/>
              <a:t>We named our form “The Seahawk intake Form”</a:t>
            </a:r>
          </a:p>
          <a:p>
            <a:r>
              <a:rPr lang="en-US"/>
              <a:t>One of the coaches out campaigns includes the intake form.</a:t>
            </a:r>
          </a:p>
          <a:p>
            <a:r>
              <a:rPr lang="en-US"/>
              <a:t>The coach uses this form to register the student for their first term classes</a:t>
            </a:r>
          </a:p>
          <a:p>
            <a:r>
              <a:rPr lang="en-US"/>
              <a:t>Student receives an invite to attend an Advising and Registration session to review the classes added to their schedule and register for their first advising appointment</a:t>
            </a:r>
            <a:endParaRPr lang="en-US">
              <a:cs typeface="Calibri" panose="020F0502020204030204"/>
            </a:endParaRPr>
          </a:p>
          <a:p>
            <a:r>
              <a:rPr lang="en-US"/>
              <a:t>The student remains in the coaches' case load until they registered and paid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To support this goal</a:t>
            </a:r>
            <a:r>
              <a:rPr lang="en-US"/>
              <a:t>:</a:t>
            </a:r>
          </a:p>
          <a:p>
            <a:r>
              <a:rPr lang="en-US"/>
              <a:t>Automate the conversion of print and PDF post-secondary transcripts into electronic format using OCR technology Automate articulation of consumed electronic transfer credit format using established course equivalency rules. </a:t>
            </a:r>
            <a:endParaRPr lang="en-US">
              <a:cs typeface="Calibri" panose="020F0502020204030204"/>
            </a:endParaRPr>
          </a:p>
          <a:p>
            <a:r>
              <a:rPr lang="en-US"/>
              <a:t>Develop OCR solution that will enable higher volume processing without requiring additional staff by systematically initiating course equivalency articulation rules. </a:t>
            </a:r>
            <a:endParaRPr lang="en-US">
              <a:cs typeface="Calibri" panose="020F0502020204030204"/>
            </a:endParaRPr>
          </a:p>
          <a:p>
            <a:r>
              <a:rPr lang="en-US"/>
              <a:t>Create an opportunity to process at a fraction of current processing times and eliminate high risk manual keying errors during transfer student’s external academic history data.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Confirm baseline data on transfer applicants who provide post secondary transcripts and do not enroll to create a baseline percentage to measure improvement impact as a result of implementation.</a:t>
            </a:r>
          </a:p>
          <a:p>
            <a:r>
              <a:rPr lang="en-US" b="1"/>
              <a:t>Tactical Update</a:t>
            </a:r>
            <a:r>
              <a:rPr lang="en-US"/>
              <a:t>: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Finalize vendor selection by October and pursue vendor contract with legal review. Following contract approval, create IT project to support solution implementation by the end of the Spring 2022 term. </a:t>
            </a:r>
            <a:br>
              <a:rPr lang="en-US"/>
            </a:br>
            <a:r>
              <a:rPr lang="en-US"/>
              <a:t>*   Timeline is dependent on the level of effort and IT resources. </a:t>
            </a:r>
          </a:p>
          <a:p>
            <a:r>
              <a:rPr lang="en-US" b="1"/>
              <a:t>Lead Indicator Progress</a:t>
            </a:r>
            <a:r>
              <a:rPr lang="en-US"/>
              <a:t>: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Complete vendor product demo reviews for delivering the best articulation automation solution to Broward College.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Identify the source vendor to provide OCR transcript conversion and auto evaluation solution. 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Engage IT in determining the level of effort and scope of work to meet the anticipated implementation timeline.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06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provide additional support to coaches, included them in Admissions and Advising weekly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AE8C5-21B5-4F27-9CA7-2AEC82D0F7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F3FD-7DC3-467E-9CDB-769DB1426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5D595-D093-4678-A42B-808F6DBD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010E5-F361-4EB8-9BBD-4A154F07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650B5-BF6C-4002-82DD-900EDB01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BFFEB-9295-4627-B06F-352F5D3C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1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B089-6ADF-4DA0-8011-01E5F450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3C2BB-57C7-44E8-A2F0-4C1FEA325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51422-2781-4220-B4B6-45C56EC6C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D1C4F-7DC4-4BDA-9AC1-6CE063AB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C640F-B4FF-4E47-8765-D18CD7B6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4B7CE-0C89-4545-BFB5-2919227D7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24874-2055-494A-AE38-6F33BF4D0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92407-E648-4DF9-825D-95CF797D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7FEF2-D31B-43BA-A834-116F1B26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14D1F-05A1-436E-BFF3-0E492EC8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6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FFEC-833C-4030-9040-AACD59189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04DA3-3E72-4A55-BDAD-1AF23FE4D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7E0D7-82A9-49EB-8F2B-1F40D77A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BA83E-922E-4F09-A98E-682688CC8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259A2-3576-4106-A369-86AF6CD7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B891C-4C28-4B08-B129-3D7317AF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0B570-8685-47F0-8791-4DA28162C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FF93-FB59-4B54-A557-35021C89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53D39-E1D9-4C11-AE87-F9598AB2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7A1E0-E27F-43EA-8274-CF6C7730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75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6B71-0207-4ED5-A8B9-8BEDBC14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3BA30-F137-4870-B7E7-E964C764E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A0B8B-B814-4F17-9D7D-ED739F0D0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AB701-7FCA-428F-B837-B38BDE67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34B77-9FA8-4E52-AF39-601F4F4E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69C9-78B1-4ECD-BBC8-85BF4039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7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CCC75-078F-4032-B3DC-96C47396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C388F-E70E-4EAF-AC44-0A612CAE4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FDE22-1FD9-4DFB-822A-0191FF07C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C25F0-508D-43D8-AB47-8AC521306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5D7FA-1048-4FDD-95A4-F4B56C06CD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4D32-DCB5-4843-8DC0-77CD729AF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34159-1B01-4393-A3C3-C141ECFF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919E0-D890-4FA7-B3D2-3C140F25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7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0899-2DD3-4924-AB41-FDF17097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05889-E8C6-4989-BC5E-CFDCA51F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F47C6-5130-4D53-BAA7-473C5E5D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C8F0E-2477-418F-999E-F5107BA2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4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7B72E3-53FE-44E9-8F53-8C132379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6DB47-58A1-4307-9911-22D64BADD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C568F-963C-40C6-8B01-F2033024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0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B739-8D41-4EA6-A51C-9E1F0559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AADC9-8E4C-4AB9-AC51-F9BC39544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25DE5-2DEA-4539-A732-D7F68BA5B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2FE99-44BE-4D89-A6BD-9C0ED58C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3EFBC-F999-47B3-B787-BEEFA7BE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7400B-F60C-4226-86C4-4A2143B0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8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1A732-545A-4123-A0D7-A7DCB61D0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C4A37-2F92-4C8A-9CD5-863A16F0E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F0170-7FB7-495D-BBD0-F3008675E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B9220-0C3D-4E91-8947-8679C11E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F8671-559D-4AA1-9826-7EBD85638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BD45E-C4F8-4897-85FA-2A7CE53F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2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B7994-84F5-46D6-87CE-0CC0A07F3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951CD-1F48-4AFC-BB25-7AE77D498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82954-277D-47A5-A7A7-B30EC569D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9AC21-414E-4125-A8EC-8C6A1A56EBCC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9CE71-407B-46F1-A57A-5E1C726B1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4DA36-72A5-44FD-88E2-22F805B9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A6BB-FA45-48BF-A9EC-7F0B71CE0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7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800DA7A-7B68-49DC-8694-196F933A2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2"/>
          <a:stretch/>
        </p:blipFill>
        <p:spPr>
          <a:xfrm>
            <a:off x="6584237" y="10"/>
            <a:ext cx="560776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DE04E0-3A26-458D-B69C-80B29EC88B6D}"/>
              </a:ext>
            </a:extLst>
          </p:cNvPr>
          <p:cNvSpPr txBox="1"/>
          <p:nvPr/>
        </p:nvSpPr>
        <p:spPr>
          <a:xfrm>
            <a:off x="1673" y="708567"/>
            <a:ext cx="6901954" cy="54970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800" b="1" dirty="0">
                <a:solidFill>
                  <a:srgbClr val="002060"/>
                </a:solidFill>
              </a:rPr>
              <a:t>USING COLLEGEWIDE</a:t>
            </a:r>
            <a:endParaRPr lang="en-US" sz="3800" dirty="0">
              <a:solidFill>
                <a:srgbClr val="002060"/>
              </a:solidFill>
              <a:cs typeface="Calibri"/>
            </a:endParaRPr>
          </a:p>
          <a:p>
            <a:pPr algn="ctr"/>
            <a:r>
              <a:rPr lang="en-US" sz="3800" b="1" dirty="0">
                <a:solidFill>
                  <a:srgbClr val="002060"/>
                </a:solidFill>
              </a:rPr>
              <a:t> CASELOAD MANAGEMENT</a:t>
            </a:r>
            <a:endParaRPr lang="en-US" sz="3800" dirty="0">
              <a:solidFill>
                <a:srgbClr val="002060"/>
              </a:solidFill>
              <a:cs typeface="Calibri"/>
            </a:endParaRPr>
          </a:p>
          <a:p>
            <a:pPr algn="ctr"/>
            <a:r>
              <a:rPr lang="en-US" sz="3800" b="1" dirty="0">
                <a:solidFill>
                  <a:srgbClr val="002060"/>
                </a:solidFill>
              </a:rPr>
              <a:t>WITH FTIC PRE-REGISTRATION</a:t>
            </a:r>
            <a:endParaRPr lang="en-US" sz="3800" dirty="0">
              <a:solidFill>
                <a:srgbClr val="002060"/>
              </a:solidFill>
              <a:cs typeface="Calibri"/>
            </a:endParaRPr>
          </a:p>
          <a:p>
            <a:pPr algn="ctr"/>
            <a:r>
              <a:rPr lang="en-US" sz="3800" b="1" dirty="0">
                <a:solidFill>
                  <a:srgbClr val="002060"/>
                </a:solidFill>
              </a:rPr>
              <a:t>TO ONBOARD NEW APPLICANTS</a:t>
            </a:r>
            <a:endParaRPr lang="en-US" sz="3800" dirty="0">
              <a:solidFill>
                <a:srgbClr val="002060"/>
              </a:solidFill>
              <a:cs typeface="Calibri"/>
            </a:endParaRPr>
          </a:p>
          <a:p>
            <a:pPr algn="ctr"/>
            <a:endParaRPr lang="en-US" sz="2000" b="1" i="0">
              <a:effectLst/>
              <a:cs typeface="Calibri"/>
            </a:endParaRPr>
          </a:p>
          <a:p>
            <a:pPr algn="ctr"/>
            <a:endParaRPr lang="en-US" sz="2000" b="1"/>
          </a:p>
          <a:p>
            <a:pPr algn="ctr"/>
            <a:r>
              <a:rPr lang="en-US" sz="2800" b="1" i="0" dirty="0">
                <a:effectLst/>
              </a:rPr>
              <a:t>Florida Pathway Institutes III</a:t>
            </a:r>
            <a:endParaRPr lang="en-US" sz="2800" b="1" i="0" dirty="0">
              <a:effectLst/>
              <a:cs typeface="Calibri"/>
            </a:endParaRPr>
          </a:p>
          <a:p>
            <a:pPr algn="ctr"/>
            <a:endParaRPr lang="en-US" sz="2400" b="1" i="0">
              <a:solidFill>
                <a:srgbClr val="0955D9"/>
              </a:solidFill>
              <a:effectLst/>
              <a:cs typeface="Calibri"/>
            </a:endParaRPr>
          </a:p>
          <a:p>
            <a:pPr algn="ctr"/>
            <a:endParaRPr lang="en-US" sz="2400" b="1">
              <a:cs typeface="Calibri"/>
            </a:endParaRPr>
          </a:p>
          <a:p>
            <a:pPr algn="ctr"/>
            <a:r>
              <a:rPr lang="en-US" sz="2400" b="1" i="0" dirty="0">
                <a:effectLst/>
              </a:rPr>
              <a:t>PRESENTERS</a:t>
            </a:r>
            <a:endParaRPr lang="en-US" sz="2400" b="1" dirty="0"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b="1" i="0" dirty="0">
                <a:solidFill>
                  <a:srgbClr val="002060"/>
                </a:solidFill>
                <a:effectLst/>
              </a:rPr>
              <a:t>Bryan Anderson, District Director, </a:t>
            </a:r>
            <a:r>
              <a:rPr lang="en-US" b="1" dirty="0">
                <a:solidFill>
                  <a:srgbClr val="002060"/>
                </a:solidFill>
              </a:rPr>
              <a:t>Enrollment Management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</a:rPr>
              <a:t>Kimberly Adams Goulbourne, Associate Dean, Student Services</a:t>
            </a:r>
            <a:endParaRPr lang="en-US" b="1" i="0">
              <a:solidFill>
                <a:srgbClr val="002060"/>
              </a:solidFill>
              <a:effectLst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6567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Keys to Success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Extensive communication with students, including texting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Teamwork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Regularly scheduled best practices meetings</a:t>
            </a: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Strong partnerships with other departments (FA)</a:t>
            </a: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Fostering creativity among Coaches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Ability to track and report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 panose="020F0502020204030204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10C2630-B73B-4003-8BD1-FB9965C28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7" r="18633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755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03466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 of Broward</a:t>
            </a:r>
            <a:r>
              <a:rPr lang="en-US" sz="4400" b="1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College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200" y="2219785"/>
            <a:ext cx="5165143" cy="395717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FFFF"/>
                </a:solidFill>
                <a:effectLst/>
              </a:rPr>
              <a:t>We are a minority serving institution focused on underserved areas in Broward </a:t>
            </a:r>
            <a:r>
              <a:rPr lang="en-US" sz="2000" dirty="0">
                <a:solidFill>
                  <a:srgbClr val="FFFFFF"/>
                </a:solidFill>
              </a:rPr>
              <a:t>County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55,000 students enroll annually 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FFFF"/>
                </a:solidFill>
                <a:effectLst/>
              </a:rPr>
              <a:t>8 campuses throughout Broward County</a:t>
            </a: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FFFFFF"/>
              </a:solidFill>
              <a:effectLst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FFFFFF"/>
                </a:solidFill>
                <a:effectLst/>
              </a:rPr>
              <a:t>150 plus programs including Bachelors, Associates, and Certificates</a:t>
            </a:r>
            <a:endParaRPr lang="en-US" sz="2000" b="0" i="0" dirty="0">
              <a:solidFill>
                <a:srgbClr val="FFFFFF"/>
              </a:solidFill>
              <a:effectLst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Receive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 30,000 applications on average per year - FTIC, </a:t>
            </a:r>
            <a:r>
              <a:rPr lang="en-US" sz="2000" dirty="0">
                <a:solidFill>
                  <a:srgbClr val="FFFFFF"/>
                </a:solidFill>
              </a:rPr>
              <a:t>Re-admit</a:t>
            </a:r>
            <a:r>
              <a:rPr lang="en-US" sz="2000" b="0" i="0" dirty="0">
                <a:solidFill>
                  <a:srgbClr val="FFFFFF"/>
                </a:solidFill>
                <a:effectLst/>
              </a:rPr>
              <a:t>, Transfer</a:t>
            </a:r>
            <a:endParaRPr lang="en-US" sz="2000" b="0" i="0" dirty="0">
              <a:solidFill>
                <a:srgbClr val="FFFFFF"/>
              </a:solidFill>
              <a:effectLst/>
              <a:cs typeface="Calibri" panose="020F0502020204030204"/>
            </a:endParaRPr>
          </a:p>
        </p:txBody>
      </p:sp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3C8870-4D98-46E4-BD55-BB55A877D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4" r="20002" b="-2"/>
          <a:stretch/>
        </p:blipFill>
        <p:spPr>
          <a:xfrm>
            <a:off x="5966225" y="10"/>
            <a:ext cx="622255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757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>
                <a:effectLst/>
                <a:latin typeface="+mj-lt"/>
                <a:ea typeface="+mj-ea"/>
                <a:cs typeface="+mj-cs"/>
              </a:rPr>
              <a:t>Challenges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6513788" y="2038888"/>
            <a:ext cx="5446145" cy="3843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application/onboarding process is confusing, especially for first generation students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Applicants need personal attention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caseloads – not enough personal attention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Lack of technology to efficiently engage with students e.g., CRM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Coaches using multiple systems to work caseloads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Inability to track coach conversion rate, performance, and overall effectiveness</a:t>
            </a:r>
            <a:endParaRPr lang="en-US" dirty="0"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Processing is too slow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22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Solutions</a:t>
            </a:r>
            <a:endParaRPr lang="en-US" sz="4400" b="1" i="0" kern="120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200" y="1968671"/>
            <a:ext cx="5312347" cy="43381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Analyze and Document all stages of the Onboarding Process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Hired a Work Study "Army"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Implemented Different Layers of Onboarding e.g.  Jumpstart, FAU Link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Launched impactful enrollment campaigns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Introduced a new welcome letter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Designed a new onboarding website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Create a Seahawk Intake Form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Utilized Navigate more robustly</a:t>
            </a:r>
            <a:endParaRPr lang="en-US" sz="16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175112-AE87-4CAE-ACED-DEFE2DC2D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5" r="21395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84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>
                <a:latin typeface="+mj-lt"/>
                <a:ea typeface="+mj-ea"/>
                <a:cs typeface="+mj-cs"/>
              </a:rPr>
              <a:t>Process Improvement: Coaches</a:t>
            </a:r>
            <a:endParaRPr lang="en-US" sz="410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200" y="2333297"/>
            <a:ext cx="5520167" cy="3843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Hired </a:t>
            </a:r>
            <a:r>
              <a:rPr lang="en-US" sz="1600" b="1" dirty="0"/>
              <a:t>dedicated</a:t>
            </a:r>
            <a:r>
              <a:rPr lang="en-US" sz="1600" dirty="0"/>
              <a:t> student onboarding coaches: 8 FTIC, 6 transfer, 3 career and technical education</a:t>
            </a:r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Onboarding Coaches:</a:t>
            </a:r>
            <a:endParaRPr lang="en-US" sz="1600">
              <a:cs typeface="Calibri" panose="020F0502020204030204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/>
              <a:t>Are assigned</a:t>
            </a:r>
            <a:r>
              <a:rPr lang="en-US" sz="1600" b="0" i="0" dirty="0">
                <a:effectLst/>
              </a:rPr>
              <a:t> a caseload of students that they onboard from applicant to paid first term </a:t>
            </a:r>
            <a:r>
              <a:rPr lang="en-US" sz="1600" dirty="0"/>
              <a:t>enrollment</a:t>
            </a:r>
            <a:endParaRPr lang="en-US" sz="1600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/>
              <a:t>Create rapport with student starting with the career conversation </a:t>
            </a:r>
            <a:endParaRPr lang="en-US" sz="1600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/>
              <a:t>Assist with immigration, residency, transcript process and financial aid application</a:t>
            </a:r>
            <a:endParaRPr lang="en-US" sz="1600" dirty="0">
              <a:cs typeface="Calibri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/>
              <a:t>Create</a:t>
            </a:r>
            <a:r>
              <a:rPr lang="en-US" sz="1600" b="0" i="0" dirty="0">
                <a:effectLst/>
              </a:rPr>
              <a:t> the student academic plan in Navigate which details the courses required to complete their chosen </a:t>
            </a:r>
            <a:r>
              <a:rPr lang="en-US" sz="1600" dirty="0"/>
              <a:t>degree</a:t>
            </a:r>
            <a:endParaRPr lang="en-US" sz="1600" dirty="0">
              <a:cs typeface="Calibri" panose="020F0502020204030204"/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/>
              <a:t>Utilize Navigate to create campaigns to engage students during each step of the process</a:t>
            </a:r>
            <a:endParaRPr lang="en-US" sz="1600" b="0" i="0" dirty="0">
              <a:effectLst/>
              <a:cs typeface="Calibri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832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</a:t>
            </a:r>
            <a:r>
              <a:rPr lang="en-US" sz="4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Improvement</a:t>
            </a:r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 Welcome Letter</a:t>
            </a:r>
            <a:endParaRPr lang="en-US" sz="4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344" y="2013625"/>
            <a:ext cx="5073691" cy="416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Revamped the New Student Welcome Letter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Created a new Student Onboarding-Next Steps website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4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231A16E-D199-4EC1-9AAF-AE98167EE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" r="42238" b="1"/>
          <a:stretch/>
        </p:blipFill>
        <p:spPr>
          <a:xfrm>
            <a:off x="5961948" y="1754973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4514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692929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Improvement:</a:t>
            </a:r>
            <a:endParaRPr lang="en-US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Intake Form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838200" y="2219785"/>
            <a:ext cx="5087211" cy="39571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During the </a:t>
            </a:r>
            <a:r>
              <a:rPr lang="en-US" sz="1600" dirty="0">
                <a:solidFill>
                  <a:srgbClr val="FFFFFF"/>
                </a:solidFill>
              </a:rPr>
              <a:t>pandemic, we experienced a decline in FTIC enrollment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Low student engagement 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Met with local institutions ( Miami Dade and Palm Beach) to share best practices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Highlights of Pre-registration Form: 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Pathway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Preferred date and time of class meetings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Preferred modalities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How the student plans to pay for classes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 sz="1600" dirty="0">
                <a:solidFill>
                  <a:srgbClr val="FFFFFF"/>
                </a:solidFill>
              </a:rPr>
              <a:t>Financial aid application assistance</a:t>
            </a:r>
            <a:endParaRPr lang="en-US" sz="1600" dirty="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FFFFFF"/>
              </a:solidFill>
              <a:effectLst/>
              <a:cs typeface="Calibri"/>
            </a:endParaRPr>
          </a:p>
        </p:txBody>
      </p:sp>
      <p:pic>
        <p:nvPicPr>
          <p:cNvPr id="4" name="Picture 4" descr="A picture containing person, ceiling, posing, group&#10;&#10;Description automatically generated">
            <a:extLst>
              <a:ext uri="{FF2B5EF4-FFF2-40B4-BE49-F238E27FC236}">
                <a16:creationId xmlns:a16="http://schemas.microsoft.com/office/drawing/2014/main" id="{5A804D86-41D9-4522-80CA-967188559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8" r="2595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783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Process Improvement:</a:t>
            </a:r>
            <a:endParaRPr lang="en-US" sz="37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Transfer Articulation</a:t>
            </a:r>
            <a:endParaRPr lang="en-US" sz="3700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8E57FD-4E2A-476D-BF50-4B1E72E50685}"/>
              </a:ext>
            </a:extLst>
          </p:cNvPr>
          <p:cNvSpPr/>
          <p:nvPr/>
        </p:nvSpPr>
        <p:spPr>
          <a:xfrm>
            <a:off x="838200" y="2219785"/>
            <a:ext cx="4619621" cy="19569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Speed up the transcript evaluation  process to 1-2 days from date of receipt.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27013" algn="l"/>
                <a:tab pos="287338" algn="l"/>
              </a:tabLst>
            </a:pPr>
            <a:endParaRPr lang="en-US" sz="2000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3E08BA1-E306-46DD-BC6C-FC591512B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32" r="23231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36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416A69D-13D9-47C2-A39C-DE7A5D195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58F5E-48EA-431E-8EAB-0E490D5A24D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Results:</a:t>
            </a:r>
            <a:endParaRPr lang="en-US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9A33C-3237-4D5B-ADBD-82768CB7B13C}"/>
              </a:ext>
            </a:extLst>
          </p:cNvPr>
          <p:cNvSpPr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&gt; 2800 students completed and registered since implementing the intake form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FTIC enrollment is up for the Fall term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ea typeface="+mn-lt"/>
              <a:cs typeface="+mn-lt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Goal to increase transfer student enrollment by 3-5%.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Freedom to be innovative and creative leading to improved Coach moral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11A54EB-186E-46DA-BD3E-3B60F3A30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658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435FA3-0D09-4EA7-80CC-41BD6051BE9B}"/>
              </a:ext>
            </a:extLst>
          </p:cNvPr>
          <p:cNvSpPr/>
          <p:nvPr/>
        </p:nvSpPr>
        <p:spPr>
          <a:xfrm>
            <a:off x="1711353" y="1641226"/>
            <a:ext cx="8388991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>
              <a:solidFill>
                <a:schemeClr val="bg2"/>
              </a:solidFill>
            </a:endParaRPr>
          </a:p>
          <a:p>
            <a:pPr>
              <a:spcAft>
                <a:spcPts val="600"/>
              </a:spcAft>
            </a:pPr>
            <a:endParaRPr lang="en-US" b="0" i="0">
              <a:solidFill>
                <a:schemeClr val="bg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6812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667A91A9AB541BFB7DEB9A4B844D1" ma:contentTypeVersion="13" ma:contentTypeDescription="Create a new document." ma:contentTypeScope="" ma:versionID="5027e7999cf1da4f4c1bbd165a1847f1">
  <xsd:schema xmlns:xsd="http://www.w3.org/2001/XMLSchema" xmlns:xs="http://www.w3.org/2001/XMLSchema" xmlns:p="http://schemas.microsoft.com/office/2006/metadata/properties" xmlns:ns3="7a943a32-6c3f-44f2-bd05-bab05045ef8a" xmlns:ns4="b1591d90-3b1e-43fd-af88-62bfecdea50f" targetNamespace="http://schemas.microsoft.com/office/2006/metadata/properties" ma:root="true" ma:fieldsID="77c1f0139505a02560aacba3f8f5c3c3" ns3:_="" ns4:_="">
    <xsd:import namespace="7a943a32-6c3f-44f2-bd05-bab05045ef8a"/>
    <xsd:import namespace="b1591d90-3b1e-43fd-af88-62bfecdea5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43a32-6c3f-44f2-bd05-bab05045ef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91d90-3b1e-43fd-af88-62bfecdea5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1C5991-6BB0-4589-8B82-D2B48FE0E505}">
  <ds:schemaRefs>
    <ds:schemaRef ds:uri="7a943a32-6c3f-44f2-bd05-bab05045ef8a"/>
    <ds:schemaRef ds:uri="b1591d90-3b1e-43fd-af88-62bfecdea5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03AF4C5-5BE2-4E56-BEFC-EE94574CDD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DC22C2-8F5B-405D-871F-F2CAD8F61397}">
  <ds:schemaRefs>
    <ds:schemaRef ds:uri="7a943a32-6c3f-44f2-bd05-bab05045ef8a"/>
    <ds:schemaRef ds:uri="b1591d90-3b1e-43fd-af88-62bfecdea5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803</Words>
  <Application>Microsoft Office PowerPoint</Application>
  <PresentationFormat>Widescreen</PresentationFormat>
  <Paragraphs>121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Arial,Sans-Serif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Ann Howe</dc:creator>
  <cp:lastModifiedBy>Kimberly Adams Goulbourne</cp:lastModifiedBy>
  <cp:revision>123</cp:revision>
  <dcterms:created xsi:type="dcterms:W3CDTF">2021-10-05T18:20:59Z</dcterms:created>
  <dcterms:modified xsi:type="dcterms:W3CDTF">2021-10-14T17:23:12Z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0x010100A2F667A91A9AB541BFB7DEB9A4B844D1</vt:lpwstr>
  </property>
</Properties>
</file>