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8" r:id="rId3"/>
    <p:sldMasterId id="2147483690" r:id="rId4"/>
  </p:sldMasterIdLst>
  <p:notesMasterIdLst>
    <p:notesMasterId r:id="rId31"/>
  </p:notesMasterIdLst>
  <p:sldIdLst>
    <p:sldId id="256" r:id="rId5"/>
    <p:sldId id="257" r:id="rId6"/>
    <p:sldId id="528" r:id="rId7"/>
    <p:sldId id="359" r:id="rId8"/>
    <p:sldId id="772" r:id="rId9"/>
    <p:sldId id="773" r:id="rId10"/>
    <p:sldId id="347" r:id="rId11"/>
    <p:sldId id="783" r:id="rId12"/>
    <p:sldId id="784" r:id="rId13"/>
    <p:sldId id="785" r:id="rId14"/>
    <p:sldId id="793" r:id="rId15"/>
    <p:sldId id="786" r:id="rId16"/>
    <p:sldId id="779" r:id="rId17"/>
    <p:sldId id="345" r:id="rId18"/>
    <p:sldId id="368" r:id="rId19"/>
    <p:sldId id="360" r:id="rId20"/>
    <p:sldId id="354" r:id="rId21"/>
    <p:sldId id="617" r:id="rId22"/>
    <p:sldId id="788" r:id="rId23"/>
    <p:sldId id="789" r:id="rId24"/>
    <p:sldId id="787" r:id="rId25"/>
    <p:sldId id="790" r:id="rId26"/>
    <p:sldId id="791" r:id="rId27"/>
    <p:sldId id="780" r:id="rId28"/>
    <p:sldId id="792" r:id="rId29"/>
    <p:sldId id="5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BA8"/>
    <a:srgbClr val="C4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551" autoAdjust="0"/>
  </p:normalViewPr>
  <p:slideViewPr>
    <p:cSldViewPr snapToGrid="0">
      <p:cViewPr varScale="1">
        <p:scale>
          <a:sx n="70" d="100"/>
          <a:sy n="70" d="100"/>
        </p:scale>
        <p:origin x="5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rlen\Downloads\projections_2020_asrh_detailed%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rlen\Downloads\projections_2020_asrh_detailed%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9D5E-754B-AA33-F959E27F79B2}"/>
              </c:ext>
            </c:extLst>
          </c:dPt>
          <c:dPt>
            <c:idx val="1"/>
            <c:bubble3D val="0"/>
            <c:spPr>
              <a:solidFill>
                <a:srgbClr val="0D5BA9"/>
              </a:solidFill>
              <a:ln w="19050">
                <a:solidFill>
                  <a:schemeClr val="lt1"/>
                </a:solidFill>
              </a:ln>
              <a:effectLst/>
            </c:spPr>
            <c:extLst>
              <c:ext xmlns:c16="http://schemas.microsoft.com/office/drawing/2014/chart" uri="{C3380CC4-5D6E-409C-BE32-E72D297353CC}">
                <c16:uniqueId val="{00000003-9D5E-754B-AA33-F959E27F79B2}"/>
              </c:ext>
            </c:extLst>
          </c:dPt>
          <c:dPt>
            <c:idx val="2"/>
            <c:bubble3D val="0"/>
            <c:spPr>
              <a:solidFill>
                <a:srgbClr val="C1D42D"/>
              </a:solidFill>
              <a:ln w="19050">
                <a:solidFill>
                  <a:schemeClr val="lt1"/>
                </a:solidFill>
              </a:ln>
              <a:effectLst/>
            </c:spPr>
            <c:extLst>
              <c:ext xmlns:c16="http://schemas.microsoft.com/office/drawing/2014/chart" uri="{C3380CC4-5D6E-409C-BE32-E72D297353CC}">
                <c16:uniqueId val="{00000005-9D5E-754B-AA33-F959E27F79B2}"/>
              </c:ext>
            </c:extLst>
          </c:dPt>
          <c:dPt>
            <c:idx val="3"/>
            <c:bubble3D val="0"/>
            <c:spPr>
              <a:solidFill>
                <a:srgbClr val="E63E30"/>
              </a:solidFill>
              <a:ln w="19050">
                <a:solidFill>
                  <a:schemeClr val="lt1"/>
                </a:solidFill>
              </a:ln>
              <a:effectLst/>
            </c:spPr>
            <c:extLst>
              <c:ext xmlns:c16="http://schemas.microsoft.com/office/drawing/2014/chart" uri="{C3380CC4-5D6E-409C-BE32-E72D297353CC}">
                <c16:uniqueId val="{00000007-9D5E-754B-AA33-F959E27F79B2}"/>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Gadugi" panose="020B0502040204020203" pitchFamily="34" charset="0"/>
                    <a:ea typeface="Gadugi" panose="020B0502040204020203" pitchFamily="34" charset="0"/>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Sheet1!$I$14:$I$17</c:f>
              <c:strCache>
                <c:ptCount val="4"/>
                <c:pt idx="0">
                  <c:v>White</c:v>
                </c:pt>
                <c:pt idx="1">
                  <c:v>Black</c:v>
                </c:pt>
                <c:pt idx="2">
                  <c:v>Hispanic</c:v>
                </c:pt>
                <c:pt idx="3">
                  <c:v>Other</c:v>
                </c:pt>
              </c:strCache>
            </c:strRef>
          </c:cat>
          <c:val>
            <c:numRef>
              <c:f>Sheet1!$J$14:$J$17</c:f>
              <c:numCache>
                <c:formatCode>0%</c:formatCode>
                <c:ptCount val="4"/>
                <c:pt idx="0">
                  <c:v>0.52483319995757682</c:v>
                </c:pt>
                <c:pt idx="1">
                  <c:v>0.16501281964754683</c:v>
                </c:pt>
                <c:pt idx="2">
                  <c:v>0.27499404815322165</c:v>
                </c:pt>
                <c:pt idx="3">
                  <c:v>3.5159932241654618E-2</c:v>
                </c:pt>
              </c:numCache>
            </c:numRef>
          </c:val>
          <c:extLst>
            <c:ext xmlns:c16="http://schemas.microsoft.com/office/drawing/2014/chart" uri="{C3380CC4-5D6E-409C-BE32-E72D297353CC}">
              <c16:uniqueId val="{00000008-9D5E-754B-AA33-F959E27F79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Gadugi" panose="020B0502040204020203" pitchFamily="34" charset="0"/>
          <a:ea typeface="Gadug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bg1">
                <a:lumMod val="75000"/>
              </a:schemeClr>
            </a:solidFill>
          </c:spPr>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554D-E541-B6A9-EEEA5441247C}"/>
              </c:ext>
            </c:extLst>
          </c:dPt>
          <c:dPt>
            <c:idx val="1"/>
            <c:bubble3D val="0"/>
            <c:spPr>
              <a:solidFill>
                <a:srgbClr val="0D5BA9"/>
              </a:solidFill>
              <a:ln w="19050">
                <a:solidFill>
                  <a:schemeClr val="lt1"/>
                </a:solidFill>
              </a:ln>
              <a:effectLst/>
            </c:spPr>
            <c:extLst>
              <c:ext xmlns:c16="http://schemas.microsoft.com/office/drawing/2014/chart" uri="{C3380CC4-5D6E-409C-BE32-E72D297353CC}">
                <c16:uniqueId val="{00000003-554D-E541-B6A9-EEEA5441247C}"/>
              </c:ext>
            </c:extLst>
          </c:dPt>
          <c:dPt>
            <c:idx val="2"/>
            <c:bubble3D val="0"/>
            <c:spPr>
              <a:solidFill>
                <a:srgbClr val="C1D42D"/>
              </a:solidFill>
              <a:ln w="19050">
                <a:solidFill>
                  <a:schemeClr val="lt1"/>
                </a:solidFill>
              </a:ln>
              <a:effectLst/>
            </c:spPr>
            <c:extLst>
              <c:ext xmlns:c16="http://schemas.microsoft.com/office/drawing/2014/chart" uri="{C3380CC4-5D6E-409C-BE32-E72D297353CC}">
                <c16:uniqueId val="{00000005-554D-E541-B6A9-EEEA5441247C}"/>
              </c:ext>
            </c:extLst>
          </c:dPt>
          <c:dPt>
            <c:idx val="3"/>
            <c:bubble3D val="0"/>
            <c:spPr>
              <a:solidFill>
                <a:srgbClr val="E63E30"/>
              </a:solidFill>
              <a:ln w="19050">
                <a:solidFill>
                  <a:schemeClr val="lt1"/>
                </a:solidFill>
              </a:ln>
              <a:effectLst/>
            </c:spPr>
            <c:extLst>
              <c:ext xmlns:c16="http://schemas.microsoft.com/office/drawing/2014/chart" uri="{C3380CC4-5D6E-409C-BE32-E72D297353CC}">
                <c16:uniqueId val="{00000007-554D-E541-B6A9-EEEA5441247C}"/>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Gadugi" panose="020B0502040204020203" pitchFamily="34" charset="0"/>
                    <a:ea typeface="Gadugi" panose="020B0502040204020203" pitchFamily="34" charset="0"/>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Sheet1!$L$14:$L$17</c:f>
              <c:strCache>
                <c:ptCount val="4"/>
                <c:pt idx="0">
                  <c:v>White</c:v>
                </c:pt>
                <c:pt idx="1">
                  <c:v>Black</c:v>
                </c:pt>
                <c:pt idx="2">
                  <c:v>Hispanic</c:v>
                </c:pt>
                <c:pt idx="3">
                  <c:v>Other</c:v>
                </c:pt>
              </c:strCache>
            </c:strRef>
          </c:cat>
          <c:val>
            <c:numRef>
              <c:f>Sheet1!$M$14:$M$17</c:f>
              <c:numCache>
                <c:formatCode>0%</c:formatCode>
                <c:ptCount val="4"/>
                <c:pt idx="0">
                  <c:v>0.45905722251119824</c:v>
                </c:pt>
                <c:pt idx="1">
                  <c:v>0.17870565969767041</c:v>
                </c:pt>
                <c:pt idx="2">
                  <c:v>0.32633611552917863</c:v>
                </c:pt>
                <c:pt idx="3">
                  <c:v>3.5901002261952752E-2</c:v>
                </c:pt>
              </c:numCache>
            </c:numRef>
          </c:val>
          <c:extLst>
            <c:ext xmlns:c16="http://schemas.microsoft.com/office/drawing/2014/chart" uri="{C3380CC4-5D6E-409C-BE32-E72D297353CC}">
              <c16:uniqueId val="{00000008-554D-E541-B6A9-EEEA544124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Gadugi" panose="020B0502040204020203" pitchFamily="34" charset="0"/>
          <a:ea typeface="Gadug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E0389-580F-435F-ACF4-5FE8C65280C7}"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2BED1-7899-422E-BE98-7C57FDB4B000}" type="slidenum">
              <a:rPr lang="en-US" smtClean="0"/>
              <a:t>‹#›</a:t>
            </a:fld>
            <a:endParaRPr lang="en-US"/>
          </a:p>
        </p:txBody>
      </p:sp>
    </p:spTree>
    <p:extLst>
      <p:ext uri="{BB962C8B-B14F-4D97-AF65-F5344CB8AC3E}">
        <p14:creationId xmlns:p14="http://schemas.microsoft.com/office/powerpoint/2010/main" val="409703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pi.org/publication/states-education-productivity-growth-foundatio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rookings.edu/blog/up-front/2018/09/06/workers-with-low-levels-of-education-still-havent-recovered-from-the-great-recess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our work in 3 primary</a:t>
            </a:r>
            <a:r>
              <a:rPr lang="en-US" baseline="0" dirty="0"/>
              <a:t> ways – shining a light on promising practices at the local and state level:</a:t>
            </a:r>
          </a:p>
          <a:p>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Research and data – We publish research and data on evidence-based practices and policy opportunities to strengthen Florida’s talent pool.</a:t>
            </a:r>
          </a:p>
          <a:p>
            <a:pPr marL="228600" indent="-228600">
              <a:buAutoNum type="arabicPeriod"/>
            </a:pPr>
            <a:r>
              <a:rPr lang="en-US" baseline="0" dirty="0"/>
              <a:t>Local college access networks – cross-sector coalitions of leaders that collaborate to remove barriers and provide more support for student success</a:t>
            </a:r>
          </a:p>
          <a:p>
            <a:pPr marL="228600" indent="-228600">
              <a:buAutoNum type="arabicPeriod"/>
            </a:pPr>
            <a:r>
              <a:rPr lang="en-US" baseline="0" dirty="0"/>
              <a:t>Statewide initiatives – we coordinate 4 College Ready Florida initiatives that provide schools and community organizations free resources to help students continue their education after high school.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6875E-68A5-4601-9F3F-D6FA11F524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31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 full 58% of Floridians surveyed in May 2020 said they have suffered job loss, reduced hours or pay cuts. </a:t>
            </a:r>
          </a:p>
        </p:txBody>
      </p:sp>
      <p:sp>
        <p:nvSpPr>
          <p:cNvPr id="4" name="Slide Number Placeholder 3"/>
          <p:cNvSpPr>
            <a:spLocks noGrp="1"/>
          </p:cNvSpPr>
          <p:nvPr>
            <p:ph type="sldNum" sz="quarter" idx="5"/>
          </p:nvPr>
        </p:nvSpPr>
        <p:spPr/>
        <p:txBody>
          <a:bodyPr/>
          <a:lstStyle/>
          <a:p>
            <a:fld id="{BC16875E-68A5-4601-9F3F-D6FA11F5241E}" type="slidenum">
              <a:rPr lang="en-US" smtClean="0"/>
              <a:t>14</a:t>
            </a:fld>
            <a:endParaRPr lang="en-US"/>
          </a:p>
        </p:txBody>
      </p:sp>
    </p:spTree>
    <p:extLst>
      <p:ext uri="{BB962C8B-B14F-4D97-AF65-F5344CB8AC3E}">
        <p14:creationId xmlns:p14="http://schemas.microsoft.com/office/powerpoint/2010/main" val="279757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Particularly hard hit are Floridians with the lowest education: Floridians with a high school degree or less report the highest combined rates of job loss, pay cuts or reduced work hours due to COVID-19.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States with a well-educated workforce enjoy greater </a:t>
            </a:r>
            <a:r>
              <a:rPr lang="en-US" sz="1200" b="0" i="0" u="sng" strike="noStrike" kern="1200" dirty="0">
                <a:solidFill>
                  <a:schemeClr val="tx1"/>
                </a:solidFill>
                <a:effectLst/>
                <a:latin typeface="+mn-lt"/>
                <a:ea typeface="+mn-ea"/>
                <a:cs typeface="+mn-cs"/>
                <a:hlinkClick r:id="rId3"/>
              </a:rPr>
              <a:t>prosperity</a:t>
            </a:r>
            <a:r>
              <a:rPr lang="en-US" sz="1200" b="0" i="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6875E-68A5-4601-9F3F-D6FA11F5241E}" type="slidenum">
              <a:rPr lang="en-US" smtClean="0"/>
              <a:t>15</a:t>
            </a:fld>
            <a:endParaRPr lang="en-US"/>
          </a:p>
        </p:txBody>
      </p:sp>
    </p:spTree>
    <p:extLst>
      <p:ext uri="{BB962C8B-B14F-4D97-AF65-F5344CB8AC3E}">
        <p14:creationId xmlns:p14="http://schemas.microsoft.com/office/powerpoint/2010/main" val="440156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1" i="0" u="none" strike="noStrike" kern="1200" dirty="0">
                <a:solidFill>
                  <a:schemeClr val="tx1"/>
                </a:solidFill>
                <a:effectLst/>
                <a:latin typeface="+mn-lt"/>
                <a:ea typeface="+mn-ea"/>
                <a:cs typeface="+mn-cs"/>
              </a:rPr>
              <a:t>Education beyond high school is required to prepare for these jobs of the future and provide resiliency to weather future economic downturns.</a:t>
            </a:r>
            <a:endParaRPr lang="en-US" b="0" dirty="0">
              <a:effectLst/>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Floridians with credentials beyond high school are more resilient during tough economic times. American adults with a bachelor’s degree or higher, as a group, enjoyed the strongest recovery from joblessness after the Great Recession, whereas those with lower levels of education still haven’t recovered (</a:t>
            </a:r>
            <a:r>
              <a:rPr lang="en-US" sz="1200" b="0" i="0" u="sng" strike="noStrike" kern="1200" dirty="0">
                <a:solidFill>
                  <a:schemeClr val="tx1"/>
                </a:solidFill>
                <a:effectLst/>
                <a:latin typeface="+mn-lt"/>
                <a:ea typeface="+mn-ea"/>
                <a:cs typeface="+mn-cs"/>
                <a:hlinkClick r:id="rId3"/>
              </a:rPr>
              <a:t>Brookings</a:t>
            </a:r>
            <a:r>
              <a:rPr lang="en-US" sz="1200" b="0" i="0" u="none" strike="noStrike"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BC16875E-68A5-4601-9F3F-D6FA11F5241E}" type="slidenum">
              <a:rPr lang="en-US" smtClean="0"/>
              <a:t>16</a:t>
            </a:fld>
            <a:endParaRPr lang="en-US"/>
          </a:p>
        </p:txBody>
      </p:sp>
    </p:spTree>
    <p:extLst>
      <p:ext uri="{BB962C8B-B14F-4D97-AF65-F5344CB8AC3E}">
        <p14:creationId xmlns:p14="http://schemas.microsoft.com/office/powerpoint/2010/main" val="62886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Although some people still believe that “college isn’t for everyone,” the reality is that education beyond high school -- in one form or another -- is essential for economic stability.</a:t>
            </a:r>
            <a:br>
              <a:rPr lang="en-US" b="0" dirty="0">
                <a:effectLst/>
              </a:rPr>
            </a:br>
            <a:r>
              <a:rPr lang="en-US" sz="1200" b="0" i="0" u="none" strike="noStrike" kern="1200" dirty="0">
                <a:solidFill>
                  <a:schemeClr val="tx1"/>
                </a:solidFill>
                <a:effectLst/>
                <a:latin typeface="+mn-lt"/>
                <a:ea typeface="+mn-ea"/>
                <a:cs typeface="+mn-cs"/>
              </a:rPr>
              <a:t>Nearly 80% of Floridians believe that everyone needs an education beyond high school.</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According to the Florida Department of Economic Opportunity, 67% of new jobs in Florida will require a degree or credential beyond high school by 2025.  In fact, all of the top ten fastest growing jobs in Florida will require a certificate or degree.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91% of Florida voters support making education beyond high school more accessible.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6875E-68A5-4601-9F3F-D6FA11F5241E}" type="slidenum">
              <a:rPr lang="en-US" smtClean="0"/>
              <a:t>17</a:t>
            </a:fld>
            <a:endParaRPr lang="en-US"/>
          </a:p>
        </p:txBody>
      </p:sp>
    </p:spTree>
    <p:extLst>
      <p:ext uri="{BB962C8B-B14F-4D97-AF65-F5344CB8AC3E}">
        <p14:creationId xmlns:p14="http://schemas.microsoft.com/office/powerpoint/2010/main" val="322007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B248463-CCAF-4D4F-8B46-1B5CE254010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18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B248463-CCAF-4D4F-8B46-1B5CE254010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759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2BED1-7899-422E-BE98-7C57FDB4B000}" type="slidenum">
              <a:rPr lang="en-US" smtClean="0"/>
              <a:t>20</a:t>
            </a:fld>
            <a:endParaRPr lang="en-US"/>
          </a:p>
        </p:txBody>
      </p:sp>
    </p:spTree>
    <p:extLst>
      <p:ext uri="{BB962C8B-B14F-4D97-AF65-F5344CB8AC3E}">
        <p14:creationId xmlns:p14="http://schemas.microsoft.com/office/powerpoint/2010/main" val="418566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B248463-CCAF-4D4F-8B46-1B5CE254010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861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B248463-CCAF-4D4F-8B46-1B5CE254010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677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B248463-CCAF-4D4F-8B46-1B5CE254010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95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 conditions to build a resilient economy provides a roadmap for communities.  </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Equitable access and supports—all Floridians need access to postsecondary education and the supports to complete it.  It is about </a:t>
            </a:r>
            <a:r>
              <a:rPr lang="en-US" sz="1200" i="1" kern="1200" dirty="0">
                <a:solidFill>
                  <a:schemeClr val="tx1"/>
                </a:solidFill>
                <a:effectLst/>
                <a:latin typeface="+mn-lt"/>
                <a:ea typeface="+mn-ea"/>
                <a:cs typeface="+mn-cs"/>
              </a:rPr>
              <a:t>opportunity for everyone.</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Counseling &amp; information—Students of all ages and families need exposure to clear guidance early and often so that informed decisions can be made.</a:t>
            </a:r>
          </a:p>
          <a:p>
            <a:pPr marL="228600" lvl="0" indent="-228600">
              <a:buFont typeface="+mj-lt"/>
              <a:buAutoNum type="arabicPeriod"/>
            </a:pPr>
            <a:r>
              <a:rPr lang="en-US" sz="1200" kern="1200" dirty="0">
                <a:solidFill>
                  <a:schemeClr val="tx1"/>
                </a:solidFill>
                <a:effectLst/>
                <a:latin typeface="+mn-lt"/>
                <a:ea typeface="+mn-ea"/>
                <a:cs typeface="+mn-cs"/>
              </a:rPr>
              <a:t>Affordability—Regardless of household income or life circumstances, postsecondary education needs to be within everyone’s financial reach. </a:t>
            </a:r>
          </a:p>
          <a:p>
            <a:pPr marL="228600" lvl="0" indent="-228600">
              <a:buFont typeface="+mj-lt"/>
              <a:buAutoNum type="arabicPeriod"/>
            </a:pPr>
            <a:r>
              <a:rPr lang="en-US" sz="1200" kern="1200" dirty="0">
                <a:solidFill>
                  <a:schemeClr val="tx1"/>
                </a:solidFill>
                <a:effectLst/>
                <a:latin typeface="+mn-lt"/>
                <a:ea typeface="+mn-ea"/>
                <a:cs typeface="+mn-cs"/>
              </a:rPr>
              <a:t>Multiple Pathways—Floridians benefit from multiple learning opportunities for academic achievement and career advancement.</a:t>
            </a:r>
          </a:p>
          <a:p>
            <a:pPr marL="228600" lvl="0" indent="-228600">
              <a:buFont typeface="+mj-lt"/>
              <a:buAutoNum type="arabicPeriod"/>
            </a:pPr>
            <a:r>
              <a:rPr lang="en-US" sz="1200" kern="1200" dirty="0">
                <a:solidFill>
                  <a:schemeClr val="tx1"/>
                </a:solidFill>
                <a:effectLst/>
                <a:latin typeface="+mn-lt"/>
                <a:ea typeface="+mn-ea"/>
                <a:cs typeface="+mn-cs"/>
              </a:rPr>
              <a:t>Lifelong Learning—No degree or credential is “one and done;” in order to be a talent strong economy, Floridians must be prepared for career changes through continuous learning.</a:t>
            </a:r>
          </a:p>
          <a:p>
            <a:pPr marL="228600" lvl="0" indent="-228600">
              <a:buFont typeface="+mj-lt"/>
              <a:buAutoNum type="arabicPeriod"/>
            </a:pPr>
            <a:r>
              <a:rPr lang="en-US" sz="1200" kern="1200" dirty="0">
                <a:solidFill>
                  <a:schemeClr val="tx1"/>
                </a:solidFill>
                <a:effectLst/>
                <a:latin typeface="+mn-lt"/>
                <a:ea typeface="+mn-ea"/>
                <a:cs typeface="+mn-cs"/>
              </a:rPr>
              <a:t>Data-Driven Decision Making—There must be transparent access to data on education and economic outcomes in order to achieve goals.</a:t>
            </a:r>
          </a:p>
          <a:p>
            <a:pPr marL="228600" lvl="0" indent="-228600">
              <a:buFont typeface="+mj-lt"/>
              <a:buAutoNum type="arabicPeriod"/>
            </a:pPr>
            <a:r>
              <a:rPr lang="en-US" sz="1200" kern="1200" dirty="0">
                <a:solidFill>
                  <a:schemeClr val="tx1"/>
                </a:solidFill>
                <a:effectLst/>
                <a:latin typeface="+mn-lt"/>
                <a:ea typeface="+mn-ea"/>
                <a:cs typeface="+mn-cs"/>
              </a:rPr>
              <a:t>Community Partnerships—When partners collaborate toward a shared vision, they remove barriers, build a robust workforce and improve the quality of life for their regions. </a:t>
            </a:r>
          </a:p>
          <a:p>
            <a:pPr marL="228600" lvl="0" indent="-228600">
              <a:buFont typeface="+mj-lt"/>
              <a:buAutoNum type="arabicPeriod"/>
            </a:pPr>
            <a:endParaRPr lang="en-US" sz="1200" kern="1200" dirty="0">
              <a:solidFill>
                <a:schemeClr val="tx1"/>
              </a:solidFill>
              <a:effectLst/>
              <a:latin typeface="+mn-lt"/>
              <a:ea typeface="+mn-ea"/>
              <a:cs typeface="+mn-cs"/>
            </a:endParaRPr>
          </a:p>
          <a:p>
            <a:pPr marL="0" lvl="0" indent="0">
              <a:buFont typeface="+mj-lt"/>
              <a:buNone/>
            </a:pPr>
            <a:r>
              <a:rPr lang="en-US" sz="1200" kern="1200" dirty="0">
                <a:solidFill>
                  <a:schemeClr val="tx1"/>
                </a:solidFill>
                <a:effectLst/>
                <a:latin typeface="+mn-lt"/>
                <a:ea typeface="+mn-ea"/>
                <a:cs typeface="+mn-cs"/>
              </a:rPr>
              <a:t>We used several of these conditions as a guiding point for our Talent Strong Florida initiative.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6875E-68A5-4601-9F3F-D6FA11F5241E}" type="slidenum">
              <a:rPr lang="en-US" smtClean="0"/>
              <a:t>4</a:t>
            </a:fld>
            <a:endParaRPr lang="en-US"/>
          </a:p>
        </p:txBody>
      </p:sp>
    </p:spTree>
    <p:extLst>
      <p:ext uri="{BB962C8B-B14F-4D97-AF65-F5344CB8AC3E}">
        <p14:creationId xmlns:p14="http://schemas.microsoft.com/office/powerpoint/2010/main" val="504935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B248463-CCAF-4D4F-8B46-1B5CE254010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400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a:p>
            <a:pPr marL="0" indent="0">
              <a:buNone/>
            </a:pPr>
            <a:endParaRPr lang="en-US" sz="1200" b="0" dirty="0">
              <a:solidFill>
                <a:schemeClr val="tx1">
                  <a:lumMod val="65000"/>
                  <a:lumOff val="35000"/>
                </a:schemeClr>
              </a:solidFill>
              <a:latin typeface="Gadugi" panose="020B0502040204020203" pitchFamily="34" charset="0"/>
              <a:ea typeface="Gadug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1B248463-CCAF-4D4F-8B46-1B5CE254010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22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6875E-68A5-4601-9F3F-D6FA11F5241E}" type="slidenum">
              <a:rPr lang="en-US" smtClean="0"/>
              <a:t>5</a:t>
            </a:fld>
            <a:endParaRPr lang="en-US"/>
          </a:p>
        </p:txBody>
      </p:sp>
    </p:spTree>
    <p:extLst>
      <p:ext uri="{BB962C8B-B14F-4D97-AF65-F5344CB8AC3E}">
        <p14:creationId xmlns:p14="http://schemas.microsoft.com/office/powerpoint/2010/main" val="278747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p:txBody>
      </p:sp>
      <p:sp>
        <p:nvSpPr>
          <p:cNvPr id="4" name="Slide Number Placeholder 3"/>
          <p:cNvSpPr>
            <a:spLocks noGrp="1"/>
          </p:cNvSpPr>
          <p:nvPr>
            <p:ph type="sldNum" sz="quarter" idx="5"/>
          </p:nvPr>
        </p:nvSpPr>
        <p:spPr/>
        <p:txBody>
          <a:bodyPr/>
          <a:lstStyle/>
          <a:p>
            <a:fld id="{BC16875E-68A5-4601-9F3F-D6FA11F5241E}" type="slidenum">
              <a:rPr lang="en-US" smtClean="0"/>
              <a:t>6</a:t>
            </a:fld>
            <a:endParaRPr lang="en-US"/>
          </a:p>
        </p:txBody>
      </p:sp>
    </p:spTree>
    <p:extLst>
      <p:ext uri="{BB962C8B-B14F-4D97-AF65-F5344CB8AC3E}">
        <p14:creationId xmlns:p14="http://schemas.microsoft.com/office/powerpoint/2010/main" val="352644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Too often, opportunity in education and careers is inequitable, leaving too many people behind.  </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Florida’s working-age population will be 53% non-white by 2030, yet today, Black and Hispanic Floridians trail white Floridians in degree attainment by double digits (UF Bureau of Economic and Business Research)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6875E-68A5-4601-9F3F-D6FA11F5241E}" type="slidenum">
              <a:rPr lang="en-US" smtClean="0"/>
              <a:t>7</a:t>
            </a:fld>
            <a:endParaRPr lang="en-US"/>
          </a:p>
        </p:txBody>
      </p:sp>
    </p:spTree>
    <p:extLst>
      <p:ext uri="{BB962C8B-B14F-4D97-AF65-F5344CB8AC3E}">
        <p14:creationId xmlns:p14="http://schemas.microsoft.com/office/powerpoint/2010/main" val="175906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Just 20% of Florida voters believe that high schoolers are provided adequate resources to make informed decisions about options for education after high school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are over 400 students for each school counselor at Florida’s public high schools</a:t>
            </a:r>
            <a:r>
              <a:rPr lang="en-US" dirty="0">
                <a:effectLst/>
              </a:rPr>
              <a:t>  (</a:t>
            </a:r>
            <a:r>
              <a:rPr lang="en-US" dirty="0" err="1">
                <a:effectLst/>
              </a:rPr>
              <a:t>Oppaga</a:t>
            </a:r>
            <a:r>
              <a:rPr lang="en-US" dirty="0">
                <a:effectLst/>
              </a:rPr>
              <a:t>)</a:t>
            </a:r>
            <a:br>
              <a:rPr lang="en-US" dirty="0"/>
            </a:br>
            <a:br>
              <a:rPr lang="en-US" dirty="0"/>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6875E-68A5-4601-9F3F-D6FA11F5241E}" type="slidenum">
              <a:rPr lang="en-US" smtClean="0"/>
              <a:t>8</a:t>
            </a:fld>
            <a:endParaRPr lang="en-US"/>
          </a:p>
        </p:txBody>
      </p:sp>
    </p:spTree>
    <p:extLst>
      <p:ext uri="{BB962C8B-B14F-4D97-AF65-F5344CB8AC3E}">
        <p14:creationId xmlns:p14="http://schemas.microsoft.com/office/powerpoint/2010/main" val="273325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Just 20% of Florida voters believe that high schoolers are provided adequate resources to make informed decisions about options for education after high school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are over 400 students for each school counselor at Florida’s public high schools</a:t>
            </a:r>
            <a:r>
              <a:rPr lang="en-US" dirty="0">
                <a:effectLst/>
              </a:rPr>
              <a:t>  (</a:t>
            </a:r>
            <a:r>
              <a:rPr lang="en-US" dirty="0" err="1">
                <a:effectLst/>
              </a:rPr>
              <a:t>Oppaga</a:t>
            </a:r>
            <a:r>
              <a:rPr lang="en-US" dirty="0">
                <a:effectLst/>
              </a:rPr>
              <a:t>)</a:t>
            </a:r>
            <a:br>
              <a:rPr lang="en-US" dirty="0"/>
            </a:br>
            <a:br>
              <a:rPr lang="en-US" dirty="0"/>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6875E-68A5-4601-9F3F-D6FA11F5241E}" type="slidenum">
              <a:rPr lang="en-US" smtClean="0"/>
              <a:t>9</a:t>
            </a:fld>
            <a:endParaRPr lang="en-US"/>
          </a:p>
        </p:txBody>
      </p:sp>
    </p:spTree>
    <p:extLst>
      <p:ext uri="{BB962C8B-B14F-4D97-AF65-F5344CB8AC3E}">
        <p14:creationId xmlns:p14="http://schemas.microsoft.com/office/powerpoint/2010/main" val="3297675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fall, FCAN launched Talent Strong Florida, a campaign that compliments Florida’s SAIL to 60 goal to strengthen Florida’s workforce and ensure the state is ready for the economy of the future.  The state goal is to increase the percentage of Floridians ages 25 to 64 with a high-value postsecondary certificate, degree, or training experience to 60% by the year 2030.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there are many paths to career success and being career ready, all involve education and training after high school, which boosts lifelong earnings – ultimately, putting more money into Floridians' pockets and Florida’s economy.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what does it mean for Florida to be talent strong?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means preparing our future workforce with the skills and education necessary to remain competitive in the global economy.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Ensuring prosperity for Florida families and our state in good times and bad.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building an economy more resilient to recover from inevitable disruptions.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 want to discuss what is being career ready and the skills that you as employers need in your team as you build a talent strong workforce but first, I would like to share a few key points about the Talent Strong Florida initiative.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6875E-68A5-4601-9F3F-D6FA11F524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5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fall, FCAN launched Talent Strong Florida, a campaign that compliments Florida’s SAIL to 60 goal to strengthen Florida’s workforce and ensure the state is ready for the economy of the future.  The state goal is to increase the percentage of Floridians ages 25 to 64 with a high-value postsecondary certificate, degree, or training experience to 60% by the year 2030.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there are many paths to career success and being career ready, all involve education and training after high school, which boosts lifelong earnings – ultimately, putting more money into Floridians' pockets and Florida’s economy.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what does it mean for Florida to be talent strong?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means preparing our future workforce with the skills and education necessary to remain competitive in the global economy.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Ensuring prosperity for Florida families and our state in good times and bad.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building an economy more resilient to recover from inevitable disruptions.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 want to discuss what is being career ready and the skills that you as employers need in your team as you build a talent strong workforce but first, I would like to share a few key points about the Talent Strong Florida initiative.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6875E-68A5-4601-9F3F-D6FA11F524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507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twitter.com/EducationFL" TargetMode="External"/><Relationship Id="rId1" Type="http://schemas.openxmlformats.org/officeDocument/2006/relationships/slideMaster" Target="../slideMasters/slideMaster4.xml"/><Relationship Id="rId6" Type="http://schemas.openxmlformats.org/officeDocument/2006/relationships/hyperlink" Target="https://www.youtube.com/user/EducationFL" TargetMode="External"/><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hyperlink" Target="https://www.facebook.com/EducationFL" TargetMode="External"/><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99E3E4-8F8C-440B-9461-BE8CD7F8B8E2}"/>
              </a:ext>
            </a:extLst>
          </p:cNvPr>
          <p:cNvPicPr>
            <a:picLocks noChangeAspect="1"/>
          </p:cNvPicPr>
          <p:nvPr/>
        </p:nvPicPr>
        <p:blipFill>
          <a:blip r:embed="rId2"/>
          <a:stretch>
            <a:fillRect/>
          </a:stretch>
        </p:blipFill>
        <p:spPr>
          <a:xfrm>
            <a:off x="-76561" y="-61307"/>
            <a:ext cx="12345122" cy="6980614"/>
          </a:xfrm>
          <a:prstGeom prst="rect">
            <a:avLst/>
          </a:prstGeom>
        </p:spPr>
      </p:pic>
      <p:sp>
        <p:nvSpPr>
          <p:cNvPr id="2" name="Title 1">
            <a:extLst>
              <a:ext uri="{FF2B5EF4-FFF2-40B4-BE49-F238E27FC236}">
                <a16:creationId xmlns:a16="http://schemas.microsoft.com/office/drawing/2014/main" id="{0D6D14D7-02FB-452F-97F1-F5654D002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CADBA3-974A-45AD-932D-58ACDB026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762711-0553-4CD6-AC43-828D8087C3E8}"/>
              </a:ext>
            </a:extLst>
          </p:cNvPr>
          <p:cNvSpPr>
            <a:spLocks noGrp="1"/>
          </p:cNvSpPr>
          <p:nvPr>
            <p:ph type="dt" sz="half" idx="10"/>
          </p:nvPr>
        </p:nvSpPr>
        <p:spPr/>
        <p:txBody>
          <a:bodyPr/>
          <a:lstStyle/>
          <a:p>
            <a:fld id="{21678354-F376-42FB-B6DE-BFE2EC978D54}" type="datetimeFigureOut">
              <a:rPr lang="en-US" smtClean="0"/>
              <a:t>10/19/2021</a:t>
            </a:fld>
            <a:endParaRPr lang="en-US"/>
          </a:p>
        </p:txBody>
      </p:sp>
      <p:sp>
        <p:nvSpPr>
          <p:cNvPr id="5" name="Footer Placeholder 4">
            <a:extLst>
              <a:ext uri="{FF2B5EF4-FFF2-40B4-BE49-F238E27FC236}">
                <a16:creationId xmlns:a16="http://schemas.microsoft.com/office/drawing/2014/main" id="{95EBF03C-CD03-4680-8546-6FA1394BB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0E26F-C92D-4469-97CA-7338E7F1FC28}"/>
              </a:ext>
            </a:extLst>
          </p:cNvPr>
          <p:cNvSpPr>
            <a:spLocks noGrp="1"/>
          </p:cNvSpPr>
          <p:nvPr>
            <p:ph type="sldNum" sz="quarter" idx="12"/>
          </p:nvPr>
        </p:nvSpPr>
        <p:spPr/>
        <p:txBody>
          <a:bodyPr/>
          <a:lstStyle/>
          <a:p>
            <a:fld id="{B1876A33-2AA2-4002-95CE-441637ADE271}" type="slidenum">
              <a:rPr lang="en-US" smtClean="0"/>
              <a:t>‹#›</a:t>
            </a:fld>
            <a:endParaRPr lang="en-US"/>
          </a:p>
        </p:txBody>
      </p:sp>
    </p:spTree>
    <p:extLst>
      <p:ext uri="{BB962C8B-B14F-4D97-AF65-F5344CB8AC3E}">
        <p14:creationId xmlns:p14="http://schemas.microsoft.com/office/powerpoint/2010/main" val="175291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16BCED-F6AA-4004-B916-10752C6987FD}"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A51E4C-01F4-47B4-B962-241DFF9AB086}" type="slidenum">
              <a:rPr lang="en-US" smtClean="0"/>
              <a:t>‹#›</a:t>
            </a:fld>
            <a:endParaRPr lang="en-US"/>
          </a:p>
        </p:txBody>
      </p:sp>
      <p:pic>
        <p:nvPicPr>
          <p:cNvPr id="10" name="Picture 9">
            <a:extLst>
              <a:ext uri="{FF2B5EF4-FFF2-40B4-BE49-F238E27FC236}">
                <a16:creationId xmlns:a16="http://schemas.microsoft.com/office/drawing/2014/main" id="{8DDB3B49-6D16-424B-A421-4D5E4BB2BB4F}"/>
              </a:ext>
            </a:extLst>
          </p:cNvPr>
          <p:cNvPicPr>
            <a:picLocks noChangeAspect="1"/>
          </p:cNvPicPr>
          <p:nvPr/>
        </p:nvPicPr>
        <p:blipFill rotWithShape="1">
          <a:blip r:embed="rId2">
            <a:extLst>
              <a:ext uri="{28A0092B-C50C-407E-A947-70E740481C1C}">
                <a14:useLocalDpi xmlns:a14="http://schemas.microsoft.com/office/drawing/2010/main" val="0"/>
              </a:ext>
            </a:extLst>
          </a:blip>
          <a:srcRect r="471"/>
          <a:stretch/>
        </p:blipFill>
        <p:spPr>
          <a:xfrm>
            <a:off x="-1" y="5560143"/>
            <a:ext cx="12192001" cy="1297857"/>
          </a:xfrm>
          <a:prstGeom prst="rect">
            <a:avLst/>
          </a:prstGeom>
        </p:spPr>
      </p:pic>
      <p:pic>
        <p:nvPicPr>
          <p:cNvPr id="11" name="Picture 10">
            <a:extLst>
              <a:ext uri="{FF2B5EF4-FFF2-40B4-BE49-F238E27FC236}">
                <a16:creationId xmlns:a16="http://schemas.microsoft.com/office/drawing/2014/main" id="{9DD340B0-88DB-4682-898B-B96BFBCFE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290" y="6034414"/>
            <a:ext cx="2012099" cy="643871"/>
          </a:xfrm>
          <a:prstGeom prst="rect">
            <a:avLst/>
          </a:prstGeom>
        </p:spPr>
      </p:pic>
    </p:spTree>
    <p:extLst>
      <p:ext uri="{BB962C8B-B14F-4D97-AF65-F5344CB8AC3E}">
        <p14:creationId xmlns:p14="http://schemas.microsoft.com/office/powerpoint/2010/main" val="238804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16BCED-F6AA-4004-B916-10752C6987FD}"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A51E4C-01F4-47B4-B962-241DFF9AB086}" type="slidenum">
              <a:rPr lang="en-US" smtClean="0"/>
              <a:t>‹#›</a:t>
            </a:fld>
            <a:endParaRPr lang="en-US"/>
          </a:p>
        </p:txBody>
      </p:sp>
      <p:pic>
        <p:nvPicPr>
          <p:cNvPr id="6" name="Picture 5">
            <a:extLst>
              <a:ext uri="{FF2B5EF4-FFF2-40B4-BE49-F238E27FC236}">
                <a16:creationId xmlns:a16="http://schemas.microsoft.com/office/drawing/2014/main" id="{6477CE5B-9836-4F17-95E1-9A4C8734C4A5}"/>
              </a:ext>
            </a:extLst>
          </p:cNvPr>
          <p:cNvPicPr>
            <a:picLocks noChangeAspect="1"/>
          </p:cNvPicPr>
          <p:nvPr/>
        </p:nvPicPr>
        <p:blipFill rotWithShape="1">
          <a:blip r:embed="rId2">
            <a:extLst>
              <a:ext uri="{28A0092B-C50C-407E-A947-70E740481C1C}">
                <a14:useLocalDpi xmlns:a14="http://schemas.microsoft.com/office/drawing/2010/main" val="0"/>
              </a:ext>
            </a:extLst>
          </a:blip>
          <a:srcRect r="471"/>
          <a:stretch/>
        </p:blipFill>
        <p:spPr>
          <a:xfrm>
            <a:off x="-1" y="5560143"/>
            <a:ext cx="12192001" cy="1297857"/>
          </a:xfrm>
          <a:prstGeom prst="rect">
            <a:avLst/>
          </a:prstGeom>
        </p:spPr>
      </p:pic>
      <p:pic>
        <p:nvPicPr>
          <p:cNvPr id="7" name="Picture 6">
            <a:extLst>
              <a:ext uri="{FF2B5EF4-FFF2-40B4-BE49-F238E27FC236}">
                <a16:creationId xmlns:a16="http://schemas.microsoft.com/office/drawing/2014/main" id="{6E63E312-A305-488F-AA7E-912E2163F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290" y="6034414"/>
            <a:ext cx="2012099" cy="643871"/>
          </a:xfrm>
          <a:prstGeom prst="rect">
            <a:avLst/>
          </a:prstGeom>
        </p:spPr>
      </p:pic>
    </p:spTree>
    <p:extLst>
      <p:ext uri="{BB962C8B-B14F-4D97-AF65-F5344CB8AC3E}">
        <p14:creationId xmlns:p14="http://schemas.microsoft.com/office/powerpoint/2010/main" val="1169125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6BCED-F6AA-4004-B916-10752C6987FD}"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A51E4C-01F4-47B4-B962-241DFF9AB086}" type="slidenum">
              <a:rPr lang="en-US" smtClean="0"/>
              <a:t>‹#›</a:t>
            </a:fld>
            <a:endParaRPr lang="en-US"/>
          </a:p>
        </p:txBody>
      </p:sp>
      <p:pic>
        <p:nvPicPr>
          <p:cNvPr id="5" name="Picture 4">
            <a:extLst>
              <a:ext uri="{FF2B5EF4-FFF2-40B4-BE49-F238E27FC236}">
                <a16:creationId xmlns:a16="http://schemas.microsoft.com/office/drawing/2014/main" id="{92FF0A45-EF3F-4053-ABDD-FA6A56369550}"/>
              </a:ext>
            </a:extLst>
          </p:cNvPr>
          <p:cNvPicPr>
            <a:picLocks noChangeAspect="1"/>
          </p:cNvPicPr>
          <p:nvPr/>
        </p:nvPicPr>
        <p:blipFill rotWithShape="1">
          <a:blip r:embed="rId2">
            <a:extLst>
              <a:ext uri="{28A0092B-C50C-407E-A947-70E740481C1C}">
                <a14:useLocalDpi xmlns:a14="http://schemas.microsoft.com/office/drawing/2010/main" val="0"/>
              </a:ext>
            </a:extLst>
          </a:blip>
          <a:srcRect r="471"/>
          <a:stretch/>
        </p:blipFill>
        <p:spPr>
          <a:xfrm>
            <a:off x="-1" y="5560143"/>
            <a:ext cx="12192001" cy="1297857"/>
          </a:xfrm>
          <a:prstGeom prst="rect">
            <a:avLst/>
          </a:prstGeom>
        </p:spPr>
      </p:pic>
      <p:pic>
        <p:nvPicPr>
          <p:cNvPr id="6" name="Picture 5">
            <a:extLst>
              <a:ext uri="{FF2B5EF4-FFF2-40B4-BE49-F238E27FC236}">
                <a16:creationId xmlns:a16="http://schemas.microsoft.com/office/drawing/2014/main" id="{124C8E83-B613-461F-ABCA-CED5A0C58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290" y="6034414"/>
            <a:ext cx="2012099" cy="643871"/>
          </a:xfrm>
          <a:prstGeom prst="rect">
            <a:avLst/>
          </a:prstGeom>
        </p:spPr>
      </p:pic>
    </p:spTree>
    <p:extLst>
      <p:ext uri="{BB962C8B-B14F-4D97-AF65-F5344CB8AC3E}">
        <p14:creationId xmlns:p14="http://schemas.microsoft.com/office/powerpoint/2010/main" val="1512629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6BCED-F6AA-4004-B916-10752C6987FD}"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51E4C-01F4-47B4-B962-241DFF9AB086}" type="slidenum">
              <a:rPr lang="en-US" smtClean="0"/>
              <a:t>‹#›</a:t>
            </a:fld>
            <a:endParaRPr lang="en-US"/>
          </a:p>
        </p:txBody>
      </p:sp>
      <p:pic>
        <p:nvPicPr>
          <p:cNvPr id="8" name="Picture 7">
            <a:extLst>
              <a:ext uri="{FF2B5EF4-FFF2-40B4-BE49-F238E27FC236}">
                <a16:creationId xmlns:a16="http://schemas.microsoft.com/office/drawing/2014/main" id="{B095F80F-7378-4A05-B004-270753236CC8}"/>
              </a:ext>
            </a:extLst>
          </p:cNvPr>
          <p:cNvPicPr>
            <a:picLocks noChangeAspect="1"/>
          </p:cNvPicPr>
          <p:nvPr/>
        </p:nvPicPr>
        <p:blipFill rotWithShape="1">
          <a:blip r:embed="rId2">
            <a:extLst>
              <a:ext uri="{28A0092B-C50C-407E-A947-70E740481C1C}">
                <a14:useLocalDpi xmlns:a14="http://schemas.microsoft.com/office/drawing/2010/main" val="0"/>
              </a:ext>
            </a:extLst>
          </a:blip>
          <a:srcRect r="471"/>
          <a:stretch/>
        </p:blipFill>
        <p:spPr>
          <a:xfrm>
            <a:off x="-1" y="5560143"/>
            <a:ext cx="12192001" cy="1297857"/>
          </a:xfrm>
          <a:prstGeom prst="rect">
            <a:avLst/>
          </a:prstGeom>
        </p:spPr>
      </p:pic>
      <p:pic>
        <p:nvPicPr>
          <p:cNvPr id="9" name="Picture 8">
            <a:extLst>
              <a:ext uri="{FF2B5EF4-FFF2-40B4-BE49-F238E27FC236}">
                <a16:creationId xmlns:a16="http://schemas.microsoft.com/office/drawing/2014/main" id="{EBA9C15A-8079-4E8D-9E2E-5728D19B8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290" y="6034414"/>
            <a:ext cx="2012099" cy="643871"/>
          </a:xfrm>
          <a:prstGeom prst="rect">
            <a:avLst/>
          </a:prstGeom>
        </p:spPr>
      </p:pic>
    </p:spTree>
    <p:extLst>
      <p:ext uri="{BB962C8B-B14F-4D97-AF65-F5344CB8AC3E}">
        <p14:creationId xmlns:p14="http://schemas.microsoft.com/office/powerpoint/2010/main" val="1422900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6BCED-F6AA-4004-B916-10752C6987FD}"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51E4C-01F4-47B4-B962-241DFF9AB086}" type="slidenum">
              <a:rPr lang="en-US" smtClean="0"/>
              <a:t>‹#›</a:t>
            </a:fld>
            <a:endParaRPr lang="en-US"/>
          </a:p>
        </p:txBody>
      </p:sp>
      <p:pic>
        <p:nvPicPr>
          <p:cNvPr id="8" name="Picture 7">
            <a:extLst>
              <a:ext uri="{FF2B5EF4-FFF2-40B4-BE49-F238E27FC236}">
                <a16:creationId xmlns:a16="http://schemas.microsoft.com/office/drawing/2014/main" id="{A599BFF9-82E6-4794-B7E4-E33DB4742C88}"/>
              </a:ext>
            </a:extLst>
          </p:cNvPr>
          <p:cNvPicPr>
            <a:picLocks noChangeAspect="1"/>
          </p:cNvPicPr>
          <p:nvPr/>
        </p:nvPicPr>
        <p:blipFill rotWithShape="1">
          <a:blip r:embed="rId2">
            <a:extLst>
              <a:ext uri="{28A0092B-C50C-407E-A947-70E740481C1C}">
                <a14:useLocalDpi xmlns:a14="http://schemas.microsoft.com/office/drawing/2010/main" val="0"/>
              </a:ext>
            </a:extLst>
          </a:blip>
          <a:srcRect r="471"/>
          <a:stretch/>
        </p:blipFill>
        <p:spPr>
          <a:xfrm>
            <a:off x="-1" y="5560143"/>
            <a:ext cx="12192001" cy="1297857"/>
          </a:xfrm>
          <a:prstGeom prst="rect">
            <a:avLst/>
          </a:prstGeom>
        </p:spPr>
      </p:pic>
      <p:pic>
        <p:nvPicPr>
          <p:cNvPr id="9" name="Picture 8">
            <a:extLst>
              <a:ext uri="{FF2B5EF4-FFF2-40B4-BE49-F238E27FC236}">
                <a16:creationId xmlns:a16="http://schemas.microsoft.com/office/drawing/2014/main" id="{6CC9226F-FC94-48E4-89F4-FD19E2556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290" y="6034414"/>
            <a:ext cx="2012099" cy="643871"/>
          </a:xfrm>
          <a:prstGeom prst="rect">
            <a:avLst/>
          </a:prstGeom>
        </p:spPr>
      </p:pic>
    </p:spTree>
    <p:extLst>
      <p:ext uri="{BB962C8B-B14F-4D97-AF65-F5344CB8AC3E}">
        <p14:creationId xmlns:p14="http://schemas.microsoft.com/office/powerpoint/2010/main" val="133673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6BCED-F6AA-4004-B916-10752C6987FD}"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51E4C-01F4-47B4-B962-241DFF9AB086}" type="slidenum">
              <a:rPr lang="en-US" smtClean="0"/>
              <a:t>‹#›</a:t>
            </a:fld>
            <a:endParaRPr lang="en-US"/>
          </a:p>
        </p:txBody>
      </p:sp>
      <p:pic>
        <p:nvPicPr>
          <p:cNvPr id="7" name="Picture 6">
            <a:extLst>
              <a:ext uri="{FF2B5EF4-FFF2-40B4-BE49-F238E27FC236}">
                <a16:creationId xmlns:a16="http://schemas.microsoft.com/office/drawing/2014/main" id="{CC2FD1CC-A207-4C12-AB9D-CCD26903F789}"/>
              </a:ext>
            </a:extLst>
          </p:cNvPr>
          <p:cNvPicPr>
            <a:picLocks noChangeAspect="1"/>
          </p:cNvPicPr>
          <p:nvPr/>
        </p:nvPicPr>
        <p:blipFill rotWithShape="1">
          <a:blip r:embed="rId2">
            <a:extLst>
              <a:ext uri="{28A0092B-C50C-407E-A947-70E740481C1C}">
                <a14:useLocalDpi xmlns:a14="http://schemas.microsoft.com/office/drawing/2010/main" val="0"/>
              </a:ext>
            </a:extLst>
          </a:blip>
          <a:srcRect r="471"/>
          <a:stretch/>
        </p:blipFill>
        <p:spPr>
          <a:xfrm>
            <a:off x="-1" y="5560143"/>
            <a:ext cx="12192001" cy="1297857"/>
          </a:xfrm>
          <a:prstGeom prst="rect">
            <a:avLst/>
          </a:prstGeom>
        </p:spPr>
      </p:pic>
      <p:pic>
        <p:nvPicPr>
          <p:cNvPr id="8" name="Picture 7">
            <a:extLst>
              <a:ext uri="{FF2B5EF4-FFF2-40B4-BE49-F238E27FC236}">
                <a16:creationId xmlns:a16="http://schemas.microsoft.com/office/drawing/2014/main" id="{92509547-D217-44D8-9B71-17AD35A27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290" y="6034414"/>
            <a:ext cx="2012099" cy="643871"/>
          </a:xfrm>
          <a:prstGeom prst="rect">
            <a:avLst/>
          </a:prstGeom>
        </p:spPr>
      </p:pic>
    </p:spTree>
    <p:extLst>
      <p:ext uri="{BB962C8B-B14F-4D97-AF65-F5344CB8AC3E}">
        <p14:creationId xmlns:p14="http://schemas.microsoft.com/office/powerpoint/2010/main" val="1958209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6BCED-F6AA-4004-B916-10752C6987FD}"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51E4C-01F4-47B4-B962-241DFF9AB086}" type="slidenum">
              <a:rPr lang="en-US" smtClean="0"/>
              <a:t>‹#›</a:t>
            </a:fld>
            <a:endParaRPr lang="en-US"/>
          </a:p>
        </p:txBody>
      </p:sp>
      <p:pic>
        <p:nvPicPr>
          <p:cNvPr id="7" name="Picture 6">
            <a:extLst>
              <a:ext uri="{FF2B5EF4-FFF2-40B4-BE49-F238E27FC236}">
                <a16:creationId xmlns:a16="http://schemas.microsoft.com/office/drawing/2014/main" id="{69194C30-65EC-483B-8DE0-78EF36EC1375}"/>
              </a:ext>
            </a:extLst>
          </p:cNvPr>
          <p:cNvPicPr>
            <a:picLocks noChangeAspect="1"/>
          </p:cNvPicPr>
          <p:nvPr/>
        </p:nvPicPr>
        <p:blipFill rotWithShape="1">
          <a:blip r:embed="rId2">
            <a:extLst>
              <a:ext uri="{28A0092B-C50C-407E-A947-70E740481C1C}">
                <a14:useLocalDpi xmlns:a14="http://schemas.microsoft.com/office/drawing/2010/main" val="0"/>
              </a:ext>
            </a:extLst>
          </a:blip>
          <a:srcRect r="471"/>
          <a:stretch/>
        </p:blipFill>
        <p:spPr>
          <a:xfrm>
            <a:off x="-1" y="5560143"/>
            <a:ext cx="12192001" cy="1297857"/>
          </a:xfrm>
          <a:prstGeom prst="rect">
            <a:avLst/>
          </a:prstGeom>
        </p:spPr>
      </p:pic>
      <p:pic>
        <p:nvPicPr>
          <p:cNvPr id="8" name="Picture 7">
            <a:extLst>
              <a:ext uri="{FF2B5EF4-FFF2-40B4-BE49-F238E27FC236}">
                <a16:creationId xmlns:a16="http://schemas.microsoft.com/office/drawing/2014/main" id="{17C478F5-8994-492E-9672-0DA16C91E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290" y="6034414"/>
            <a:ext cx="2012099" cy="643871"/>
          </a:xfrm>
          <a:prstGeom prst="rect">
            <a:avLst/>
          </a:prstGeom>
        </p:spPr>
      </p:pic>
    </p:spTree>
    <p:extLst>
      <p:ext uri="{BB962C8B-B14F-4D97-AF65-F5344CB8AC3E}">
        <p14:creationId xmlns:p14="http://schemas.microsoft.com/office/powerpoint/2010/main" val="1021829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DB7D-FF92-4C7C-8EFA-919E6811F8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A2CEF6-74E8-476D-A056-2157F9E07C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C14A96-8DC7-46C4-BA19-E655FD647E8C}"/>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5" name="Footer Placeholder 4">
            <a:extLst>
              <a:ext uri="{FF2B5EF4-FFF2-40B4-BE49-F238E27FC236}">
                <a16:creationId xmlns:a16="http://schemas.microsoft.com/office/drawing/2014/main" id="{EC0EF473-73E4-4ABA-B8D8-2BA6CA0EB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2AA82-5CEF-4DCF-A6E8-89E46AA95DA3}"/>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1744022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A6A3-FBBF-4295-8058-4E4C59442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5D0F1-9347-4280-87C8-0F2FA83E6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03CCD-F14A-4BE3-9D7C-588EE760035E}"/>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5" name="Footer Placeholder 4">
            <a:extLst>
              <a:ext uri="{FF2B5EF4-FFF2-40B4-BE49-F238E27FC236}">
                <a16:creationId xmlns:a16="http://schemas.microsoft.com/office/drawing/2014/main" id="{D2C2F67D-A327-48F9-8980-F355203CB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D1C42-9A73-4309-9FF1-6F6E9D86CBA2}"/>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1766698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D1FD-B38A-4468-BAA8-77597CAF04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A5DB5D-3432-4182-92E9-73C43B28C0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24AB9-1F6B-48D4-83FC-0B3B305A27A0}"/>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5" name="Footer Placeholder 4">
            <a:extLst>
              <a:ext uri="{FF2B5EF4-FFF2-40B4-BE49-F238E27FC236}">
                <a16:creationId xmlns:a16="http://schemas.microsoft.com/office/drawing/2014/main" id="{D942858E-D76D-47E6-B560-209CF1217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6B5C4-8E39-4146-9B4B-9AA5B5AD83E2}"/>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13894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E1DBC1-56C7-473D-AB27-1A3D7D54C1B1}"/>
              </a:ext>
            </a:extLst>
          </p:cNvPr>
          <p:cNvPicPr>
            <a:picLocks noChangeAspect="1"/>
          </p:cNvPicPr>
          <p:nvPr/>
        </p:nvPicPr>
        <p:blipFill>
          <a:blip r:embed="rId2"/>
          <a:stretch>
            <a:fillRect/>
          </a:stretch>
        </p:blipFill>
        <p:spPr>
          <a:xfrm>
            <a:off x="-62615" y="-27709"/>
            <a:ext cx="12317230" cy="6913418"/>
          </a:xfrm>
          <a:prstGeom prst="rect">
            <a:avLst/>
          </a:prstGeom>
        </p:spPr>
      </p:pic>
      <p:sp>
        <p:nvSpPr>
          <p:cNvPr id="2" name="Title 1">
            <a:extLst>
              <a:ext uri="{FF2B5EF4-FFF2-40B4-BE49-F238E27FC236}">
                <a16:creationId xmlns:a16="http://schemas.microsoft.com/office/drawing/2014/main" id="{06552F79-4F5E-43F1-A4C4-306D527B3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58888-D1C2-482A-87B4-C672E3CDB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9723E-6014-4AD5-8E1C-32F0064A7878}"/>
              </a:ext>
            </a:extLst>
          </p:cNvPr>
          <p:cNvSpPr>
            <a:spLocks noGrp="1"/>
          </p:cNvSpPr>
          <p:nvPr>
            <p:ph type="dt" sz="half" idx="10"/>
          </p:nvPr>
        </p:nvSpPr>
        <p:spPr/>
        <p:txBody>
          <a:bodyPr/>
          <a:lstStyle/>
          <a:p>
            <a:fld id="{21678354-F376-42FB-B6DE-BFE2EC978D54}" type="datetimeFigureOut">
              <a:rPr lang="en-US" smtClean="0"/>
              <a:t>10/19/2021</a:t>
            </a:fld>
            <a:endParaRPr lang="en-US"/>
          </a:p>
        </p:txBody>
      </p:sp>
      <p:sp>
        <p:nvSpPr>
          <p:cNvPr id="5" name="Footer Placeholder 4">
            <a:extLst>
              <a:ext uri="{FF2B5EF4-FFF2-40B4-BE49-F238E27FC236}">
                <a16:creationId xmlns:a16="http://schemas.microsoft.com/office/drawing/2014/main" id="{FEC29596-56E0-411B-B2BD-A5AA37D1B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61AA4-B6EF-449D-B10F-2126CEBE36DB}"/>
              </a:ext>
            </a:extLst>
          </p:cNvPr>
          <p:cNvSpPr>
            <a:spLocks noGrp="1"/>
          </p:cNvSpPr>
          <p:nvPr>
            <p:ph type="sldNum" sz="quarter" idx="12"/>
          </p:nvPr>
        </p:nvSpPr>
        <p:spPr/>
        <p:txBody>
          <a:bodyPr/>
          <a:lstStyle/>
          <a:p>
            <a:fld id="{B1876A33-2AA2-4002-95CE-441637ADE271}" type="slidenum">
              <a:rPr lang="en-US" smtClean="0"/>
              <a:t>‹#›</a:t>
            </a:fld>
            <a:endParaRPr lang="en-US"/>
          </a:p>
        </p:txBody>
      </p:sp>
    </p:spTree>
    <p:extLst>
      <p:ext uri="{BB962C8B-B14F-4D97-AF65-F5344CB8AC3E}">
        <p14:creationId xmlns:p14="http://schemas.microsoft.com/office/powerpoint/2010/main" val="1311778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0189-C77E-4CF1-A721-8560D69B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EE098-25FE-446E-86D1-6B4A6DD15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88A88C-3B4E-467F-BEF0-B2FBFD70FD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929397-E6B2-4D9A-B40E-93298C1824DB}"/>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6" name="Footer Placeholder 5">
            <a:extLst>
              <a:ext uri="{FF2B5EF4-FFF2-40B4-BE49-F238E27FC236}">
                <a16:creationId xmlns:a16="http://schemas.microsoft.com/office/drawing/2014/main" id="{9F06637D-7E7E-4587-BF98-B905B1C19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850B6-EE0F-4F29-8D1D-79376F502214}"/>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11468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D8AE-2513-4498-BDA9-06A11FD7A8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9883B7-6BBF-4F40-BFF2-FC4976AD1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7E072-3EB4-4B3C-B466-B976CE859D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6A8820-3EFF-433C-B9B8-23F74AF45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303AC7-FF9C-4109-89F0-A83E76CCCE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359D82-633D-4340-9408-5EE134E34EA3}"/>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8" name="Footer Placeholder 7">
            <a:extLst>
              <a:ext uri="{FF2B5EF4-FFF2-40B4-BE49-F238E27FC236}">
                <a16:creationId xmlns:a16="http://schemas.microsoft.com/office/drawing/2014/main" id="{B10DCA1F-803C-4A4A-A11E-7AC8D8ADB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30BD6-5626-43E8-8DFA-FFB8F7D76105}"/>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1286854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3636-5925-4905-824E-A80A84723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31D60-02B7-406F-A183-E4E8D342A9DF}"/>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4" name="Footer Placeholder 3">
            <a:extLst>
              <a:ext uri="{FF2B5EF4-FFF2-40B4-BE49-F238E27FC236}">
                <a16:creationId xmlns:a16="http://schemas.microsoft.com/office/drawing/2014/main" id="{B2A034E3-CE84-4F3C-82F8-2A0298292F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3290E-4C2C-49FB-93C9-A1DCDF4FAB1C}"/>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3080007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21B32A-2139-43D7-92FF-E06AADB258EC}"/>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3" name="Footer Placeholder 2">
            <a:extLst>
              <a:ext uri="{FF2B5EF4-FFF2-40B4-BE49-F238E27FC236}">
                <a16:creationId xmlns:a16="http://schemas.microsoft.com/office/drawing/2014/main" id="{EE2E61B4-1394-454C-8B8E-482A4E94E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952B02-7699-47E1-BD66-0091EDCE7E5E}"/>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287701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BC31-C7A4-4E1D-B545-69D98B264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788BBA-68AB-4ADD-BDD4-AA5D63C92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CCDDD9-7267-4558-A139-0732426FD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7FDCB-1FFB-48A2-A2AB-B745EE92235E}"/>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6" name="Footer Placeholder 5">
            <a:extLst>
              <a:ext uri="{FF2B5EF4-FFF2-40B4-BE49-F238E27FC236}">
                <a16:creationId xmlns:a16="http://schemas.microsoft.com/office/drawing/2014/main" id="{F06E1727-29F8-40A0-952D-7FC14CBF3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67519-8C08-4628-A337-A6176FD3160F}"/>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1422404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544A-C1D8-4220-9AE6-7695B68AA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1BF88B-F4E6-41AB-AA46-03A783FAF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1B205C-BB85-4219-A3F0-3FF15F6A9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52F42F-33AB-4466-8B82-CC3D43CCC068}"/>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6" name="Footer Placeholder 5">
            <a:extLst>
              <a:ext uri="{FF2B5EF4-FFF2-40B4-BE49-F238E27FC236}">
                <a16:creationId xmlns:a16="http://schemas.microsoft.com/office/drawing/2014/main" id="{31AE6956-1095-46B4-A514-ABF0D76D5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05FDA-5D89-4FCA-A7E8-CC9091C69678}"/>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4005187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1372-CE22-4CBC-9AF7-F5386A21A2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2BC0F9-80A0-4938-8FAC-9C908D8EF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B9474-79B2-4979-A974-0BEB7FCC38F4}"/>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5" name="Footer Placeholder 4">
            <a:extLst>
              <a:ext uri="{FF2B5EF4-FFF2-40B4-BE49-F238E27FC236}">
                <a16:creationId xmlns:a16="http://schemas.microsoft.com/office/drawing/2014/main" id="{3747E00A-67FF-4356-8A0D-CE36BB433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33AC2-DF2A-4FE4-8274-20A15EDFB365}"/>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3306430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A7933A-E072-48CF-A3BD-36E1D29613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6372FE-C438-495D-BED2-3737DDFE15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FB0AA-40AD-4E02-804F-34C3C2BBB029}"/>
              </a:ext>
            </a:extLst>
          </p:cNvPr>
          <p:cNvSpPr>
            <a:spLocks noGrp="1"/>
          </p:cNvSpPr>
          <p:nvPr>
            <p:ph type="dt" sz="half" idx="10"/>
          </p:nvPr>
        </p:nvSpPr>
        <p:spPr/>
        <p:txBody>
          <a:bodyPr/>
          <a:lstStyle/>
          <a:p>
            <a:fld id="{CD54E682-8633-4C66-8D1C-44C78E6A2555}" type="datetimeFigureOut">
              <a:rPr lang="en-US" smtClean="0"/>
              <a:t>10/19/2021</a:t>
            </a:fld>
            <a:endParaRPr lang="en-US"/>
          </a:p>
        </p:txBody>
      </p:sp>
      <p:sp>
        <p:nvSpPr>
          <p:cNvPr id="5" name="Footer Placeholder 4">
            <a:extLst>
              <a:ext uri="{FF2B5EF4-FFF2-40B4-BE49-F238E27FC236}">
                <a16:creationId xmlns:a16="http://schemas.microsoft.com/office/drawing/2014/main" id="{C6C1E469-8DB8-4E2B-93C6-23E991F06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E75A4-5AE8-4C0E-B522-D65FB7E6BE04}"/>
              </a:ext>
            </a:extLst>
          </p:cNvPr>
          <p:cNvSpPr>
            <a:spLocks noGrp="1"/>
          </p:cNvSpPr>
          <p:nvPr>
            <p:ph type="sldNum" sz="quarter" idx="12"/>
          </p:nvPr>
        </p:nvSpPr>
        <p:spPr/>
        <p:txBody>
          <a:bodyPr/>
          <a:lstStyle/>
          <a:p>
            <a:fld id="{F5A65D14-B26E-49AD-BF3D-88AEFA75418D}" type="slidenum">
              <a:rPr lang="en-US" smtClean="0"/>
              <a:t>‹#›</a:t>
            </a:fld>
            <a:endParaRPr lang="en-US"/>
          </a:p>
        </p:txBody>
      </p:sp>
    </p:spTree>
    <p:extLst>
      <p:ext uri="{BB962C8B-B14F-4D97-AF65-F5344CB8AC3E}">
        <p14:creationId xmlns:p14="http://schemas.microsoft.com/office/powerpoint/2010/main" val="3119914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59ED7A0B-2556-4EA3-A25C-61FEB070A9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3218" y="5329239"/>
            <a:ext cx="4614333"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4558C0E9-71BD-47C4-9C92-723031AC09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4"/>
            <a:ext cx="12192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FC84B55-559D-455D-A5C7-6695F386E9C3}"/>
              </a:ext>
            </a:extLst>
          </p:cNvPr>
          <p:cNvSpPr/>
          <p:nvPr/>
        </p:nvSpPr>
        <p:spPr>
          <a:xfrm>
            <a:off x="0" y="3597275"/>
            <a:ext cx="12192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9" name="Rectangle 8">
            <a:extLst>
              <a:ext uri="{FF2B5EF4-FFF2-40B4-BE49-F238E27FC236}">
                <a16:creationId xmlns:a16="http://schemas.microsoft.com/office/drawing/2014/main" id="{5A1BDC65-2874-4FA1-9F4B-03FBA07B8518}"/>
              </a:ext>
            </a:extLst>
          </p:cNvPr>
          <p:cNvSpPr/>
          <p:nvPr/>
        </p:nvSpPr>
        <p:spPr>
          <a:xfrm>
            <a:off x="643467" y="3100388"/>
            <a:ext cx="10905067"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ctrTitle"/>
          </p:nvPr>
        </p:nvSpPr>
        <p:spPr>
          <a:xfrm>
            <a:off x="644144" y="3201340"/>
            <a:ext cx="10903712"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44144" y="4385255"/>
            <a:ext cx="10903712"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4713818" y="4937952"/>
            <a:ext cx="2764367"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4118345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06349"/>
            <a:ext cx="105156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5684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99E3E4-8F8C-440B-9461-BE8CD7F8B8E2}"/>
              </a:ext>
            </a:extLst>
          </p:cNvPr>
          <p:cNvPicPr>
            <a:picLocks noChangeAspect="1"/>
          </p:cNvPicPr>
          <p:nvPr/>
        </p:nvPicPr>
        <p:blipFill>
          <a:blip r:embed="rId2"/>
          <a:stretch>
            <a:fillRect/>
          </a:stretch>
        </p:blipFill>
        <p:spPr>
          <a:xfrm>
            <a:off x="-76561" y="-61307"/>
            <a:ext cx="12345122" cy="6980614"/>
          </a:xfrm>
          <a:prstGeom prst="rect">
            <a:avLst/>
          </a:prstGeom>
        </p:spPr>
      </p:pic>
      <p:sp>
        <p:nvSpPr>
          <p:cNvPr id="2" name="Title 1">
            <a:extLst>
              <a:ext uri="{FF2B5EF4-FFF2-40B4-BE49-F238E27FC236}">
                <a16:creationId xmlns:a16="http://schemas.microsoft.com/office/drawing/2014/main" id="{24ED3C31-D729-4E2A-A23A-51E72C0BB632}"/>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5E9D32-5E8D-476F-8A4D-83DF8BA27538}"/>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9502C6-6E61-4987-8022-D6EA06507B84}"/>
              </a:ext>
            </a:extLst>
          </p:cNvPr>
          <p:cNvSpPr>
            <a:spLocks noGrp="1"/>
          </p:cNvSpPr>
          <p:nvPr>
            <p:ph type="dt" sz="half" idx="10"/>
          </p:nvPr>
        </p:nvSpPr>
        <p:spPr/>
        <p:txBody>
          <a:bodyPr/>
          <a:lstStyle/>
          <a:p>
            <a:fld id="{21678354-F376-42FB-B6DE-BFE2EC978D54}" type="datetimeFigureOut">
              <a:rPr lang="en-US" smtClean="0"/>
              <a:t>10/19/2021</a:t>
            </a:fld>
            <a:endParaRPr lang="en-US"/>
          </a:p>
        </p:txBody>
      </p:sp>
      <p:sp>
        <p:nvSpPr>
          <p:cNvPr id="5" name="Footer Placeholder 4">
            <a:extLst>
              <a:ext uri="{FF2B5EF4-FFF2-40B4-BE49-F238E27FC236}">
                <a16:creationId xmlns:a16="http://schemas.microsoft.com/office/drawing/2014/main" id="{90CFC406-AC9D-472C-BF47-D021C0041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DDAA5-76F2-409B-AB06-3854F0F90D6D}"/>
              </a:ext>
            </a:extLst>
          </p:cNvPr>
          <p:cNvSpPr>
            <a:spLocks noGrp="1"/>
          </p:cNvSpPr>
          <p:nvPr>
            <p:ph type="sldNum" sz="quarter" idx="12"/>
          </p:nvPr>
        </p:nvSpPr>
        <p:spPr/>
        <p:txBody>
          <a:bodyPr/>
          <a:lstStyle/>
          <a:p>
            <a:fld id="{B1876A33-2AA2-4002-95CE-441637ADE271}" type="slidenum">
              <a:rPr lang="en-US" smtClean="0"/>
              <a:t>‹#›</a:t>
            </a:fld>
            <a:endParaRPr lang="en-US"/>
          </a:p>
        </p:txBody>
      </p:sp>
    </p:spTree>
    <p:extLst>
      <p:ext uri="{BB962C8B-B14F-4D97-AF65-F5344CB8AC3E}">
        <p14:creationId xmlns:p14="http://schemas.microsoft.com/office/powerpoint/2010/main" val="2661364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1D7630-469E-4351-8539-3F745DAA8210}"/>
              </a:ext>
            </a:extLst>
          </p:cNvPr>
          <p:cNvSpPr/>
          <p:nvPr/>
        </p:nvSpPr>
        <p:spPr>
          <a:xfrm>
            <a:off x="0" y="0"/>
            <a:ext cx="12192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a:extLst>
              <a:ext uri="{FF2B5EF4-FFF2-40B4-BE49-F238E27FC236}">
                <a16:creationId xmlns:a16="http://schemas.microsoft.com/office/drawing/2014/main" id="{C79474BB-B817-4161-A010-FEE65F3F91A4}"/>
              </a:ext>
            </a:extLst>
          </p:cNvPr>
          <p:cNvSpPr/>
          <p:nvPr/>
        </p:nvSpPr>
        <p:spPr>
          <a:xfrm>
            <a:off x="1308100" y="2527301"/>
            <a:ext cx="957580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a:extLst>
              <a:ext uri="{FF2B5EF4-FFF2-40B4-BE49-F238E27FC236}">
                <a16:creationId xmlns:a16="http://schemas.microsoft.com/office/drawing/2014/main" id="{7C7B9604-356F-4B8F-BED4-C4303BC7D939}"/>
              </a:ext>
            </a:extLst>
          </p:cNvPr>
          <p:cNvSpPr/>
          <p:nvPr/>
        </p:nvSpPr>
        <p:spPr>
          <a:xfrm>
            <a:off x="0" y="3149600"/>
            <a:ext cx="12192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7">
            <a:extLst>
              <a:ext uri="{FF2B5EF4-FFF2-40B4-BE49-F238E27FC236}">
                <a16:creationId xmlns:a16="http://schemas.microsoft.com/office/drawing/2014/main" id="{963B6ED0-E5D3-40E0-B510-0B7782A85B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1734" y="450851"/>
            <a:ext cx="646853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14019" y="2734712"/>
            <a:ext cx="9351264"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32484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F4DA0E-F6FF-452E-A1AA-83D7680F4F37}"/>
              </a:ext>
            </a:extLst>
          </p:cNvPr>
          <p:cNvSpPr/>
          <p:nvPr/>
        </p:nvSpPr>
        <p:spPr>
          <a:xfrm>
            <a:off x="0" y="0"/>
            <a:ext cx="12192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5" name="Picture 11">
            <a:extLst>
              <a:ext uri="{FF2B5EF4-FFF2-40B4-BE49-F238E27FC236}">
                <a16:creationId xmlns:a16="http://schemas.microsoft.com/office/drawing/2014/main" id="{3A968009-1F4E-4DD9-BE48-C1794B5A9B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1734" y="450851"/>
            <a:ext cx="646853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8CC7793-2F51-4BA5-98E3-AA21383F6FAE}"/>
              </a:ext>
            </a:extLst>
          </p:cNvPr>
          <p:cNvSpPr/>
          <p:nvPr/>
        </p:nvSpPr>
        <p:spPr>
          <a:xfrm>
            <a:off x="1308100" y="2527301"/>
            <a:ext cx="957580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22B0FDDE-6E78-4F34-AC71-6D42AA996F90}"/>
              </a:ext>
            </a:extLst>
          </p:cNvPr>
          <p:cNvSpPr/>
          <p:nvPr/>
        </p:nvSpPr>
        <p:spPr>
          <a:xfrm>
            <a:off x="0" y="3149600"/>
            <a:ext cx="12192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1414019" y="2734712"/>
            <a:ext cx="9351264"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56050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144C50-81ED-4785-B77E-748A1E7692C0}"/>
              </a:ext>
            </a:extLst>
          </p:cNvPr>
          <p:cNvSpPr/>
          <p:nvPr/>
        </p:nvSpPr>
        <p:spPr>
          <a:xfrm>
            <a:off x="0" y="0"/>
            <a:ext cx="12192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5" name="Picture 11">
            <a:extLst>
              <a:ext uri="{FF2B5EF4-FFF2-40B4-BE49-F238E27FC236}">
                <a16:creationId xmlns:a16="http://schemas.microsoft.com/office/drawing/2014/main" id="{11137ECB-7816-491A-BA2F-038274127A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1734" y="450851"/>
            <a:ext cx="646853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65104ED-964F-4B7D-AE26-FA343CC3E25D}"/>
              </a:ext>
            </a:extLst>
          </p:cNvPr>
          <p:cNvSpPr/>
          <p:nvPr/>
        </p:nvSpPr>
        <p:spPr>
          <a:xfrm>
            <a:off x="1308100" y="2527301"/>
            <a:ext cx="957580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8582C339-9BCC-41BD-BC73-D06F3DA5737D}"/>
              </a:ext>
            </a:extLst>
          </p:cNvPr>
          <p:cNvSpPr/>
          <p:nvPr/>
        </p:nvSpPr>
        <p:spPr>
          <a:xfrm>
            <a:off x="0" y="3149600"/>
            <a:ext cx="12192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1414019" y="2734712"/>
            <a:ext cx="9351264"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7759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B11471-1CDD-4900-8820-F322225A8DDB}"/>
              </a:ext>
            </a:extLst>
          </p:cNvPr>
          <p:cNvSpPr/>
          <p:nvPr/>
        </p:nvSpPr>
        <p:spPr>
          <a:xfrm>
            <a:off x="0" y="0"/>
            <a:ext cx="12192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5" name="Picture 11">
            <a:extLst>
              <a:ext uri="{FF2B5EF4-FFF2-40B4-BE49-F238E27FC236}">
                <a16:creationId xmlns:a16="http://schemas.microsoft.com/office/drawing/2014/main" id="{AFC02FC3-B035-4E2C-BD06-614B0C421B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1734" y="450851"/>
            <a:ext cx="646853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A79D627-B930-4132-802E-DF6DD7826CF1}"/>
              </a:ext>
            </a:extLst>
          </p:cNvPr>
          <p:cNvSpPr/>
          <p:nvPr/>
        </p:nvSpPr>
        <p:spPr>
          <a:xfrm>
            <a:off x="1308100" y="2527301"/>
            <a:ext cx="957580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7976FF97-7C63-4526-8501-F31AA55DAE33}"/>
              </a:ext>
            </a:extLst>
          </p:cNvPr>
          <p:cNvSpPr/>
          <p:nvPr/>
        </p:nvSpPr>
        <p:spPr>
          <a:xfrm>
            <a:off x="0" y="3149600"/>
            <a:ext cx="12192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1414019" y="2734712"/>
            <a:ext cx="9351264"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3790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965B51-43C9-4D16-9A2E-AA36BEB326AA}"/>
              </a:ext>
            </a:extLst>
          </p:cNvPr>
          <p:cNvSpPr/>
          <p:nvPr/>
        </p:nvSpPr>
        <p:spPr>
          <a:xfrm>
            <a:off x="0" y="0"/>
            <a:ext cx="12192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5" name="Picture 11">
            <a:extLst>
              <a:ext uri="{FF2B5EF4-FFF2-40B4-BE49-F238E27FC236}">
                <a16:creationId xmlns:a16="http://schemas.microsoft.com/office/drawing/2014/main" id="{63C4342C-8460-4B0E-8637-779B5FC9CF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1734" y="450851"/>
            <a:ext cx="646853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EFE66F3-FC0F-4FAF-A8A9-79B4CA29CF8F}"/>
              </a:ext>
            </a:extLst>
          </p:cNvPr>
          <p:cNvSpPr/>
          <p:nvPr/>
        </p:nvSpPr>
        <p:spPr>
          <a:xfrm>
            <a:off x="1308100" y="2527301"/>
            <a:ext cx="957580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9B1D1AE1-C30E-4F3D-92AD-EE48E75EF695}"/>
              </a:ext>
            </a:extLst>
          </p:cNvPr>
          <p:cNvSpPr/>
          <p:nvPr/>
        </p:nvSpPr>
        <p:spPr>
          <a:xfrm>
            <a:off x="0" y="3149600"/>
            <a:ext cx="12192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1414019" y="2734712"/>
            <a:ext cx="9351264"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5615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144684"/>
            <a:ext cx="5157787"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792385"/>
            <a:ext cx="5157787"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144686"/>
            <a:ext cx="5183188"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792384"/>
            <a:ext cx="5183188"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0234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884252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71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542FEE-DE68-4044-8915-FE5920C369EE}"/>
              </a:ext>
            </a:extLst>
          </p:cNvPr>
          <p:cNvSpPr/>
          <p:nvPr/>
        </p:nvSpPr>
        <p:spPr>
          <a:xfrm>
            <a:off x="0" y="0"/>
            <a:ext cx="12192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a:extLst>
              <a:ext uri="{FF2B5EF4-FFF2-40B4-BE49-F238E27FC236}">
                <a16:creationId xmlns:a16="http://schemas.microsoft.com/office/drawing/2014/main" id="{6C7CFFA9-980B-4933-8C29-3B3B6E3884B6}"/>
              </a:ext>
            </a:extLst>
          </p:cNvPr>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3482A96-7978-42EB-BAED-83282FE1BFBA}" type="datetimeFigureOut">
              <a:rPr lang="en-US"/>
              <a:pPr>
                <a:defRPr/>
              </a:pPr>
              <a:t>10/19/2021</a:t>
            </a:fld>
            <a:endParaRPr lang="en-US" dirty="0"/>
          </a:p>
        </p:txBody>
      </p:sp>
      <p:sp>
        <p:nvSpPr>
          <p:cNvPr id="4" name="Footer Placeholder 2">
            <a:extLst>
              <a:ext uri="{FF2B5EF4-FFF2-40B4-BE49-F238E27FC236}">
                <a16:creationId xmlns:a16="http://schemas.microsoft.com/office/drawing/2014/main" id="{AC1F683E-5696-476C-8E32-1C778C374FB3}"/>
              </a:ext>
            </a:extLst>
          </p:cNvPr>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dirty="0">
                <a:latin typeface="+mn-lt"/>
                <a:cs typeface="+mn-cs"/>
              </a:defRPr>
            </a:lvl1pPr>
          </a:lstStyle>
          <a:p>
            <a:pPr>
              <a:defRPr/>
            </a:pPr>
            <a:endParaRPr lang="en-US"/>
          </a:p>
        </p:txBody>
      </p:sp>
      <p:sp>
        <p:nvSpPr>
          <p:cNvPr id="5" name="Slide Number Placeholder 3">
            <a:extLst>
              <a:ext uri="{FF2B5EF4-FFF2-40B4-BE49-F238E27FC236}">
                <a16:creationId xmlns:a16="http://schemas.microsoft.com/office/drawing/2014/main" id="{3493BEB8-DDFC-4F23-B7E0-C00630C364A8}"/>
              </a:ext>
            </a:extLst>
          </p:cNvPr>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7A5A96F-F2FC-451C-9F6F-87A5F2F20CA7}" type="slidenum">
              <a:rPr lang="en-US" altLang="en-US"/>
              <a:pPr>
                <a:defRPr/>
              </a:pPr>
              <a:t>‹#›</a:t>
            </a:fld>
            <a:endParaRPr lang="en-US" altLang="en-US" dirty="0"/>
          </a:p>
        </p:txBody>
      </p:sp>
    </p:spTree>
    <p:extLst>
      <p:ext uri="{BB962C8B-B14F-4D97-AF65-F5344CB8AC3E}">
        <p14:creationId xmlns:p14="http://schemas.microsoft.com/office/powerpoint/2010/main" val="1806961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818CB3-1531-49E5-987E-A96AAE6A3ECA}"/>
              </a:ext>
            </a:extLst>
          </p:cNvPr>
          <p:cNvSpPr/>
          <p:nvPr/>
        </p:nvSpPr>
        <p:spPr>
          <a:xfrm>
            <a:off x="0" y="0"/>
            <a:ext cx="12192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a:extLst>
              <a:ext uri="{FF2B5EF4-FFF2-40B4-BE49-F238E27FC236}">
                <a16:creationId xmlns:a16="http://schemas.microsoft.com/office/drawing/2014/main" id="{A799E2E5-7033-4142-9B1C-D867C7246904}"/>
              </a:ext>
            </a:extLst>
          </p:cNvPr>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56AC9F2-F0F7-4C80-AF75-53D542827B23}" type="datetimeFigureOut">
              <a:rPr lang="en-US"/>
              <a:pPr>
                <a:defRPr/>
              </a:pPr>
              <a:t>10/19/2021</a:t>
            </a:fld>
            <a:endParaRPr lang="en-US" dirty="0"/>
          </a:p>
        </p:txBody>
      </p:sp>
      <p:sp>
        <p:nvSpPr>
          <p:cNvPr id="4" name="Footer Placeholder 2">
            <a:extLst>
              <a:ext uri="{FF2B5EF4-FFF2-40B4-BE49-F238E27FC236}">
                <a16:creationId xmlns:a16="http://schemas.microsoft.com/office/drawing/2014/main" id="{F5CDE6E6-74C7-43E5-A3B7-8432BD308A17}"/>
              </a:ext>
            </a:extLst>
          </p:cNvPr>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dirty="0">
                <a:latin typeface="+mn-lt"/>
                <a:cs typeface="+mn-cs"/>
              </a:defRPr>
            </a:lvl1pPr>
          </a:lstStyle>
          <a:p>
            <a:pPr>
              <a:defRPr/>
            </a:pPr>
            <a:endParaRPr lang="en-US"/>
          </a:p>
        </p:txBody>
      </p:sp>
      <p:sp>
        <p:nvSpPr>
          <p:cNvPr id="5" name="Slide Number Placeholder 3">
            <a:extLst>
              <a:ext uri="{FF2B5EF4-FFF2-40B4-BE49-F238E27FC236}">
                <a16:creationId xmlns:a16="http://schemas.microsoft.com/office/drawing/2014/main" id="{D4DC158C-B16D-40D9-A9A9-B916920F4F7A}"/>
              </a:ext>
            </a:extLst>
          </p:cNvPr>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DD80F98-56B2-4B0C-AFAC-35507CC39107}" type="slidenum">
              <a:rPr lang="en-US" altLang="en-US"/>
              <a:pPr>
                <a:defRPr/>
              </a:pPr>
              <a:t>‹#›</a:t>
            </a:fld>
            <a:endParaRPr lang="en-US" altLang="en-US" dirty="0"/>
          </a:p>
        </p:txBody>
      </p:sp>
    </p:spTree>
    <p:extLst>
      <p:ext uri="{BB962C8B-B14F-4D97-AF65-F5344CB8AC3E}">
        <p14:creationId xmlns:p14="http://schemas.microsoft.com/office/powerpoint/2010/main" val="16934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E1DBC1-56C7-473D-AB27-1A3D7D54C1B1}"/>
              </a:ext>
            </a:extLst>
          </p:cNvPr>
          <p:cNvPicPr>
            <a:picLocks noChangeAspect="1"/>
          </p:cNvPicPr>
          <p:nvPr/>
        </p:nvPicPr>
        <p:blipFill>
          <a:blip r:embed="rId2"/>
          <a:stretch>
            <a:fillRect/>
          </a:stretch>
        </p:blipFill>
        <p:spPr>
          <a:xfrm>
            <a:off x="-62615" y="-27709"/>
            <a:ext cx="12317230" cy="6913418"/>
          </a:xfrm>
          <a:prstGeom prst="rect">
            <a:avLst/>
          </a:prstGeom>
        </p:spPr>
      </p:pic>
      <p:sp>
        <p:nvSpPr>
          <p:cNvPr id="2" name="Title 1">
            <a:extLst>
              <a:ext uri="{FF2B5EF4-FFF2-40B4-BE49-F238E27FC236}">
                <a16:creationId xmlns:a16="http://schemas.microsoft.com/office/drawing/2014/main" id="{998BB7EE-DB5F-4EAB-AB3B-2EC7AFB100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8168BC-995B-4DD1-A7F5-651C771C9047}"/>
              </a:ext>
            </a:extLst>
          </p:cNvPr>
          <p:cNvSpPr>
            <a:spLocks noGrp="1"/>
          </p:cNvSpPr>
          <p:nvPr>
            <p:ph type="dt" sz="half" idx="10"/>
          </p:nvPr>
        </p:nvSpPr>
        <p:spPr/>
        <p:txBody>
          <a:bodyPr/>
          <a:lstStyle/>
          <a:p>
            <a:fld id="{21678354-F376-42FB-B6DE-BFE2EC978D54}" type="datetimeFigureOut">
              <a:rPr lang="en-US" smtClean="0"/>
              <a:t>10/19/2021</a:t>
            </a:fld>
            <a:endParaRPr lang="en-US"/>
          </a:p>
        </p:txBody>
      </p:sp>
      <p:sp>
        <p:nvSpPr>
          <p:cNvPr id="4" name="Footer Placeholder 3">
            <a:extLst>
              <a:ext uri="{FF2B5EF4-FFF2-40B4-BE49-F238E27FC236}">
                <a16:creationId xmlns:a16="http://schemas.microsoft.com/office/drawing/2014/main" id="{EB778125-239B-4C59-A517-A73CCF2452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AF4D83-9C97-42D8-9C9D-DC17AFA6231D}"/>
              </a:ext>
            </a:extLst>
          </p:cNvPr>
          <p:cNvSpPr>
            <a:spLocks noGrp="1"/>
          </p:cNvSpPr>
          <p:nvPr>
            <p:ph type="sldNum" sz="quarter" idx="12"/>
          </p:nvPr>
        </p:nvSpPr>
        <p:spPr/>
        <p:txBody>
          <a:bodyPr/>
          <a:lstStyle/>
          <a:p>
            <a:fld id="{B1876A33-2AA2-4002-95CE-441637ADE271}" type="slidenum">
              <a:rPr lang="en-US" smtClean="0"/>
              <a:t>‹#›</a:t>
            </a:fld>
            <a:endParaRPr lang="en-US"/>
          </a:p>
        </p:txBody>
      </p:sp>
    </p:spTree>
    <p:extLst>
      <p:ext uri="{BB962C8B-B14F-4D97-AF65-F5344CB8AC3E}">
        <p14:creationId xmlns:p14="http://schemas.microsoft.com/office/powerpoint/2010/main" val="3291945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1C3D5E-37E9-45DF-8F98-3613157656C2}"/>
              </a:ext>
            </a:extLst>
          </p:cNvPr>
          <p:cNvSpPr/>
          <p:nvPr/>
        </p:nvSpPr>
        <p:spPr>
          <a:xfrm>
            <a:off x="0" y="0"/>
            <a:ext cx="12192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a:extLst>
              <a:ext uri="{FF2B5EF4-FFF2-40B4-BE49-F238E27FC236}">
                <a16:creationId xmlns:a16="http://schemas.microsoft.com/office/drawing/2014/main" id="{A149A8FE-420F-4AB7-A247-EE693F6DB9DC}"/>
              </a:ext>
            </a:extLst>
          </p:cNvPr>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DDA674E-9695-4D0C-99A5-42E15F5F5F70}" type="datetimeFigureOut">
              <a:rPr lang="en-US"/>
              <a:pPr>
                <a:defRPr/>
              </a:pPr>
              <a:t>10/19/2021</a:t>
            </a:fld>
            <a:endParaRPr lang="en-US" dirty="0"/>
          </a:p>
        </p:txBody>
      </p:sp>
      <p:sp>
        <p:nvSpPr>
          <p:cNvPr id="4" name="Footer Placeholder 2">
            <a:extLst>
              <a:ext uri="{FF2B5EF4-FFF2-40B4-BE49-F238E27FC236}">
                <a16:creationId xmlns:a16="http://schemas.microsoft.com/office/drawing/2014/main" id="{3329B803-617C-413B-89F7-5C888300A21A}"/>
              </a:ext>
            </a:extLst>
          </p:cNvPr>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dirty="0">
                <a:latin typeface="+mn-lt"/>
                <a:cs typeface="+mn-cs"/>
              </a:defRPr>
            </a:lvl1pPr>
          </a:lstStyle>
          <a:p>
            <a:pPr>
              <a:defRPr/>
            </a:pPr>
            <a:endParaRPr lang="en-US"/>
          </a:p>
        </p:txBody>
      </p:sp>
      <p:sp>
        <p:nvSpPr>
          <p:cNvPr id="5" name="Slide Number Placeholder 3">
            <a:extLst>
              <a:ext uri="{FF2B5EF4-FFF2-40B4-BE49-F238E27FC236}">
                <a16:creationId xmlns:a16="http://schemas.microsoft.com/office/drawing/2014/main" id="{48E4B5B4-E200-4CC3-971E-4A414C722E00}"/>
              </a:ext>
            </a:extLst>
          </p:cNvPr>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150FE4C-EF7D-4082-BAC6-6A17DA88A17E}" type="slidenum">
              <a:rPr lang="en-US" altLang="en-US"/>
              <a:pPr>
                <a:defRPr/>
              </a:pPr>
              <a:t>‹#›</a:t>
            </a:fld>
            <a:endParaRPr lang="en-US" altLang="en-US" dirty="0"/>
          </a:p>
        </p:txBody>
      </p:sp>
    </p:spTree>
    <p:extLst>
      <p:ext uri="{BB962C8B-B14F-4D97-AF65-F5344CB8AC3E}">
        <p14:creationId xmlns:p14="http://schemas.microsoft.com/office/powerpoint/2010/main" val="2162727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DEF3F3-7EFD-44F4-8C2C-63BA30DA7C22}"/>
              </a:ext>
            </a:extLst>
          </p:cNvPr>
          <p:cNvSpPr/>
          <p:nvPr/>
        </p:nvSpPr>
        <p:spPr>
          <a:xfrm>
            <a:off x="0" y="0"/>
            <a:ext cx="12192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a:extLst>
              <a:ext uri="{FF2B5EF4-FFF2-40B4-BE49-F238E27FC236}">
                <a16:creationId xmlns:a16="http://schemas.microsoft.com/office/drawing/2014/main" id="{155B7464-EB46-43C2-B625-12F2EA17DBC3}"/>
              </a:ext>
            </a:extLst>
          </p:cNvPr>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D8E1901-972B-489A-AF94-291E26E88940}" type="datetimeFigureOut">
              <a:rPr lang="en-US"/>
              <a:pPr>
                <a:defRPr/>
              </a:pPr>
              <a:t>10/19/2021</a:t>
            </a:fld>
            <a:endParaRPr lang="en-US" dirty="0"/>
          </a:p>
        </p:txBody>
      </p:sp>
      <p:sp>
        <p:nvSpPr>
          <p:cNvPr id="4" name="Footer Placeholder 2">
            <a:extLst>
              <a:ext uri="{FF2B5EF4-FFF2-40B4-BE49-F238E27FC236}">
                <a16:creationId xmlns:a16="http://schemas.microsoft.com/office/drawing/2014/main" id="{F340F596-A64F-45D2-B5DD-9AA2C9929964}"/>
              </a:ext>
            </a:extLst>
          </p:cNvPr>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dirty="0">
                <a:latin typeface="+mn-lt"/>
                <a:cs typeface="+mn-cs"/>
              </a:defRPr>
            </a:lvl1pPr>
          </a:lstStyle>
          <a:p>
            <a:pPr>
              <a:defRPr/>
            </a:pPr>
            <a:endParaRPr lang="en-US"/>
          </a:p>
        </p:txBody>
      </p:sp>
      <p:sp>
        <p:nvSpPr>
          <p:cNvPr id="5" name="Slide Number Placeholder 3">
            <a:extLst>
              <a:ext uri="{FF2B5EF4-FFF2-40B4-BE49-F238E27FC236}">
                <a16:creationId xmlns:a16="http://schemas.microsoft.com/office/drawing/2014/main" id="{B99BC47E-8690-4A18-A346-33EB5B16E5EF}"/>
              </a:ext>
            </a:extLst>
          </p:cNvPr>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E576B63-40A0-4ABA-BBA8-89019E099B19}" type="slidenum">
              <a:rPr lang="en-US" altLang="en-US"/>
              <a:pPr>
                <a:defRPr/>
              </a:pPr>
              <a:t>‹#›</a:t>
            </a:fld>
            <a:endParaRPr lang="en-US" altLang="en-US" dirty="0"/>
          </a:p>
        </p:txBody>
      </p:sp>
    </p:spTree>
    <p:extLst>
      <p:ext uri="{BB962C8B-B14F-4D97-AF65-F5344CB8AC3E}">
        <p14:creationId xmlns:p14="http://schemas.microsoft.com/office/powerpoint/2010/main" val="1735523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348036-B64C-4ADC-9B32-84F362AB10B6}"/>
              </a:ext>
            </a:extLst>
          </p:cNvPr>
          <p:cNvSpPr/>
          <p:nvPr/>
        </p:nvSpPr>
        <p:spPr>
          <a:xfrm>
            <a:off x="0" y="0"/>
            <a:ext cx="12192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a:extLst>
              <a:ext uri="{FF2B5EF4-FFF2-40B4-BE49-F238E27FC236}">
                <a16:creationId xmlns:a16="http://schemas.microsoft.com/office/drawing/2014/main" id="{3A9402B0-1CC4-4038-8737-2FD1734715A6}"/>
              </a:ext>
            </a:extLst>
          </p:cNvPr>
          <p:cNvSpPr>
            <a:spLocks noGrp="1"/>
          </p:cNvSpPr>
          <p:nvPr>
            <p:ph type="dt" sz="half" idx="10"/>
          </p:nvPr>
        </p:nvSpPr>
        <p:spPr>
          <a:xfrm>
            <a:off x="838200" y="6356351"/>
            <a:ext cx="27432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6BBB9B0-1706-445D-B153-2554DCBD7689}" type="datetimeFigureOut">
              <a:rPr lang="en-US"/>
              <a:pPr>
                <a:defRPr/>
              </a:pPr>
              <a:t>10/19/2021</a:t>
            </a:fld>
            <a:endParaRPr lang="en-US" dirty="0"/>
          </a:p>
        </p:txBody>
      </p:sp>
      <p:sp>
        <p:nvSpPr>
          <p:cNvPr id="4" name="Footer Placeholder 2">
            <a:extLst>
              <a:ext uri="{FF2B5EF4-FFF2-40B4-BE49-F238E27FC236}">
                <a16:creationId xmlns:a16="http://schemas.microsoft.com/office/drawing/2014/main" id="{F7C51292-DD5A-4D42-AFC9-DC1DDC994C08}"/>
              </a:ext>
            </a:extLst>
          </p:cNvPr>
          <p:cNvSpPr>
            <a:spLocks noGrp="1"/>
          </p:cNvSpPr>
          <p:nvPr>
            <p:ph type="ftr" sz="quarter" idx="11"/>
          </p:nvPr>
        </p:nvSpPr>
        <p:spPr>
          <a:xfrm>
            <a:off x="4038600" y="6356351"/>
            <a:ext cx="4114800" cy="365125"/>
          </a:xfrm>
          <a:prstGeom prst="rect">
            <a:avLst/>
          </a:prstGeom>
        </p:spPr>
        <p:txBody>
          <a:bodyPr/>
          <a:lstStyle>
            <a:lvl1pPr eaLnBrk="1" fontAlgn="auto" hangingPunct="1">
              <a:spcBef>
                <a:spcPts val="0"/>
              </a:spcBef>
              <a:spcAft>
                <a:spcPts val="0"/>
              </a:spcAft>
              <a:defRPr dirty="0">
                <a:latin typeface="+mn-lt"/>
                <a:cs typeface="+mn-cs"/>
              </a:defRPr>
            </a:lvl1pPr>
          </a:lstStyle>
          <a:p>
            <a:pPr>
              <a:defRPr/>
            </a:pPr>
            <a:endParaRPr lang="en-US"/>
          </a:p>
        </p:txBody>
      </p:sp>
      <p:sp>
        <p:nvSpPr>
          <p:cNvPr id="5" name="Slide Number Placeholder 3">
            <a:extLst>
              <a:ext uri="{FF2B5EF4-FFF2-40B4-BE49-F238E27FC236}">
                <a16:creationId xmlns:a16="http://schemas.microsoft.com/office/drawing/2014/main" id="{AC61A36D-B202-4DE8-83FA-BB4B8D8564BB}"/>
              </a:ext>
            </a:extLst>
          </p:cNvPr>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18B9126-5C32-4FDD-9D19-677471621045}" type="slidenum">
              <a:rPr lang="en-US" altLang="en-US"/>
              <a:pPr>
                <a:defRPr/>
              </a:pPr>
              <a:t>‹#›</a:t>
            </a:fld>
            <a:endParaRPr lang="en-US" altLang="en-US" dirty="0"/>
          </a:p>
        </p:txBody>
      </p:sp>
    </p:spTree>
    <p:extLst>
      <p:ext uri="{BB962C8B-B14F-4D97-AF65-F5344CB8AC3E}">
        <p14:creationId xmlns:p14="http://schemas.microsoft.com/office/powerpoint/2010/main" val="2324803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FB174D-3E75-49E7-BD45-C8849905DB3D}"/>
              </a:ext>
            </a:extLst>
          </p:cNvPr>
          <p:cNvSpPr/>
          <p:nvPr/>
        </p:nvSpPr>
        <p:spPr>
          <a:xfrm>
            <a:off x="0" y="0"/>
            <a:ext cx="12192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a:extLst>
              <a:ext uri="{FF2B5EF4-FFF2-40B4-BE49-F238E27FC236}">
                <a16:creationId xmlns:a16="http://schemas.microsoft.com/office/drawing/2014/main" id="{750608DF-45BD-4E31-BC31-E78A441A274A}"/>
              </a:ext>
            </a:extLst>
          </p:cNvPr>
          <p:cNvSpPr/>
          <p:nvPr/>
        </p:nvSpPr>
        <p:spPr>
          <a:xfrm>
            <a:off x="0" y="3824289"/>
            <a:ext cx="12192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a:extLst>
              <a:ext uri="{FF2B5EF4-FFF2-40B4-BE49-F238E27FC236}">
                <a16:creationId xmlns:a16="http://schemas.microsoft.com/office/drawing/2014/main" id="{47BCFEF7-8B12-4D7E-9071-43C2B12FC137}"/>
              </a:ext>
            </a:extLst>
          </p:cNvPr>
          <p:cNvSpPr/>
          <p:nvPr/>
        </p:nvSpPr>
        <p:spPr>
          <a:xfrm>
            <a:off x="2398185" y="3340100"/>
            <a:ext cx="7395633"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7" name="Group 17">
            <a:extLst>
              <a:ext uri="{FF2B5EF4-FFF2-40B4-BE49-F238E27FC236}">
                <a16:creationId xmlns:a16="http://schemas.microsoft.com/office/drawing/2014/main" id="{5F125147-6774-4DC9-8AF3-DB02A91316DA}"/>
              </a:ext>
            </a:extLst>
          </p:cNvPr>
          <p:cNvGrpSpPr>
            <a:grpSpLocks/>
          </p:cNvGrpSpPr>
          <p:nvPr/>
        </p:nvGrpSpPr>
        <p:grpSpPr bwMode="auto">
          <a:xfrm>
            <a:off x="4957234" y="5872164"/>
            <a:ext cx="2277533" cy="395287"/>
            <a:chOff x="3718117" y="5713390"/>
            <a:chExt cx="1707767" cy="525628"/>
          </a:xfrm>
        </p:grpSpPr>
        <p:pic>
          <p:nvPicPr>
            <p:cNvPr id="8" name="Picture 18">
              <a:hlinkClick r:id="rId2"/>
              <a:extLst>
                <a:ext uri="{FF2B5EF4-FFF2-40B4-BE49-F238E27FC236}">
                  <a16:creationId xmlns:a16="http://schemas.microsoft.com/office/drawing/2014/main" id="{FE0B9044-AD1B-4344-9EFA-2711631A19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a:extLst>
                <a:ext uri="{FF2B5EF4-FFF2-40B4-BE49-F238E27FC236}">
                  <a16:creationId xmlns:a16="http://schemas.microsoft.com/office/drawing/2014/main" id="{934611EF-A659-49BB-B343-2A620C3105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a:extLst>
                <a:ext uri="{FF2B5EF4-FFF2-40B4-BE49-F238E27FC236}">
                  <a16:creationId xmlns:a16="http://schemas.microsoft.com/office/drawing/2014/main" id="{6CE0CFAA-003E-4EFC-BFB1-C818B621780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a:extLst>
                <a:ext uri="{FF2B5EF4-FFF2-40B4-BE49-F238E27FC236}">
                  <a16:creationId xmlns:a16="http://schemas.microsoft.com/office/drawing/2014/main" id="{52139C4D-CB92-49D0-9B12-A16198AEBD9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2">
            <a:extLst>
              <a:ext uri="{FF2B5EF4-FFF2-40B4-BE49-F238E27FC236}">
                <a16:creationId xmlns:a16="http://schemas.microsoft.com/office/drawing/2014/main" id="{453AD243-92FA-4F17-ADC7-8BDCF5713786}"/>
              </a:ext>
            </a:extLst>
          </p:cNvPr>
          <p:cNvSpPr txBox="1">
            <a:spLocks noChangeArrowheads="1"/>
          </p:cNvSpPr>
          <p:nvPr/>
        </p:nvSpPr>
        <p:spPr bwMode="auto">
          <a:xfrm>
            <a:off x="2787651" y="3429001"/>
            <a:ext cx="6616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5400" b="1" dirty="0">
                <a:solidFill>
                  <a:schemeClr val="bg1"/>
                </a:solidFill>
                <a:cs typeface="Arial" charset="0"/>
              </a:rPr>
              <a:t>www.FLDOE.org</a:t>
            </a:r>
          </a:p>
        </p:txBody>
      </p:sp>
      <p:pic>
        <p:nvPicPr>
          <p:cNvPr id="13" name="Picture 23">
            <a:extLst>
              <a:ext uri="{FF2B5EF4-FFF2-40B4-BE49-F238E27FC236}">
                <a16:creationId xmlns:a16="http://schemas.microsoft.com/office/drawing/2014/main" id="{DEC5AA54-CE6E-4576-BF55-6B5EFAECD8A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88367" y="369888"/>
            <a:ext cx="361526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0" y="5227432"/>
            <a:ext cx="9144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26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CAC7C-9CC1-4FA5-81C4-B2B1544E1CB8}"/>
              </a:ext>
            </a:extLst>
          </p:cNvPr>
          <p:cNvSpPr>
            <a:spLocks noGrp="1"/>
          </p:cNvSpPr>
          <p:nvPr>
            <p:ph type="dt" sz="half" idx="10"/>
          </p:nvPr>
        </p:nvSpPr>
        <p:spPr/>
        <p:txBody>
          <a:bodyPr/>
          <a:lstStyle/>
          <a:p>
            <a:fld id="{21678354-F376-42FB-B6DE-BFE2EC978D54}" type="datetimeFigureOut">
              <a:rPr lang="en-US" smtClean="0"/>
              <a:t>10/19/2021</a:t>
            </a:fld>
            <a:endParaRPr lang="en-US"/>
          </a:p>
        </p:txBody>
      </p:sp>
      <p:sp>
        <p:nvSpPr>
          <p:cNvPr id="3" name="Footer Placeholder 2">
            <a:extLst>
              <a:ext uri="{FF2B5EF4-FFF2-40B4-BE49-F238E27FC236}">
                <a16:creationId xmlns:a16="http://schemas.microsoft.com/office/drawing/2014/main" id="{7F86C0A4-361F-4096-8AF2-7D33C47C4B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EB57DA-1B9E-4E80-AC12-957C989D8E36}"/>
              </a:ext>
            </a:extLst>
          </p:cNvPr>
          <p:cNvSpPr>
            <a:spLocks noGrp="1"/>
          </p:cNvSpPr>
          <p:nvPr>
            <p:ph type="sldNum" sz="quarter" idx="12"/>
          </p:nvPr>
        </p:nvSpPr>
        <p:spPr/>
        <p:txBody>
          <a:bodyPr/>
          <a:lstStyle/>
          <a:p>
            <a:fld id="{B1876A33-2AA2-4002-95CE-441637ADE271}" type="slidenum">
              <a:rPr lang="en-US" smtClean="0"/>
              <a:t>‹#›</a:t>
            </a:fld>
            <a:endParaRPr lang="en-US"/>
          </a:p>
        </p:txBody>
      </p:sp>
    </p:spTree>
    <p:extLst>
      <p:ext uri="{BB962C8B-B14F-4D97-AF65-F5344CB8AC3E}">
        <p14:creationId xmlns:p14="http://schemas.microsoft.com/office/powerpoint/2010/main" val="44764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16BCED-F6AA-4004-B916-10752C6987FD}"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51E4C-01F4-47B4-B962-241DFF9AB086}" type="slidenum">
              <a:rPr lang="en-US" smtClean="0"/>
              <a:t>‹#›</a:t>
            </a:fld>
            <a:endParaRPr lang="en-US"/>
          </a:p>
        </p:txBody>
      </p:sp>
      <p:pic>
        <p:nvPicPr>
          <p:cNvPr id="7" name="Picture 6">
            <a:extLst>
              <a:ext uri="{FF2B5EF4-FFF2-40B4-BE49-F238E27FC236}">
                <a16:creationId xmlns:a16="http://schemas.microsoft.com/office/drawing/2014/main" id="{69167E9E-ACFA-4FB1-9869-AB840ED1A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237206" y="-96795"/>
            <a:ext cx="1717588" cy="12192000"/>
          </a:xfrm>
          <a:prstGeom prst="rect">
            <a:avLst/>
          </a:prstGeom>
        </p:spPr>
      </p:pic>
      <p:pic>
        <p:nvPicPr>
          <p:cNvPr id="8" name="Picture 7">
            <a:extLst>
              <a:ext uri="{FF2B5EF4-FFF2-40B4-BE49-F238E27FC236}">
                <a16:creationId xmlns:a16="http://schemas.microsoft.com/office/drawing/2014/main" id="{3B2BFC52-080C-4327-A9DE-CC9E37CB9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782" y="183659"/>
            <a:ext cx="2012099" cy="643871"/>
          </a:xfrm>
          <a:prstGeom prst="rect">
            <a:avLst/>
          </a:prstGeom>
        </p:spPr>
      </p:pic>
    </p:spTree>
    <p:extLst>
      <p:ext uri="{BB962C8B-B14F-4D97-AF65-F5344CB8AC3E}">
        <p14:creationId xmlns:p14="http://schemas.microsoft.com/office/powerpoint/2010/main" val="170207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6BCED-F6AA-4004-B916-10752C6987FD}"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51E4C-01F4-47B4-B962-241DFF9AB086}" type="slidenum">
              <a:rPr lang="en-US" smtClean="0"/>
              <a:t>‹#›</a:t>
            </a:fld>
            <a:endParaRPr lang="en-US"/>
          </a:p>
        </p:txBody>
      </p:sp>
      <p:pic>
        <p:nvPicPr>
          <p:cNvPr id="7" name="Picture 6">
            <a:extLst>
              <a:ext uri="{FF2B5EF4-FFF2-40B4-BE49-F238E27FC236}">
                <a16:creationId xmlns:a16="http://schemas.microsoft.com/office/drawing/2014/main" id="{510685BB-6AFC-48D9-A072-98D7C6787CE4}"/>
              </a:ext>
            </a:extLst>
          </p:cNvPr>
          <p:cNvPicPr>
            <a:picLocks noChangeAspect="1"/>
          </p:cNvPicPr>
          <p:nvPr/>
        </p:nvPicPr>
        <p:blipFill rotWithShape="1">
          <a:blip r:embed="rId2">
            <a:extLst>
              <a:ext uri="{28A0092B-C50C-407E-A947-70E740481C1C}">
                <a14:useLocalDpi xmlns:a14="http://schemas.microsoft.com/office/drawing/2010/main" val="0"/>
              </a:ext>
            </a:extLst>
          </a:blip>
          <a:srcRect r="471"/>
          <a:stretch/>
        </p:blipFill>
        <p:spPr>
          <a:xfrm>
            <a:off x="-1" y="5560143"/>
            <a:ext cx="12192001" cy="1297857"/>
          </a:xfrm>
          <a:prstGeom prst="rect">
            <a:avLst/>
          </a:prstGeom>
        </p:spPr>
      </p:pic>
      <p:pic>
        <p:nvPicPr>
          <p:cNvPr id="8" name="Picture 7">
            <a:extLst>
              <a:ext uri="{FF2B5EF4-FFF2-40B4-BE49-F238E27FC236}">
                <a16:creationId xmlns:a16="http://schemas.microsoft.com/office/drawing/2014/main" id="{3B26D58A-46E0-46D8-8621-D2DDE985A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290" y="6034414"/>
            <a:ext cx="2012099" cy="643871"/>
          </a:xfrm>
          <a:prstGeom prst="rect">
            <a:avLst/>
          </a:prstGeom>
        </p:spPr>
      </p:pic>
    </p:spTree>
    <p:extLst>
      <p:ext uri="{BB962C8B-B14F-4D97-AF65-F5344CB8AC3E}">
        <p14:creationId xmlns:p14="http://schemas.microsoft.com/office/powerpoint/2010/main" val="41217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6BCED-F6AA-4004-B916-10752C6987FD}"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51E4C-01F4-47B4-B962-241DFF9AB086}" type="slidenum">
              <a:rPr lang="en-US" smtClean="0"/>
              <a:t>‹#›</a:t>
            </a:fld>
            <a:endParaRPr lang="en-US"/>
          </a:p>
        </p:txBody>
      </p:sp>
      <p:pic>
        <p:nvPicPr>
          <p:cNvPr id="7" name="Picture 6">
            <a:extLst>
              <a:ext uri="{FF2B5EF4-FFF2-40B4-BE49-F238E27FC236}">
                <a16:creationId xmlns:a16="http://schemas.microsoft.com/office/drawing/2014/main" id="{4D72887C-5297-4E8B-8A85-A0D3406A7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237206" y="-96795"/>
            <a:ext cx="1717588" cy="12192000"/>
          </a:xfrm>
          <a:prstGeom prst="rect">
            <a:avLst/>
          </a:prstGeom>
        </p:spPr>
      </p:pic>
    </p:spTree>
    <p:extLst>
      <p:ext uri="{BB962C8B-B14F-4D97-AF65-F5344CB8AC3E}">
        <p14:creationId xmlns:p14="http://schemas.microsoft.com/office/powerpoint/2010/main" val="193240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16BCED-F6AA-4004-B916-10752C6987FD}"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51E4C-01F4-47B4-B962-241DFF9AB086}" type="slidenum">
              <a:rPr lang="en-US" smtClean="0"/>
              <a:t>‹#›</a:t>
            </a:fld>
            <a:endParaRPr lang="en-US"/>
          </a:p>
        </p:txBody>
      </p:sp>
      <p:pic>
        <p:nvPicPr>
          <p:cNvPr id="8" name="Picture 7">
            <a:extLst>
              <a:ext uri="{FF2B5EF4-FFF2-40B4-BE49-F238E27FC236}">
                <a16:creationId xmlns:a16="http://schemas.microsoft.com/office/drawing/2014/main" id="{6DE17694-C646-4D75-A10B-600792CD048A}"/>
              </a:ext>
            </a:extLst>
          </p:cNvPr>
          <p:cNvPicPr>
            <a:picLocks noChangeAspect="1"/>
          </p:cNvPicPr>
          <p:nvPr/>
        </p:nvPicPr>
        <p:blipFill rotWithShape="1">
          <a:blip r:embed="rId2">
            <a:extLst>
              <a:ext uri="{28A0092B-C50C-407E-A947-70E740481C1C}">
                <a14:useLocalDpi xmlns:a14="http://schemas.microsoft.com/office/drawing/2010/main" val="0"/>
              </a:ext>
            </a:extLst>
          </a:blip>
          <a:srcRect r="471"/>
          <a:stretch/>
        </p:blipFill>
        <p:spPr>
          <a:xfrm>
            <a:off x="-1" y="5560143"/>
            <a:ext cx="12192001" cy="1297857"/>
          </a:xfrm>
          <a:prstGeom prst="rect">
            <a:avLst/>
          </a:prstGeom>
        </p:spPr>
      </p:pic>
      <p:pic>
        <p:nvPicPr>
          <p:cNvPr id="9" name="Picture 8">
            <a:extLst>
              <a:ext uri="{FF2B5EF4-FFF2-40B4-BE49-F238E27FC236}">
                <a16:creationId xmlns:a16="http://schemas.microsoft.com/office/drawing/2014/main" id="{FE6921BE-32B2-461E-B037-A7C221DDC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290" y="6034414"/>
            <a:ext cx="2012099" cy="643871"/>
          </a:xfrm>
          <a:prstGeom prst="rect">
            <a:avLst/>
          </a:prstGeom>
        </p:spPr>
      </p:pic>
    </p:spTree>
    <p:extLst>
      <p:ext uri="{BB962C8B-B14F-4D97-AF65-F5344CB8AC3E}">
        <p14:creationId xmlns:p14="http://schemas.microsoft.com/office/powerpoint/2010/main" val="334604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hyperlink" Target="http://www.fldoe.org/" TargetMode="Externa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6.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9ED93-8D97-40F8-A767-98856935BB0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D131EB-7C49-43CE-A08E-89E0E2F8B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113DA-587B-48E9-BA8A-610A9218CAB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78354-F376-42FB-B6DE-BFE2EC978D54}" type="datetimeFigureOut">
              <a:rPr lang="en-US" smtClean="0"/>
              <a:t>10/19/2021</a:t>
            </a:fld>
            <a:endParaRPr lang="en-US"/>
          </a:p>
        </p:txBody>
      </p:sp>
      <p:sp>
        <p:nvSpPr>
          <p:cNvPr id="5" name="Footer Placeholder 4">
            <a:extLst>
              <a:ext uri="{FF2B5EF4-FFF2-40B4-BE49-F238E27FC236}">
                <a16:creationId xmlns:a16="http://schemas.microsoft.com/office/drawing/2014/main" id="{F6CFCA09-CCCC-4E7F-AB9E-5EE26D51071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8B64D3-921F-4D9E-8AD1-52639FA6D0E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76A33-2AA2-4002-95CE-441637ADE271}" type="slidenum">
              <a:rPr lang="en-US" smtClean="0"/>
              <a:t>‹#›</a:t>
            </a:fld>
            <a:endParaRPr lang="en-US"/>
          </a:p>
        </p:txBody>
      </p:sp>
    </p:spTree>
    <p:extLst>
      <p:ext uri="{BB962C8B-B14F-4D97-AF65-F5344CB8AC3E}">
        <p14:creationId xmlns:p14="http://schemas.microsoft.com/office/powerpoint/2010/main" val="3333701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4738F-8800-45DA-B4BA-67A80E878033}" type="datetimeFigureOut">
              <a:rPr lang="en-US" smtClean="0"/>
              <a:t>10/19/2021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69D43-BBDA-4108-A734-1D22A051DE99}" type="slidenum">
              <a:rPr lang="en-US" smtClean="0"/>
              <a:t>‹#›</a:t>
            </a:fld>
            <a:endParaRPr lang="en-US"/>
          </a:p>
        </p:txBody>
      </p:sp>
    </p:spTree>
    <p:extLst>
      <p:ext uri="{BB962C8B-B14F-4D97-AF65-F5344CB8AC3E}">
        <p14:creationId xmlns:p14="http://schemas.microsoft.com/office/powerpoint/2010/main" val="31998660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4D3096-1CB3-43CE-92EC-0DE10BEB61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DC0C24-5EDC-44B7-B9E1-180B7A23A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25FCC-FC31-410F-8DA1-739271EEF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4E682-8633-4C66-8D1C-44C78E6A2555}" type="datetimeFigureOut">
              <a:rPr lang="en-US" smtClean="0"/>
              <a:t>10/19/2021</a:t>
            </a:fld>
            <a:endParaRPr lang="en-US"/>
          </a:p>
        </p:txBody>
      </p:sp>
      <p:sp>
        <p:nvSpPr>
          <p:cNvPr id="5" name="Footer Placeholder 4">
            <a:extLst>
              <a:ext uri="{FF2B5EF4-FFF2-40B4-BE49-F238E27FC236}">
                <a16:creationId xmlns:a16="http://schemas.microsoft.com/office/drawing/2014/main" id="{687D176C-6DB8-4B9C-837A-87ABDFA2F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F24CAF-6BEF-4453-A1A3-98FF78E7F1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65D14-B26E-49AD-BF3D-88AEFA75418D}" type="slidenum">
              <a:rPr lang="en-US" smtClean="0"/>
              <a:t>‹#›</a:t>
            </a:fld>
            <a:endParaRPr lang="en-US"/>
          </a:p>
        </p:txBody>
      </p:sp>
    </p:spTree>
    <p:extLst>
      <p:ext uri="{BB962C8B-B14F-4D97-AF65-F5344CB8AC3E}">
        <p14:creationId xmlns:p14="http://schemas.microsoft.com/office/powerpoint/2010/main" val="28130402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AB2912C-3F91-439C-BD4C-44ECBD35157A}"/>
              </a:ext>
            </a:extLst>
          </p:cNvPr>
          <p:cNvSpPr>
            <a:spLocks noGrp="1"/>
          </p:cNvSpPr>
          <p:nvPr>
            <p:ph type="title"/>
          </p:nvPr>
        </p:nvSpPr>
        <p:spPr bwMode="auto">
          <a:xfrm>
            <a:off x="838200" y="966788"/>
            <a:ext cx="10515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76A56EA-E9FD-49AE-9E4C-D48F5B40D036}"/>
              </a:ext>
            </a:extLst>
          </p:cNvPr>
          <p:cNvSpPr>
            <a:spLocks noGrp="1"/>
          </p:cNvSpPr>
          <p:nvPr>
            <p:ph type="body" idx="1"/>
          </p:nvPr>
        </p:nvSpPr>
        <p:spPr bwMode="auto">
          <a:xfrm>
            <a:off x="838200" y="1906589"/>
            <a:ext cx="105156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a:extLst>
              <a:ext uri="{FF2B5EF4-FFF2-40B4-BE49-F238E27FC236}">
                <a16:creationId xmlns:a16="http://schemas.microsoft.com/office/drawing/2014/main" id="{4010B750-4723-471C-A8E6-A0EF77AE64CF}"/>
              </a:ext>
            </a:extLst>
          </p:cNvPr>
          <p:cNvSpPr txBox="1">
            <a:spLocks/>
          </p:cNvSpPr>
          <p:nvPr/>
        </p:nvSpPr>
        <p:spPr>
          <a:xfrm>
            <a:off x="838200" y="6456364"/>
            <a:ext cx="105156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18"/>
              </a:rPr>
              <a:t>www.FLDOE.org</a:t>
            </a:r>
            <a:endParaRPr lang="en-US" sz="1200" b="1" dirty="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a:solidFill>
                  <a:schemeClr val="tx1">
                    <a:lumMod val="50000"/>
                    <a:lumOff val="50000"/>
                  </a:schemeClr>
                </a:solidFill>
                <a:latin typeface="Arial" panose="020B0604020202020204" pitchFamily="34" charset="0"/>
              </a:rPr>
              <a:t>© 2019, Florida Department of Education. All Rights Reserved.</a:t>
            </a:r>
            <a:endParaRPr lang="en-US" sz="1000" dirty="0"/>
          </a:p>
        </p:txBody>
      </p:sp>
      <p:cxnSp>
        <p:nvCxnSpPr>
          <p:cNvPr id="11" name="Straight Connector 10">
            <a:extLst>
              <a:ext uri="{FF2B5EF4-FFF2-40B4-BE49-F238E27FC236}">
                <a16:creationId xmlns:a16="http://schemas.microsoft.com/office/drawing/2014/main" id="{262E0910-661A-4F17-97A6-7BEE2D40936C}"/>
              </a:ext>
            </a:extLst>
          </p:cNvPr>
          <p:cNvCxnSpPr/>
          <p:nvPr/>
        </p:nvCxnSpPr>
        <p:spPr>
          <a:xfrm flipH="1">
            <a:off x="0" y="6711950"/>
            <a:ext cx="360891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a:extLst>
              <a:ext uri="{FF2B5EF4-FFF2-40B4-BE49-F238E27FC236}">
                <a16:creationId xmlns:a16="http://schemas.microsoft.com/office/drawing/2014/main" id="{05BD8A20-3BBB-4C0C-B0E3-EDCDF4915317}"/>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379385" y="19050"/>
            <a:ext cx="34332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1AEB5FA6-11E5-46E4-B2D4-E8BC569823B9}"/>
              </a:ext>
            </a:extLst>
          </p:cNvPr>
          <p:cNvCxnSpPr/>
          <p:nvPr/>
        </p:nvCxnSpPr>
        <p:spPr>
          <a:xfrm flipH="1">
            <a:off x="1" y="442913"/>
            <a:ext cx="4135967"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1EF391-2776-4AD6-84BA-5039B8744832}"/>
              </a:ext>
            </a:extLst>
          </p:cNvPr>
          <p:cNvCxnSpPr/>
          <p:nvPr/>
        </p:nvCxnSpPr>
        <p:spPr>
          <a:xfrm flipH="1">
            <a:off x="8051800" y="442913"/>
            <a:ext cx="414020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06F33A-D61D-42E3-975F-B1CE4B24F06D}"/>
              </a:ext>
            </a:extLst>
          </p:cNvPr>
          <p:cNvCxnSpPr/>
          <p:nvPr/>
        </p:nvCxnSpPr>
        <p:spPr>
          <a:xfrm flipH="1">
            <a:off x="8583085" y="6711950"/>
            <a:ext cx="3608916"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5066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itchFamily="34" charset="0"/>
        </a:defRPr>
      </a:lvl2pPr>
      <a:lvl3pPr algn="l" rtl="0" eaLnBrk="1" fontAlgn="base" hangingPunct="1">
        <a:lnSpc>
          <a:spcPct val="90000"/>
        </a:lnSpc>
        <a:spcBef>
          <a:spcPct val="0"/>
        </a:spcBef>
        <a:spcAft>
          <a:spcPct val="0"/>
        </a:spcAft>
        <a:defRPr sz="3200" b="1">
          <a:solidFill>
            <a:srgbClr val="262A63"/>
          </a:solidFill>
          <a:latin typeface="Calibri" pitchFamily="34" charset="0"/>
        </a:defRPr>
      </a:lvl3pPr>
      <a:lvl4pPr algn="l" rtl="0" eaLnBrk="1" fontAlgn="base" hangingPunct="1">
        <a:lnSpc>
          <a:spcPct val="90000"/>
        </a:lnSpc>
        <a:spcBef>
          <a:spcPct val="0"/>
        </a:spcBef>
        <a:spcAft>
          <a:spcPct val="0"/>
        </a:spcAft>
        <a:defRPr sz="3200" b="1">
          <a:solidFill>
            <a:srgbClr val="262A63"/>
          </a:solidFill>
          <a:latin typeface="Calibri" pitchFamily="34" charset="0"/>
        </a:defRPr>
      </a:lvl4pPr>
      <a:lvl5pPr algn="l" rtl="0" eaLnBrk="1" fontAlgn="base" hangingPunct="1">
        <a:lnSpc>
          <a:spcPct val="90000"/>
        </a:lnSpc>
        <a:spcBef>
          <a:spcPct val="0"/>
        </a:spcBef>
        <a:spcAft>
          <a:spcPct val="0"/>
        </a:spcAft>
        <a:defRPr sz="3200" b="1">
          <a:solidFill>
            <a:srgbClr val="262A63"/>
          </a:solidFill>
          <a:latin typeface="Calibri"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1" fontAlgn="base" hangingPunct="1">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1" fontAlgn="base" hangingPunct="1">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1" fontAlgn="base" hangingPunct="1">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1" fontAlgn="base" hangingPunct="1">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1" fontAlgn="base" hangingPunct="1">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hyperlink" Target="mailto:Crichardson@floridacollegeacces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9F6452-D7EA-4F33-9737-AAED7CF69CE9}"/>
              </a:ext>
            </a:extLst>
          </p:cNvPr>
          <p:cNvSpPr txBox="1"/>
          <p:nvPr/>
        </p:nvSpPr>
        <p:spPr>
          <a:xfrm>
            <a:off x="1692612" y="3926957"/>
            <a:ext cx="9221821" cy="923330"/>
          </a:xfrm>
          <a:prstGeom prst="rect">
            <a:avLst/>
          </a:prstGeom>
          <a:noFill/>
        </p:spPr>
        <p:txBody>
          <a:bodyPr wrap="square" rtlCol="0">
            <a:spAutoFit/>
          </a:bodyPr>
          <a:lstStyle/>
          <a:p>
            <a:pPr algn="ctr"/>
            <a:r>
              <a:rPr lang="en-US" b="1" dirty="0">
                <a:latin typeface="Gadugi" panose="020B0502040204020203" pitchFamily="34" charset="0"/>
                <a:ea typeface="Gadugi" panose="020B0502040204020203" pitchFamily="34" charset="0"/>
              </a:rPr>
              <a:t>Kimberly Lent</a:t>
            </a:r>
          </a:p>
          <a:p>
            <a:pPr algn="ctr"/>
            <a:r>
              <a:rPr lang="en-US" dirty="0">
                <a:latin typeface="Gadugi" panose="020B0502040204020203" pitchFamily="34" charset="0"/>
                <a:ea typeface="Gadugi" panose="020B0502040204020203" pitchFamily="34" charset="0"/>
              </a:rPr>
              <a:t>Assistant Director for Research and Policy, </a:t>
            </a:r>
          </a:p>
          <a:p>
            <a:pPr algn="ctr"/>
            <a:r>
              <a:rPr lang="en-US" dirty="0">
                <a:latin typeface="Gadugi" panose="020B0502040204020203" pitchFamily="34" charset="0"/>
                <a:ea typeface="Gadugi" panose="020B0502040204020203" pitchFamily="34" charset="0"/>
              </a:rPr>
              <a:t>Florida College Access Network</a:t>
            </a:r>
          </a:p>
        </p:txBody>
      </p:sp>
      <p:sp>
        <p:nvSpPr>
          <p:cNvPr id="5" name="TextBox 4">
            <a:extLst>
              <a:ext uri="{FF2B5EF4-FFF2-40B4-BE49-F238E27FC236}">
                <a16:creationId xmlns:a16="http://schemas.microsoft.com/office/drawing/2014/main" id="{097BF5C2-462B-49AF-8EF6-EF5803565E37}"/>
              </a:ext>
            </a:extLst>
          </p:cNvPr>
          <p:cNvSpPr txBox="1"/>
          <p:nvPr/>
        </p:nvSpPr>
        <p:spPr>
          <a:xfrm>
            <a:off x="1550404" y="1464745"/>
            <a:ext cx="9506236" cy="2923877"/>
          </a:xfrm>
          <a:prstGeom prst="rect">
            <a:avLst/>
          </a:prstGeom>
          <a:noFill/>
        </p:spPr>
        <p:txBody>
          <a:bodyPr wrap="square" rtlCol="0">
            <a:spAutoFit/>
          </a:bodyPr>
          <a:lstStyle/>
          <a:p>
            <a:pPr algn="ctr"/>
            <a:r>
              <a:rPr lang="en-US" sz="3200" b="1" dirty="0">
                <a:solidFill>
                  <a:srgbClr val="165BA8"/>
                </a:solidFill>
                <a:latin typeface="Gadugi" panose="020B0502040204020203" pitchFamily="34" charset="0"/>
                <a:ea typeface="Gadugi" panose="020B0502040204020203" pitchFamily="34" charset="0"/>
              </a:rPr>
              <a:t>Talent Strong Florida: </a:t>
            </a:r>
          </a:p>
          <a:p>
            <a:pPr algn="ctr"/>
            <a:r>
              <a:rPr lang="en-US" sz="3200" b="1" dirty="0">
                <a:solidFill>
                  <a:srgbClr val="165BA8"/>
                </a:solidFill>
                <a:latin typeface="Gadugi" panose="020B0502040204020203" pitchFamily="34" charset="0"/>
                <a:ea typeface="Gadugi" panose="020B0502040204020203" pitchFamily="34" charset="0"/>
              </a:rPr>
              <a:t>How Our State Can Support Students on Their</a:t>
            </a:r>
          </a:p>
          <a:p>
            <a:pPr algn="ctr"/>
            <a:r>
              <a:rPr lang="en-US" sz="3200" b="1" dirty="0">
                <a:solidFill>
                  <a:srgbClr val="165BA8"/>
                </a:solidFill>
                <a:latin typeface="Gadugi" panose="020B0502040204020203" pitchFamily="34" charset="0"/>
                <a:ea typeface="Gadugi" panose="020B0502040204020203" pitchFamily="34" charset="0"/>
              </a:rPr>
              <a:t>Postsecondary Journeys</a:t>
            </a:r>
          </a:p>
          <a:p>
            <a:pPr algn="ctr"/>
            <a:endParaRPr lang="en-US" sz="3200" b="1" dirty="0">
              <a:solidFill>
                <a:srgbClr val="165BA8"/>
              </a:solidFill>
              <a:latin typeface="Gadugi" panose="020B0502040204020203" pitchFamily="34" charset="0"/>
              <a:ea typeface="Gadugi" panose="020B0502040204020203" pitchFamily="34" charset="0"/>
            </a:endParaRPr>
          </a:p>
          <a:p>
            <a:pPr algn="ctr"/>
            <a:r>
              <a:rPr lang="en-US" sz="2400" dirty="0">
                <a:latin typeface="Gadugi" panose="020B0502040204020203" pitchFamily="34" charset="0"/>
                <a:ea typeface="Gadugi" panose="020B0502040204020203" pitchFamily="34" charset="0"/>
              </a:rPr>
              <a:t>Florida Pathways Institute III</a:t>
            </a:r>
          </a:p>
          <a:p>
            <a:pPr algn="ctr"/>
            <a:endParaRPr lang="en-US" sz="3200" b="1" dirty="0">
              <a:solidFill>
                <a:srgbClr val="165BA8"/>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37470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9A4935-CE69-4DFE-A7AD-A48B0D5EF64D}"/>
              </a:ext>
            </a:extLst>
          </p:cNvPr>
          <p:cNvSpPr txBox="1"/>
          <p:nvPr/>
        </p:nvSpPr>
        <p:spPr>
          <a:xfrm>
            <a:off x="540000" y="1736229"/>
            <a:ext cx="11111999" cy="2246769"/>
          </a:xfrm>
          <a:prstGeom prst="rect">
            <a:avLst/>
          </a:prstGeom>
          <a:noFill/>
        </p:spPr>
        <p:txBody>
          <a:bodyPr wrap="square" rtlCol="0">
            <a:spAutoFit/>
          </a:bodyPr>
          <a:lstStyle/>
          <a:p>
            <a:pPr algn="ctr"/>
            <a:r>
              <a:rPr lang="en-US" sz="3600" b="1" dirty="0">
                <a:solidFill>
                  <a:srgbClr val="165BA8"/>
                </a:solidFill>
                <a:latin typeface="Gadugi" panose="020B0502040204020203" pitchFamily="34" charset="0"/>
                <a:ea typeface="Gadugi" panose="020B0502040204020203" pitchFamily="34" charset="0"/>
              </a:rPr>
              <a:t>FCAN believes guided pathways are key to creating a Talent Strong Florida and implementation should not fall on colleges alone.</a:t>
            </a:r>
          </a:p>
          <a:p>
            <a:pPr algn="ctr"/>
            <a:endParaRPr lang="en-US" sz="3200" b="1" dirty="0">
              <a:solidFill>
                <a:srgbClr val="165BA8"/>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57480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9A4935-CE69-4DFE-A7AD-A48B0D5EF64D}"/>
              </a:ext>
            </a:extLst>
          </p:cNvPr>
          <p:cNvSpPr txBox="1"/>
          <p:nvPr/>
        </p:nvSpPr>
        <p:spPr>
          <a:xfrm>
            <a:off x="540000" y="1736229"/>
            <a:ext cx="11111999" cy="1692771"/>
          </a:xfrm>
          <a:prstGeom prst="rect">
            <a:avLst/>
          </a:prstGeom>
          <a:noFill/>
        </p:spPr>
        <p:txBody>
          <a:bodyPr wrap="square" rtlCol="0">
            <a:spAutoFit/>
          </a:bodyPr>
          <a:lstStyle/>
          <a:p>
            <a:pPr algn="ctr"/>
            <a:r>
              <a:rPr lang="en-US" sz="3600" b="1" dirty="0">
                <a:solidFill>
                  <a:srgbClr val="165BA8"/>
                </a:solidFill>
                <a:latin typeface="Gadugi" panose="020B0502040204020203" pitchFamily="34" charset="0"/>
                <a:ea typeface="Gadugi" panose="020B0502040204020203" pitchFamily="34" charset="0"/>
              </a:rPr>
              <a:t>How can state and community partners support your efforts?</a:t>
            </a:r>
          </a:p>
          <a:p>
            <a:pPr algn="ctr"/>
            <a:endParaRPr lang="en-US" sz="3200" b="1" dirty="0">
              <a:solidFill>
                <a:srgbClr val="165BA8"/>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28421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36" y="316092"/>
            <a:ext cx="11269927" cy="1325563"/>
          </a:xfrm>
        </p:spPr>
        <p:txBody>
          <a:bodyPr>
            <a:normAutofit/>
          </a:bodyPr>
          <a:lstStyle/>
          <a:p>
            <a:pPr algn="ctr"/>
            <a:r>
              <a:rPr lang="en-US" sz="3200" b="1" dirty="0">
                <a:solidFill>
                  <a:srgbClr val="0D5BA9"/>
                </a:solidFill>
                <a:latin typeface="Gadugi" panose="020B0502040204020203" pitchFamily="34" charset="0"/>
              </a:rPr>
              <a:t>How state and community partners fit in</a:t>
            </a:r>
            <a:endParaRPr lang="en-US" sz="3200" dirty="0">
              <a:solidFill>
                <a:schemeClr val="tx1">
                  <a:lumMod val="65000"/>
                  <a:lumOff val="35000"/>
                </a:schemeClr>
              </a:solidFill>
              <a:latin typeface="Gadugi" panose="020B0502040204020203" pitchFamily="34" charset="0"/>
            </a:endParaRPr>
          </a:p>
        </p:txBody>
      </p:sp>
      <p:sp>
        <p:nvSpPr>
          <p:cNvPr id="11" name="TextBox 10"/>
          <p:cNvSpPr txBox="1"/>
          <p:nvPr/>
        </p:nvSpPr>
        <p:spPr>
          <a:xfrm>
            <a:off x="3118647" y="1703210"/>
            <a:ext cx="6994182" cy="830997"/>
          </a:xfrm>
          <a:prstGeom prst="rect">
            <a:avLst/>
          </a:prstGeom>
          <a:noFill/>
        </p:spPr>
        <p:txBody>
          <a:bodyPr wrap="square" rtlCol="0">
            <a:spAutoFit/>
          </a:bodyPr>
          <a:lstStyle/>
          <a:p>
            <a:r>
              <a:rPr lang="en-US" sz="2400" b="1" dirty="0">
                <a:solidFill>
                  <a:prstClr val="black">
                    <a:lumMod val="65000"/>
                    <a:lumOff val="35000"/>
                  </a:prstClr>
                </a:solidFill>
                <a:latin typeface="Gadugi" panose="020B0502040204020203" pitchFamily="34" charset="0"/>
              </a:rPr>
              <a:t>Building public will of the value of education beyond high school</a:t>
            </a:r>
            <a:endParaRPr lang="en-US" sz="2400" b="1" dirty="0">
              <a:solidFill>
                <a:srgbClr val="0D5BA9"/>
              </a:solidFill>
              <a:latin typeface="Gadugi" panose="020B0502040204020203" pitchFamily="34" charset="0"/>
            </a:endParaRPr>
          </a:p>
        </p:txBody>
      </p:sp>
      <p:sp>
        <p:nvSpPr>
          <p:cNvPr id="7" name="TextBox 6">
            <a:extLst>
              <a:ext uri="{FF2B5EF4-FFF2-40B4-BE49-F238E27FC236}">
                <a16:creationId xmlns:a16="http://schemas.microsoft.com/office/drawing/2014/main" id="{334749C4-08C0-4893-AC53-4D14AFB53D24}"/>
              </a:ext>
            </a:extLst>
          </p:cNvPr>
          <p:cNvSpPr txBox="1"/>
          <p:nvPr/>
        </p:nvSpPr>
        <p:spPr>
          <a:xfrm>
            <a:off x="3118647" y="2886405"/>
            <a:ext cx="6994182" cy="830997"/>
          </a:xfrm>
          <a:prstGeom prst="rect">
            <a:avLst/>
          </a:prstGeom>
          <a:noFill/>
        </p:spPr>
        <p:txBody>
          <a:bodyPr wrap="square" rtlCol="0">
            <a:spAutoFit/>
          </a:bodyPr>
          <a:lstStyle/>
          <a:p>
            <a:r>
              <a:rPr lang="en-US" sz="2400" b="1" dirty="0">
                <a:solidFill>
                  <a:prstClr val="black">
                    <a:lumMod val="65000"/>
                    <a:lumOff val="35000"/>
                  </a:prstClr>
                </a:solidFill>
                <a:latin typeface="Gadugi" panose="020B0502040204020203" pitchFamily="34" charset="0"/>
              </a:rPr>
              <a:t>Providing information about possible pathways.</a:t>
            </a:r>
            <a:endParaRPr lang="en-US" sz="2400" b="1" dirty="0">
              <a:solidFill>
                <a:srgbClr val="0D5BA9"/>
              </a:solidFill>
              <a:latin typeface="Gadugi" panose="020B0502040204020203" pitchFamily="34" charset="0"/>
            </a:endParaRPr>
          </a:p>
        </p:txBody>
      </p:sp>
      <p:sp>
        <p:nvSpPr>
          <p:cNvPr id="8" name="TextBox 7">
            <a:extLst>
              <a:ext uri="{FF2B5EF4-FFF2-40B4-BE49-F238E27FC236}">
                <a16:creationId xmlns:a16="http://schemas.microsoft.com/office/drawing/2014/main" id="{BD677BBA-2CF7-423B-A994-B02CF2687897}"/>
              </a:ext>
            </a:extLst>
          </p:cNvPr>
          <p:cNvSpPr txBox="1"/>
          <p:nvPr/>
        </p:nvSpPr>
        <p:spPr>
          <a:xfrm>
            <a:off x="3118647" y="4129309"/>
            <a:ext cx="6994182" cy="830997"/>
          </a:xfrm>
          <a:prstGeom prst="rect">
            <a:avLst/>
          </a:prstGeom>
          <a:noFill/>
        </p:spPr>
        <p:txBody>
          <a:bodyPr wrap="square" rtlCol="0">
            <a:spAutoFit/>
          </a:bodyPr>
          <a:lstStyle/>
          <a:p>
            <a:r>
              <a:rPr lang="en-US" sz="2400" b="1" dirty="0">
                <a:solidFill>
                  <a:prstClr val="black">
                    <a:lumMod val="65000"/>
                    <a:lumOff val="35000"/>
                  </a:prstClr>
                </a:solidFill>
                <a:latin typeface="Gadugi" panose="020B0502040204020203" pitchFamily="34" charset="0"/>
              </a:rPr>
              <a:t>Providing guidance and coaching to help student choose and enter their pathway.</a:t>
            </a:r>
            <a:endParaRPr lang="en-US" sz="2400" b="1" dirty="0">
              <a:solidFill>
                <a:srgbClr val="0D5BA9"/>
              </a:solidFill>
              <a:latin typeface="Gadugi" panose="020B0502040204020203" pitchFamily="34" charset="0"/>
            </a:endParaRPr>
          </a:p>
        </p:txBody>
      </p:sp>
      <p:sp>
        <p:nvSpPr>
          <p:cNvPr id="3" name="TextBox 2">
            <a:extLst>
              <a:ext uri="{FF2B5EF4-FFF2-40B4-BE49-F238E27FC236}">
                <a16:creationId xmlns:a16="http://schemas.microsoft.com/office/drawing/2014/main" id="{29CAC76B-C8C3-454F-B507-3946F401AFAA}"/>
              </a:ext>
            </a:extLst>
          </p:cNvPr>
          <p:cNvSpPr txBox="1"/>
          <p:nvPr/>
        </p:nvSpPr>
        <p:spPr>
          <a:xfrm>
            <a:off x="2348537" y="1641655"/>
            <a:ext cx="707572" cy="830997"/>
          </a:xfrm>
          <a:prstGeom prst="rect">
            <a:avLst/>
          </a:prstGeom>
          <a:noFill/>
        </p:spPr>
        <p:txBody>
          <a:bodyPr wrap="square" rtlCol="0">
            <a:spAutoFit/>
          </a:bodyPr>
          <a:lstStyle/>
          <a:p>
            <a:pPr algn="ctr"/>
            <a:r>
              <a:rPr lang="en-US" sz="4800" b="1" dirty="0">
                <a:ln>
                  <a:solidFill>
                    <a:sysClr val="windowText" lastClr="000000"/>
                  </a:solidFill>
                </a:ln>
                <a:solidFill>
                  <a:srgbClr val="C4D600"/>
                </a:solidFill>
                <a:latin typeface="Gadugi" panose="020B0502040204020203" pitchFamily="34" charset="0"/>
                <a:ea typeface="Gadugi" panose="020B0502040204020203" pitchFamily="34" charset="0"/>
              </a:rPr>
              <a:t>1.</a:t>
            </a:r>
          </a:p>
        </p:txBody>
      </p:sp>
      <p:sp>
        <p:nvSpPr>
          <p:cNvPr id="10" name="TextBox 9">
            <a:extLst>
              <a:ext uri="{FF2B5EF4-FFF2-40B4-BE49-F238E27FC236}">
                <a16:creationId xmlns:a16="http://schemas.microsoft.com/office/drawing/2014/main" id="{9D85C287-76CD-48AF-B1BC-EBE71D1CA199}"/>
              </a:ext>
            </a:extLst>
          </p:cNvPr>
          <p:cNvSpPr txBox="1"/>
          <p:nvPr/>
        </p:nvSpPr>
        <p:spPr>
          <a:xfrm>
            <a:off x="2348537" y="2886405"/>
            <a:ext cx="707572" cy="830997"/>
          </a:xfrm>
          <a:prstGeom prst="rect">
            <a:avLst/>
          </a:prstGeom>
          <a:noFill/>
        </p:spPr>
        <p:txBody>
          <a:bodyPr wrap="square" rtlCol="0">
            <a:spAutoFit/>
          </a:bodyPr>
          <a:lstStyle/>
          <a:p>
            <a:pPr algn="ctr"/>
            <a:r>
              <a:rPr lang="en-US" sz="4800" b="1" dirty="0">
                <a:ln>
                  <a:solidFill>
                    <a:sysClr val="windowText" lastClr="000000"/>
                  </a:solidFill>
                </a:ln>
                <a:solidFill>
                  <a:srgbClr val="C4D600"/>
                </a:solidFill>
                <a:latin typeface="Gadugi" panose="020B0502040204020203" pitchFamily="34" charset="0"/>
                <a:ea typeface="Gadugi" panose="020B0502040204020203" pitchFamily="34" charset="0"/>
              </a:rPr>
              <a:t>2.</a:t>
            </a:r>
          </a:p>
        </p:txBody>
      </p:sp>
      <p:sp>
        <p:nvSpPr>
          <p:cNvPr id="12" name="TextBox 11">
            <a:extLst>
              <a:ext uri="{FF2B5EF4-FFF2-40B4-BE49-F238E27FC236}">
                <a16:creationId xmlns:a16="http://schemas.microsoft.com/office/drawing/2014/main" id="{5956FA27-B706-4E25-8009-50BF197600B6}"/>
              </a:ext>
            </a:extLst>
          </p:cNvPr>
          <p:cNvSpPr txBox="1"/>
          <p:nvPr/>
        </p:nvSpPr>
        <p:spPr>
          <a:xfrm>
            <a:off x="2348537" y="4098531"/>
            <a:ext cx="707572" cy="830997"/>
          </a:xfrm>
          <a:prstGeom prst="rect">
            <a:avLst/>
          </a:prstGeom>
          <a:noFill/>
        </p:spPr>
        <p:txBody>
          <a:bodyPr wrap="square" rtlCol="0">
            <a:spAutoFit/>
          </a:bodyPr>
          <a:lstStyle/>
          <a:p>
            <a:pPr algn="ctr"/>
            <a:r>
              <a:rPr lang="en-US" sz="4800" b="1" dirty="0">
                <a:ln>
                  <a:solidFill>
                    <a:sysClr val="windowText" lastClr="000000"/>
                  </a:solidFill>
                </a:ln>
                <a:solidFill>
                  <a:srgbClr val="C4D600"/>
                </a:solidFill>
                <a:latin typeface="Gadugi" panose="020B0502040204020203" pitchFamily="34" charset="0"/>
                <a:ea typeface="Gadugi" panose="020B0502040204020203" pitchFamily="34" charset="0"/>
              </a:rPr>
              <a:t>3.</a:t>
            </a:r>
          </a:p>
        </p:txBody>
      </p:sp>
    </p:spTree>
    <p:extLst>
      <p:ext uri="{BB962C8B-B14F-4D97-AF65-F5344CB8AC3E}">
        <p14:creationId xmlns:p14="http://schemas.microsoft.com/office/powerpoint/2010/main" val="284759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918" y="-95839"/>
            <a:ext cx="11269927" cy="1325563"/>
          </a:xfrm>
        </p:spPr>
        <p:txBody>
          <a:bodyPr>
            <a:normAutofit/>
          </a:bodyPr>
          <a:lstStyle/>
          <a:p>
            <a:r>
              <a:rPr lang="en-US" sz="3200" b="1" dirty="0">
                <a:solidFill>
                  <a:srgbClr val="0D5BA9"/>
                </a:solidFill>
                <a:latin typeface="Gadugi" panose="020B0502040204020203" pitchFamily="34" charset="0"/>
              </a:rPr>
              <a:t>A Talent Strong Florida means..</a:t>
            </a:r>
            <a:endParaRPr lang="en-US" sz="3200" dirty="0">
              <a:solidFill>
                <a:schemeClr val="tx1">
                  <a:lumMod val="65000"/>
                  <a:lumOff val="35000"/>
                </a:schemeClr>
              </a:solidFill>
              <a:latin typeface="Gadugi" panose="020B0502040204020203" pitchFamily="34" charset="0"/>
            </a:endParaRPr>
          </a:p>
        </p:txBody>
      </p:sp>
      <p:sp>
        <p:nvSpPr>
          <p:cNvPr id="11" name="TextBox 10"/>
          <p:cNvSpPr txBox="1"/>
          <p:nvPr/>
        </p:nvSpPr>
        <p:spPr>
          <a:xfrm>
            <a:off x="549618" y="1594352"/>
            <a:ext cx="5000281" cy="1015663"/>
          </a:xfrm>
          <a:prstGeom prst="rect">
            <a:avLst/>
          </a:prstGeom>
          <a:noFill/>
        </p:spPr>
        <p:txBody>
          <a:bodyPr wrap="square" rtlCol="0">
            <a:spAutoFit/>
          </a:bodyPr>
          <a:lstStyle/>
          <a:p>
            <a:r>
              <a:rPr lang="en-US" sz="2000" dirty="0">
                <a:solidFill>
                  <a:prstClr val="black">
                    <a:lumMod val="65000"/>
                    <a:lumOff val="35000"/>
                  </a:prstClr>
                </a:solidFill>
                <a:latin typeface="Gadugi" panose="020B0502040204020203" pitchFamily="34" charset="0"/>
              </a:rPr>
              <a:t>Preparing our future workforce with the skills and education necessary to remain </a:t>
            </a:r>
            <a:r>
              <a:rPr lang="en-US" sz="2000" b="1" dirty="0">
                <a:solidFill>
                  <a:srgbClr val="0D5BA9"/>
                </a:solidFill>
                <a:latin typeface="Gadugi" panose="020B0502040204020203" pitchFamily="34" charset="0"/>
              </a:rPr>
              <a:t>competitive in the global economy</a:t>
            </a:r>
          </a:p>
        </p:txBody>
      </p:sp>
      <p:sp>
        <p:nvSpPr>
          <p:cNvPr id="13" name="TextBox 12"/>
          <p:cNvSpPr txBox="1"/>
          <p:nvPr/>
        </p:nvSpPr>
        <p:spPr>
          <a:xfrm>
            <a:off x="549619" y="3861126"/>
            <a:ext cx="4754880" cy="707886"/>
          </a:xfrm>
          <a:prstGeom prst="rect">
            <a:avLst/>
          </a:prstGeom>
          <a:noFill/>
        </p:spPr>
        <p:txBody>
          <a:bodyPr wrap="square" rtlCol="0">
            <a:spAutoFit/>
          </a:bodyPr>
          <a:lstStyle/>
          <a:p>
            <a:r>
              <a:rPr lang="en-US" sz="2000" dirty="0">
                <a:solidFill>
                  <a:prstClr val="black">
                    <a:lumMod val="65000"/>
                    <a:lumOff val="35000"/>
                  </a:prstClr>
                </a:solidFill>
                <a:latin typeface="Gadugi" panose="020B0502040204020203" pitchFamily="34" charset="0"/>
              </a:rPr>
              <a:t>Building an </a:t>
            </a:r>
            <a:r>
              <a:rPr lang="en-US" sz="2000" b="1" dirty="0">
                <a:solidFill>
                  <a:srgbClr val="0D5BA9"/>
                </a:solidFill>
                <a:latin typeface="Gadugi" panose="020B0502040204020203" pitchFamily="34" charset="0"/>
              </a:rPr>
              <a:t>economy more resilient</a:t>
            </a:r>
            <a:r>
              <a:rPr lang="en-US" sz="2000" dirty="0">
                <a:solidFill>
                  <a:prstClr val="black">
                    <a:lumMod val="65000"/>
                    <a:lumOff val="35000"/>
                  </a:prstClr>
                </a:solidFill>
                <a:latin typeface="Gadugi" panose="020B0502040204020203" pitchFamily="34" charset="0"/>
              </a:rPr>
              <a:t> to recover from inevitable disruptions</a:t>
            </a:r>
            <a:endParaRPr lang="en-US" sz="2000" b="1" dirty="0">
              <a:solidFill>
                <a:prstClr val="black">
                  <a:lumMod val="65000"/>
                  <a:lumOff val="35000"/>
                </a:prstClr>
              </a:solidFill>
              <a:latin typeface="Gadugi" panose="020B0502040204020203" pitchFamily="34" charset="0"/>
            </a:endParaRPr>
          </a:p>
        </p:txBody>
      </p:sp>
      <p:sp>
        <p:nvSpPr>
          <p:cNvPr id="9" name="TextBox 8">
            <a:extLst>
              <a:ext uri="{FF2B5EF4-FFF2-40B4-BE49-F238E27FC236}">
                <a16:creationId xmlns:a16="http://schemas.microsoft.com/office/drawing/2014/main" id="{2272D4B1-232E-4BEC-82FF-9786DD41F528}"/>
              </a:ext>
            </a:extLst>
          </p:cNvPr>
          <p:cNvSpPr txBox="1"/>
          <p:nvPr/>
        </p:nvSpPr>
        <p:spPr>
          <a:xfrm>
            <a:off x="549619" y="2862406"/>
            <a:ext cx="4754880" cy="707886"/>
          </a:xfrm>
          <a:prstGeom prst="rect">
            <a:avLst/>
          </a:prstGeom>
          <a:noFill/>
        </p:spPr>
        <p:txBody>
          <a:bodyPr wrap="square" rtlCol="0">
            <a:spAutoFit/>
          </a:bodyPr>
          <a:lstStyle/>
          <a:p>
            <a:r>
              <a:rPr lang="en-US" sz="2000" b="1" dirty="0">
                <a:solidFill>
                  <a:srgbClr val="0D5BA9"/>
                </a:solidFill>
                <a:latin typeface="Gadugi" panose="020B0502040204020203" pitchFamily="34" charset="0"/>
              </a:rPr>
              <a:t>Prosperity for Florida families </a:t>
            </a:r>
            <a:r>
              <a:rPr lang="en-US" sz="2000" dirty="0">
                <a:solidFill>
                  <a:prstClr val="black">
                    <a:lumMod val="65000"/>
                    <a:lumOff val="35000"/>
                  </a:prstClr>
                </a:solidFill>
                <a:latin typeface="Gadugi" panose="020B0502040204020203" pitchFamily="34" charset="0"/>
              </a:rPr>
              <a:t>and our state in good times and bad</a:t>
            </a:r>
            <a:endParaRPr lang="en-US" sz="1300" dirty="0">
              <a:solidFill>
                <a:prstClr val="black">
                  <a:lumMod val="65000"/>
                  <a:lumOff val="35000"/>
                </a:prstClr>
              </a:solidFill>
              <a:latin typeface="Gadugi" panose="020B0502040204020203" pitchFamily="34" charset="0"/>
            </a:endParaRPr>
          </a:p>
        </p:txBody>
      </p:sp>
      <p:pic>
        <p:nvPicPr>
          <p:cNvPr id="4" name="Picture 3" descr="A picture containing person&#10;&#10;Description automatically generated">
            <a:extLst>
              <a:ext uri="{FF2B5EF4-FFF2-40B4-BE49-F238E27FC236}">
                <a16:creationId xmlns:a16="http://schemas.microsoft.com/office/drawing/2014/main" id="{88DA758D-0AD2-4576-88E4-626E9C5B3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169" y="1360969"/>
            <a:ext cx="5566145" cy="3710763"/>
          </a:xfrm>
          <a:prstGeom prst="rect">
            <a:avLst/>
          </a:prstGeom>
        </p:spPr>
      </p:pic>
    </p:spTree>
    <p:extLst>
      <p:ext uri="{BB962C8B-B14F-4D97-AF65-F5344CB8AC3E}">
        <p14:creationId xmlns:p14="http://schemas.microsoft.com/office/powerpoint/2010/main" val="210894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3F2A74F-51E3-644D-84BA-674A9D22F7FA}"/>
              </a:ext>
            </a:extLst>
          </p:cNvPr>
          <p:cNvSpPr txBox="1">
            <a:spLocks/>
          </p:cNvSpPr>
          <p:nvPr/>
        </p:nvSpPr>
        <p:spPr>
          <a:xfrm>
            <a:off x="7212901" y="2128227"/>
            <a:ext cx="4384932" cy="26015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6000" b="1" dirty="0">
                <a:solidFill>
                  <a:schemeClr val="tx1">
                    <a:lumMod val="65000"/>
                    <a:lumOff val="35000"/>
                  </a:schemeClr>
                </a:solidFill>
                <a:latin typeface="Gadugi" panose="020B0502040204020203" pitchFamily="34" charset="0"/>
                <a:ea typeface="Gadugi" panose="020B0502040204020203" pitchFamily="34" charset="0"/>
              </a:rPr>
              <a:t>58%</a:t>
            </a:r>
          </a:p>
          <a:p>
            <a:pPr marL="0" indent="0">
              <a:spcBef>
                <a:spcPts val="0"/>
              </a:spcBef>
              <a:buNone/>
            </a:pPr>
            <a:r>
              <a:rPr lang="en-US" b="1" dirty="0">
                <a:solidFill>
                  <a:srgbClr val="0D5BA9"/>
                </a:solidFill>
                <a:latin typeface="Gadugi" panose="020B0502040204020203" pitchFamily="34" charset="0"/>
                <a:ea typeface="Gadugi" panose="020B0502040204020203" pitchFamily="34" charset="0"/>
              </a:rPr>
              <a:t>of Floridians reported </a:t>
            </a:r>
          </a:p>
          <a:p>
            <a:pPr marL="0" indent="0">
              <a:spcBef>
                <a:spcPts val="0"/>
              </a:spcBef>
              <a:buNone/>
            </a:pPr>
            <a:r>
              <a:rPr lang="en-US" b="1" dirty="0">
                <a:solidFill>
                  <a:schemeClr val="tx1">
                    <a:lumMod val="65000"/>
                    <a:lumOff val="35000"/>
                  </a:schemeClr>
                </a:solidFill>
                <a:latin typeface="Gadugi" panose="020B0502040204020203" pitchFamily="34" charset="0"/>
              </a:rPr>
              <a:t>job loss, reduced hours, </a:t>
            </a:r>
          </a:p>
          <a:p>
            <a:pPr marL="0" indent="0">
              <a:spcBef>
                <a:spcPts val="0"/>
              </a:spcBef>
              <a:buNone/>
            </a:pPr>
            <a:r>
              <a:rPr lang="en-US" b="1" dirty="0">
                <a:solidFill>
                  <a:schemeClr val="tx1">
                    <a:lumMod val="65000"/>
                    <a:lumOff val="35000"/>
                  </a:schemeClr>
                </a:solidFill>
                <a:latin typeface="Gadugi" panose="020B0502040204020203" pitchFamily="34" charset="0"/>
              </a:rPr>
              <a:t>or pay cuts</a:t>
            </a:r>
            <a:endParaRPr lang="en-US" b="1" dirty="0">
              <a:solidFill>
                <a:schemeClr val="tx1">
                  <a:lumMod val="65000"/>
                  <a:lumOff val="35000"/>
                </a:schemeClr>
              </a:solidFill>
              <a:latin typeface="Gadugi" panose="020B0502040204020203" pitchFamily="34" charset="0"/>
              <a:ea typeface="Gadugi" panose="020B0502040204020203" pitchFamily="34" charset="0"/>
            </a:endParaRPr>
          </a:p>
          <a:p>
            <a:pPr marL="0" indent="0">
              <a:spcBef>
                <a:spcPts val="0"/>
              </a:spcBef>
              <a:buNone/>
            </a:pPr>
            <a:r>
              <a:rPr lang="en-US" b="1" dirty="0">
                <a:solidFill>
                  <a:srgbClr val="0D5BA9"/>
                </a:solidFill>
                <a:latin typeface="Gadugi" panose="020B0502040204020203" pitchFamily="34" charset="0"/>
                <a:ea typeface="Gadugi" panose="020B0502040204020203" pitchFamily="34" charset="0"/>
              </a:rPr>
              <a:t>from COVID-19</a:t>
            </a:r>
          </a:p>
        </p:txBody>
      </p:sp>
      <p:sp>
        <p:nvSpPr>
          <p:cNvPr id="9" name="Content Placeholder 2">
            <a:extLst>
              <a:ext uri="{FF2B5EF4-FFF2-40B4-BE49-F238E27FC236}">
                <a16:creationId xmlns:a16="http://schemas.microsoft.com/office/drawing/2014/main" id="{AF9CB597-0796-C048-99EC-845E75CA428C}"/>
              </a:ext>
            </a:extLst>
          </p:cNvPr>
          <p:cNvSpPr txBox="1">
            <a:spLocks/>
          </p:cNvSpPr>
          <p:nvPr/>
        </p:nvSpPr>
        <p:spPr>
          <a:xfrm>
            <a:off x="1306285" y="5719832"/>
            <a:ext cx="9579429" cy="6818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Source: Breakthrough </a:t>
            </a:r>
          </a:p>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Research survey, May 2020.</a:t>
            </a:r>
          </a:p>
        </p:txBody>
      </p:sp>
      <p:pic>
        <p:nvPicPr>
          <p:cNvPr id="3" name="Picture 2" descr="A screenshot of a cell phone&#10;&#10;Description automatically generated">
            <a:extLst>
              <a:ext uri="{FF2B5EF4-FFF2-40B4-BE49-F238E27FC236}">
                <a16:creationId xmlns:a16="http://schemas.microsoft.com/office/drawing/2014/main" id="{547D6D4C-A51F-344F-9DBB-ABF3D8859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47" y="1847102"/>
            <a:ext cx="5626883" cy="3163795"/>
          </a:xfrm>
          <a:prstGeom prst="rect">
            <a:avLst/>
          </a:prstGeom>
        </p:spPr>
      </p:pic>
      <p:sp>
        <p:nvSpPr>
          <p:cNvPr id="10" name="Title 1">
            <a:extLst>
              <a:ext uri="{FF2B5EF4-FFF2-40B4-BE49-F238E27FC236}">
                <a16:creationId xmlns:a16="http://schemas.microsoft.com/office/drawing/2014/main" id="{1980B656-2AFA-9940-8391-C773CA78C02B}"/>
              </a:ext>
            </a:extLst>
          </p:cNvPr>
          <p:cNvSpPr txBox="1">
            <a:spLocks/>
          </p:cNvSpPr>
          <p:nvPr/>
        </p:nvSpPr>
        <p:spPr>
          <a:xfrm>
            <a:off x="838200" y="365125"/>
            <a:ext cx="10515600" cy="996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D5BA9"/>
                </a:solidFill>
                <a:latin typeface="Gadugi" panose="020B0502040204020203" pitchFamily="34" charset="0"/>
                <a:ea typeface="Gadugi" panose="020B0502040204020203" pitchFamily="34" charset="0"/>
              </a:rPr>
              <a:t>Far-reaching economic losses from COVID-19</a:t>
            </a:r>
          </a:p>
        </p:txBody>
      </p:sp>
    </p:spTree>
    <p:extLst>
      <p:ext uri="{BB962C8B-B14F-4D97-AF65-F5344CB8AC3E}">
        <p14:creationId xmlns:p14="http://schemas.microsoft.com/office/powerpoint/2010/main" val="273457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A58CC77-101E-814A-B31A-90F54276CC14}"/>
              </a:ext>
            </a:extLst>
          </p:cNvPr>
          <p:cNvSpPr txBox="1">
            <a:spLocks/>
          </p:cNvSpPr>
          <p:nvPr/>
        </p:nvSpPr>
        <p:spPr>
          <a:xfrm>
            <a:off x="838200" y="365125"/>
            <a:ext cx="10515600" cy="99674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D5BA9"/>
                </a:solidFill>
                <a:latin typeface="Gadugi" panose="020B0502040204020203" pitchFamily="34" charset="0"/>
                <a:ea typeface="Gadugi" panose="020B0502040204020203" pitchFamily="34" charset="0"/>
              </a:rPr>
              <a:t>Due to COVID-19, lowest education levels had greatest job-related losses</a:t>
            </a:r>
          </a:p>
        </p:txBody>
      </p:sp>
      <p:pic>
        <p:nvPicPr>
          <p:cNvPr id="5" name="Picture 4" descr="A screenshot of a cell phone&#10;&#10;Description automatically generated">
            <a:extLst>
              <a:ext uri="{FF2B5EF4-FFF2-40B4-BE49-F238E27FC236}">
                <a16:creationId xmlns:a16="http://schemas.microsoft.com/office/drawing/2014/main" id="{2EB6C239-A455-E747-94BD-A0FE1A8FA787}"/>
              </a:ext>
            </a:extLst>
          </p:cNvPr>
          <p:cNvPicPr>
            <a:picLocks noChangeAspect="1"/>
          </p:cNvPicPr>
          <p:nvPr/>
        </p:nvPicPr>
        <p:blipFill rotWithShape="1">
          <a:blip r:embed="rId3">
            <a:extLst>
              <a:ext uri="{28A0092B-C50C-407E-A947-70E740481C1C}">
                <a14:useLocalDpi xmlns:a14="http://schemas.microsoft.com/office/drawing/2010/main" val="0"/>
              </a:ext>
            </a:extLst>
          </a:blip>
          <a:srcRect t="28656"/>
          <a:stretch/>
        </p:blipFill>
        <p:spPr>
          <a:xfrm>
            <a:off x="838200" y="1663394"/>
            <a:ext cx="10799373" cy="3926245"/>
          </a:xfrm>
          <a:prstGeom prst="rect">
            <a:avLst/>
          </a:prstGeom>
        </p:spPr>
      </p:pic>
      <p:sp>
        <p:nvSpPr>
          <p:cNvPr id="8" name="Content Placeholder 2">
            <a:extLst>
              <a:ext uri="{FF2B5EF4-FFF2-40B4-BE49-F238E27FC236}">
                <a16:creationId xmlns:a16="http://schemas.microsoft.com/office/drawing/2014/main" id="{E1296422-1C13-5241-A00E-22FCA421627F}"/>
              </a:ext>
            </a:extLst>
          </p:cNvPr>
          <p:cNvSpPr txBox="1">
            <a:spLocks/>
          </p:cNvSpPr>
          <p:nvPr/>
        </p:nvSpPr>
        <p:spPr>
          <a:xfrm>
            <a:off x="1306285" y="5719832"/>
            <a:ext cx="9579429" cy="6818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Source: Breakthrough </a:t>
            </a:r>
          </a:p>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Research surveys, May 2020.</a:t>
            </a:r>
          </a:p>
        </p:txBody>
      </p:sp>
    </p:spTree>
    <p:extLst>
      <p:ext uri="{BB962C8B-B14F-4D97-AF65-F5344CB8AC3E}">
        <p14:creationId xmlns:p14="http://schemas.microsoft.com/office/powerpoint/2010/main" val="289306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A58CC77-101E-814A-B31A-90F54276CC14}"/>
              </a:ext>
            </a:extLst>
          </p:cNvPr>
          <p:cNvSpPr txBox="1">
            <a:spLocks/>
          </p:cNvSpPr>
          <p:nvPr/>
        </p:nvSpPr>
        <p:spPr>
          <a:xfrm>
            <a:off x="838200" y="365125"/>
            <a:ext cx="10515600" cy="996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D5BA9"/>
                </a:solidFill>
                <a:latin typeface="Gadugi" panose="020B0502040204020203" pitchFamily="34" charset="0"/>
                <a:ea typeface="Gadugi" panose="020B0502040204020203" pitchFamily="34" charset="0"/>
              </a:rPr>
              <a:t>Higher education levels recover faster</a:t>
            </a:r>
          </a:p>
        </p:txBody>
      </p:sp>
      <p:pic>
        <p:nvPicPr>
          <p:cNvPr id="5" name="Picture 4" descr="A close up of a map&#10;&#10;Description automatically generated">
            <a:extLst>
              <a:ext uri="{FF2B5EF4-FFF2-40B4-BE49-F238E27FC236}">
                <a16:creationId xmlns:a16="http://schemas.microsoft.com/office/drawing/2014/main" id="{9D8E869D-0523-C04F-BE6C-CB9ACE465947}"/>
              </a:ext>
            </a:extLst>
          </p:cNvPr>
          <p:cNvPicPr>
            <a:picLocks noChangeAspect="1"/>
          </p:cNvPicPr>
          <p:nvPr/>
        </p:nvPicPr>
        <p:blipFill rotWithShape="1">
          <a:blip r:embed="rId3">
            <a:extLst>
              <a:ext uri="{28A0092B-C50C-407E-A947-70E740481C1C}">
                <a14:useLocalDpi xmlns:a14="http://schemas.microsoft.com/office/drawing/2010/main" val="0"/>
              </a:ext>
            </a:extLst>
          </a:blip>
          <a:srcRect t="2352" b="3421"/>
          <a:stretch/>
        </p:blipFill>
        <p:spPr>
          <a:xfrm>
            <a:off x="3786785" y="1316660"/>
            <a:ext cx="6850008" cy="4515612"/>
          </a:xfrm>
          <a:prstGeom prst="rect">
            <a:avLst/>
          </a:prstGeom>
        </p:spPr>
      </p:pic>
      <p:sp>
        <p:nvSpPr>
          <p:cNvPr id="4" name="Content Placeholder 2">
            <a:extLst>
              <a:ext uri="{FF2B5EF4-FFF2-40B4-BE49-F238E27FC236}">
                <a16:creationId xmlns:a16="http://schemas.microsoft.com/office/drawing/2014/main" id="{4B0CC924-3002-7D4E-A440-1A693FD6AFD3}"/>
              </a:ext>
            </a:extLst>
          </p:cNvPr>
          <p:cNvSpPr txBox="1">
            <a:spLocks/>
          </p:cNvSpPr>
          <p:nvPr/>
        </p:nvSpPr>
        <p:spPr>
          <a:xfrm>
            <a:off x="-656334" y="2524174"/>
            <a:ext cx="4190534" cy="18096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2400" dirty="0">
                <a:solidFill>
                  <a:schemeClr val="tx1">
                    <a:lumMod val="65000"/>
                    <a:lumOff val="35000"/>
                  </a:schemeClr>
                </a:solidFill>
                <a:latin typeface="Gadugi" panose="020B0502040204020203" pitchFamily="34" charset="0"/>
                <a:ea typeface="Gadugi" panose="020B0502040204020203" pitchFamily="34" charset="0"/>
              </a:rPr>
              <a:t>People with higher </a:t>
            </a:r>
          </a:p>
          <a:p>
            <a:pPr marL="0" indent="0" algn="r">
              <a:spcBef>
                <a:spcPts val="0"/>
              </a:spcBef>
              <a:buNone/>
            </a:pPr>
            <a:r>
              <a:rPr lang="en-US" sz="2400" dirty="0">
                <a:solidFill>
                  <a:schemeClr val="tx1">
                    <a:lumMod val="65000"/>
                    <a:lumOff val="35000"/>
                  </a:schemeClr>
                </a:solidFill>
                <a:latin typeface="Gadugi" panose="020B0502040204020203" pitchFamily="34" charset="0"/>
                <a:ea typeface="Gadugi" panose="020B0502040204020203" pitchFamily="34" charset="0"/>
              </a:rPr>
              <a:t>education levels </a:t>
            </a:r>
          </a:p>
          <a:p>
            <a:pPr marL="0" indent="0" algn="r">
              <a:spcBef>
                <a:spcPts val="0"/>
              </a:spcBef>
              <a:buNone/>
            </a:pPr>
            <a:r>
              <a:rPr lang="en-US" sz="3200" b="1" dirty="0">
                <a:solidFill>
                  <a:srgbClr val="0D5BA9"/>
                </a:solidFill>
                <a:latin typeface="Gadugi" panose="020B0502040204020203" pitchFamily="34" charset="0"/>
                <a:ea typeface="Gadugi" panose="020B0502040204020203" pitchFamily="34" charset="0"/>
              </a:rPr>
              <a:t>recovered fastest</a:t>
            </a:r>
          </a:p>
          <a:p>
            <a:pPr marL="0" indent="0" algn="r">
              <a:spcBef>
                <a:spcPts val="0"/>
              </a:spcBef>
              <a:buNone/>
            </a:pPr>
            <a:r>
              <a:rPr lang="en-US" sz="2400" dirty="0">
                <a:solidFill>
                  <a:srgbClr val="E63E30"/>
                </a:solidFill>
                <a:latin typeface="Gadugi" panose="020B0502040204020203" pitchFamily="34" charset="0"/>
              </a:rPr>
              <a:t> </a:t>
            </a:r>
            <a:r>
              <a:rPr lang="en-US" sz="2400" dirty="0">
                <a:solidFill>
                  <a:schemeClr val="tx1">
                    <a:lumMod val="65000"/>
                    <a:lumOff val="35000"/>
                  </a:schemeClr>
                </a:solidFill>
                <a:latin typeface="Gadugi" panose="020B0502040204020203" pitchFamily="34" charset="0"/>
              </a:rPr>
              <a:t>from Great Recession</a:t>
            </a:r>
          </a:p>
        </p:txBody>
      </p:sp>
      <p:cxnSp>
        <p:nvCxnSpPr>
          <p:cNvPr id="3" name="Straight Connector 2">
            <a:extLst>
              <a:ext uri="{FF2B5EF4-FFF2-40B4-BE49-F238E27FC236}">
                <a16:creationId xmlns:a16="http://schemas.microsoft.com/office/drawing/2014/main" id="{9C7CEE06-4A89-B840-A7DF-6EB1B031A231}"/>
              </a:ext>
            </a:extLst>
          </p:cNvPr>
          <p:cNvCxnSpPr/>
          <p:nvPr/>
        </p:nvCxnSpPr>
        <p:spPr>
          <a:xfrm>
            <a:off x="3557440" y="1701890"/>
            <a:ext cx="0" cy="3657600"/>
          </a:xfrm>
          <a:prstGeom prst="line">
            <a:avLst/>
          </a:prstGeom>
          <a:ln w="44450">
            <a:solidFill>
              <a:srgbClr val="0D5BA9"/>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A48C69D0-08D4-E446-A7BD-F1BD91353CA6}"/>
              </a:ext>
            </a:extLst>
          </p:cNvPr>
          <p:cNvSpPr txBox="1">
            <a:spLocks/>
          </p:cNvSpPr>
          <p:nvPr/>
        </p:nvSpPr>
        <p:spPr>
          <a:xfrm>
            <a:off x="1306285" y="6024958"/>
            <a:ext cx="9579429" cy="6818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Source: Brookings Institution</a:t>
            </a:r>
          </a:p>
        </p:txBody>
      </p:sp>
    </p:spTree>
    <p:extLst>
      <p:ext uri="{BB962C8B-B14F-4D97-AF65-F5344CB8AC3E}">
        <p14:creationId xmlns:p14="http://schemas.microsoft.com/office/powerpoint/2010/main" val="400095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6747"/>
          </a:xfrm>
        </p:spPr>
        <p:txBody>
          <a:bodyPr>
            <a:normAutofit/>
          </a:bodyPr>
          <a:lstStyle/>
          <a:p>
            <a:pPr algn="ctr"/>
            <a:r>
              <a:rPr lang="en-US" sz="3600" b="1" dirty="0">
                <a:solidFill>
                  <a:srgbClr val="0D5BA9"/>
                </a:solidFill>
                <a:latin typeface="Gadugi" panose="020B0502040204020203" pitchFamily="34" charset="0"/>
                <a:ea typeface="Gadugi" panose="020B0502040204020203" pitchFamily="34" charset="0"/>
              </a:rPr>
              <a:t>Is College for Everyone?</a:t>
            </a:r>
          </a:p>
        </p:txBody>
      </p:sp>
      <p:sp>
        <p:nvSpPr>
          <p:cNvPr id="3" name="Content Placeholder 2"/>
          <p:cNvSpPr>
            <a:spLocks noGrp="1"/>
          </p:cNvSpPr>
          <p:nvPr>
            <p:ph idx="1"/>
          </p:nvPr>
        </p:nvSpPr>
        <p:spPr>
          <a:xfrm>
            <a:off x="6284502" y="1780234"/>
            <a:ext cx="5426826" cy="3532546"/>
          </a:xfrm>
        </p:spPr>
        <p:txBody>
          <a:bodyPr anchor="t">
            <a:normAutofit fontScale="92500"/>
          </a:bodyPr>
          <a:lstStyle/>
          <a:p>
            <a:pPr>
              <a:spcAft>
                <a:spcPts val="600"/>
              </a:spcAft>
              <a:buClr>
                <a:schemeClr val="tx1"/>
              </a:buClr>
            </a:pPr>
            <a:r>
              <a:rPr lang="en-US" sz="2400" b="1" dirty="0">
                <a:solidFill>
                  <a:srgbClr val="0D5BA9"/>
                </a:solidFill>
                <a:latin typeface="Gadugi" panose="020B0502040204020203" pitchFamily="34" charset="0"/>
                <a:ea typeface="Gadugi" panose="020B0502040204020203" pitchFamily="34" charset="0"/>
              </a:rPr>
              <a:t>Two out of three </a:t>
            </a:r>
            <a:r>
              <a:rPr lang="en-US" sz="2400" dirty="0">
                <a:solidFill>
                  <a:schemeClr val="tx1">
                    <a:lumMod val="65000"/>
                    <a:lumOff val="35000"/>
                  </a:schemeClr>
                </a:solidFill>
                <a:latin typeface="Gadugi" panose="020B0502040204020203" pitchFamily="34" charset="0"/>
                <a:ea typeface="Gadugi" panose="020B0502040204020203" pitchFamily="34" charset="0"/>
              </a:rPr>
              <a:t>new jobs will require education beyond high school by 2025 </a:t>
            </a:r>
          </a:p>
          <a:p>
            <a:pPr>
              <a:spcAft>
                <a:spcPts val="600"/>
              </a:spcAft>
              <a:buClr>
                <a:schemeClr val="tx1"/>
              </a:buClr>
            </a:pPr>
            <a:r>
              <a:rPr lang="en-US" sz="2400" b="1" dirty="0">
                <a:solidFill>
                  <a:srgbClr val="0D5BA9"/>
                </a:solidFill>
                <a:latin typeface="Gadugi" panose="020B0502040204020203" pitchFamily="34" charset="0"/>
                <a:ea typeface="Gadugi" panose="020B0502040204020203" pitchFamily="34" charset="0"/>
              </a:rPr>
              <a:t>Nine out of ten </a:t>
            </a:r>
            <a:r>
              <a:rPr lang="en-US" sz="2400" dirty="0">
                <a:solidFill>
                  <a:schemeClr val="tx1">
                    <a:lumMod val="65000"/>
                    <a:lumOff val="35000"/>
                  </a:schemeClr>
                </a:solidFill>
                <a:latin typeface="Gadugi" panose="020B0502040204020203" pitchFamily="34" charset="0"/>
                <a:ea typeface="Gadugi" panose="020B0502040204020203" pitchFamily="34" charset="0"/>
              </a:rPr>
              <a:t>Florida voters support making education beyond high school more accessible.</a:t>
            </a:r>
          </a:p>
          <a:p>
            <a:pPr>
              <a:spcAft>
                <a:spcPts val="600"/>
              </a:spcAft>
            </a:pPr>
            <a:r>
              <a:rPr lang="en-US" sz="2400" dirty="0">
                <a:solidFill>
                  <a:schemeClr val="tx1">
                    <a:lumMod val="65000"/>
                    <a:lumOff val="35000"/>
                  </a:schemeClr>
                </a:solidFill>
                <a:latin typeface="Gadugi" panose="020B0502040204020203" pitchFamily="34" charset="0"/>
                <a:ea typeface="Gadugi" panose="020B0502040204020203" pitchFamily="34" charset="0"/>
              </a:rPr>
              <a:t>Almost</a:t>
            </a:r>
            <a:r>
              <a:rPr lang="en-US" sz="2400" b="1" dirty="0">
                <a:solidFill>
                  <a:srgbClr val="0D5BA9"/>
                </a:solidFill>
                <a:latin typeface="Gadugi" panose="020B0502040204020203" pitchFamily="34" charset="0"/>
                <a:ea typeface="Gadugi" panose="020B0502040204020203" pitchFamily="34" charset="0"/>
              </a:rPr>
              <a:t> 90%</a:t>
            </a:r>
            <a:r>
              <a:rPr lang="en-US" sz="2400" dirty="0">
                <a:solidFill>
                  <a:schemeClr val="tx1">
                    <a:lumMod val="65000"/>
                    <a:lumOff val="35000"/>
                  </a:schemeClr>
                </a:solidFill>
                <a:latin typeface="Gadugi" panose="020B0502040204020203" pitchFamily="34" charset="0"/>
                <a:ea typeface="Gadugi" panose="020B0502040204020203" pitchFamily="34" charset="0"/>
              </a:rPr>
              <a:t> of Floridians believe that a college degree or credential beyond high school is important for the average Floridian to be successful in the future workforce.</a:t>
            </a:r>
          </a:p>
        </p:txBody>
      </p:sp>
      <p:pic>
        <p:nvPicPr>
          <p:cNvPr id="7" name="Picture 6">
            <a:extLst>
              <a:ext uri="{FF2B5EF4-FFF2-40B4-BE49-F238E27FC236}">
                <a16:creationId xmlns:a16="http://schemas.microsoft.com/office/drawing/2014/main" id="{1B0A221A-FA43-E148-AACC-650D1A3389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9610" y="1974500"/>
            <a:ext cx="5475765" cy="2909000"/>
          </a:xfrm>
          <a:prstGeom prst="rect">
            <a:avLst/>
          </a:prstGeom>
        </p:spPr>
      </p:pic>
      <p:sp>
        <p:nvSpPr>
          <p:cNvPr id="5" name="Content Placeholder 2">
            <a:extLst>
              <a:ext uri="{FF2B5EF4-FFF2-40B4-BE49-F238E27FC236}">
                <a16:creationId xmlns:a16="http://schemas.microsoft.com/office/drawing/2014/main" id="{64E6B7C1-D267-8E47-84FE-EEDDA5AD8E9B}"/>
              </a:ext>
            </a:extLst>
          </p:cNvPr>
          <p:cNvSpPr txBox="1">
            <a:spLocks/>
          </p:cNvSpPr>
          <p:nvPr/>
        </p:nvSpPr>
        <p:spPr>
          <a:xfrm>
            <a:off x="1256369" y="5496128"/>
            <a:ext cx="9679261" cy="6818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Sources: Breakthrough Research surveys, March 2020 and August 2020, Florida Chamber of Commerce</a:t>
            </a:r>
          </a:p>
        </p:txBody>
      </p:sp>
    </p:spTree>
    <p:extLst>
      <p:ext uri="{BB962C8B-B14F-4D97-AF65-F5344CB8AC3E}">
        <p14:creationId xmlns:p14="http://schemas.microsoft.com/office/powerpoint/2010/main" val="325858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8249EFA-E645-46DD-ABC2-52F10BEC0D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4910" y="4524660"/>
            <a:ext cx="2735120" cy="997812"/>
          </a:xfrm>
          <a:prstGeom prst="rect">
            <a:avLst/>
          </a:prstGeom>
          <a:ln>
            <a:noFill/>
          </a:ln>
        </p:spPr>
      </p:pic>
      <p:pic>
        <p:nvPicPr>
          <p:cNvPr id="27" name="Picture 26">
            <a:extLst>
              <a:ext uri="{FF2B5EF4-FFF2-40B4-BE49-F238E27FC236}">
                <a16:creationId xmlns:a16="http://schemas.microsoft.com/office/drawing/2014/main" id="{DE8198E2-83D4-48C2-9040-3951B5C630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4910" y="3254148"/>
            <a:ext cx="2235760" cy="997812"/>
          </a:xfrm>
          <a:prstGeom prst="rect">
            <a:avLst/>
          </a:prstGeom>
          <a:ln>
            <a:noFill/>
          </a:ln>
        </p:spPr>
      </p:pic>
      <p:pic>
        <p:nvPicPr>
          <p:cNvPr id="29" name="Picture 28">
            <a:extLst>
              <a:ext uri="{FF2B5EF4-FFF2-40B4-BE49-F238E27FC236}">
                <a16:creationId xmlns:a16="http://schemas.microsoft.com/office/drawing/2014/main" id="{F15306B7-B13F-4CC2-969D-C82DD1E638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3590" y="4588156"/>
            <a:ext cx="2235760" cy="997812"/>
          </a:xfrm>
          <a:prstGeom prst="rect">
            <a:avLst/>
          </a:prstGeom>
          <a:ln>
            <a:noFill/>
          </a:ln>
        </p:spPr>
      </p:pic>
      <p:pic>
        <p:nvPicPr>
          <p:cNvPr id="16" name="Picture 15">
            <a:extLst>
              <a:ext uri="{FF2B5EF4-FFF2-40B4-BE49-F238E27FC236}">
                <a16:creationId xmlns:a16="http://schemas.microsoft.com/office/drawing/2014/main" id="{060814F8-58B8-46FE-82AE-1A186C045C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7962" y="1512984"/>
            <a:ext cx="4095838" cy="1645920"/>
          </a:xfrm>
          <a:prstGeom prst="rect">
            <a:avLst/>
          </a:prstGeom>
          <a:ln>
            <a:noFill/>
          </a:ln>
        </p:spPr>
      </p:pic>
      <p:sp>
        <p:nvSpPr>
          <p:cNvPr id="2" name="Title 1"/>
          <p:cNvSpPr>
            <a:spLocks noGrp="1"/>
          </p:cNvSpPr>
          <p:nvPr>
            <p:ph type="title"/>
          </p:nvPr>
        </p:nvSpPr>
        <p:spPr>
          <a:xfrm>
            <a:off x="838200" y="365127"/>
            <a:ext cx="10515600" cy="783407"/>
          </a:xfrm>
        </p:spPr>
        <p:txBody>
          <a:bodyPr>
            <a:noAutofit/>
          </a:bodyPr>
          <a:lstStyle/>
          <a:p>
            <a:pPr algn="ctr"/>
            <a:r>
              <a:rPr lang="en-US" sz="3600" b="1" dirty="0">
                <a:solidFill>
                  <a:srgbClr val="0D5BA9"/>
                </a:solidFill>
                <a:latin typeface="Gadugi" panose="020B0502040204020203" pitchFamily="34" charset="0"/>
                <a:ea typeface="Gadugi" panose="020B0502040204020203" pitchFamily="34" charset="0"/>
              </a:rPr>
              <a:t>Providing information on pathways</a:t>
            </a:r>
            <a:endParaRPr lang="en-US" sz="3600" b="1" dirty="0">
              <a:solidFill>
                <a:srgbClr val="0055B9"/>
              </a:solidFill>
              <a:latin typeface="Gadugi" panose="020B0502040204020203" pitchFamily="34" charset="0"/>
            </a:endParaRPr>
          </a:p>
        </p:txBody>
      </p:sp>
      <p:pic>
        <p:nvPicPr>
          <p:cNvPr id="21" name="Picture 20">
            <a:extLst>
              <a:ext uri="{FF2B5EF4-FFF2-40B4-BE49-F238E27FC236}">
                <a16:creationId xmlns:a16="http://schemas.microsoft.com/office/drawing/2014/main" id="{D9F1E0B3-2454-4355-A32D-9AE6945323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3590" y="3190652"/>
            <a:ext cx="2235760" cy="997812"/>
          </a:xfrm>
          <a:prstGeom prst="rect">
            <a:avLst/>
          </a:prstGeom>
          <a:ln>
            <a:noFill/>
          </a:ln>
        </p:spPr>
      </p:pic>
      <p:pic>
        <p:nvPicPr>
          <p:cNvPr id="12" name="Picture 11">
            <a:extLst>
              <a:ext uri="{FF2B5EF4-FFF2-40B4-BE49-F238E27FC236}">
                <a16:creationId xmlns:a16="http://schemas.microsoft.com/office/drawing/2014/main" id="{16107234-0FEC-4380-88DF-6064FA79BC5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02244" y="1771492"/>
            <a:ext cx="5852582" cy="3653682"/>
          </a:xfrm>
          <a:prstGeom prst="rect">
            <a:avLst/>
          </a:prstGeom>
        </p:spPr>
      </p:pic>
    </p:spTree>
    <p:extLst>
      <p:ext uri="{BB962C8B-B14F-4D97-AF65-F5344CB8AC3E}">
        <p14:creationId xmlns:p14="http://schemas.microsoft.com/office/powerpoint/2010/main" val="3894158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9E78E0A-D1FC-489C-A32E-F171CE35C85E}"/>
              </a:ext>
            </a:extLst>
          </p:cNvPr>
          <p:cNvSpPr txBox="1">
            <a:spLocks/>
          </p:cNvSpPr>
          <p:nvPr/>
        </p:nvSpPr>
        <p:spPr>
          <a:xfrm>
            <a:off x="575732" y="2705519"/>
            <a:ext cx="4388154" cy="415248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tx1"/>
              </a:buClr>
              <a:buNone/>
            </a:pPr>
            <a:r>
              <a:rPr lang="en-US" sz="2400" b="1" dirty="0">
                <a:solidFill>
                  <a:srgbClr val="0D5BA9"/>
                </a:solidFill>
                <a:latin typeface="Gadugi" panose="020B0502040204020203" pitchFamily="34" charset="0"/>
                <a:ea typeface="Gadugi" panose="020B0502040204020203" pitchFamily="34" charset="0"/>
              </a:rPr>
              <a:t>Goal: </a:t>
            </a:r>
            <a:r>
              <a:rPr lang="en-US" sz="2400" b="1" dirty="0">
                <a:solidFill>
                  <a:schemeClr val="tx1">
                    <a:lumMod val="65000"/>
                    <a:lumOff val="35000"/>
                  </a:schemeClr>
                </a:solidFill>
                <a:latin typeface="Gadugi" panose="020B0502040204020203" pitchFamily="34" charset="0"/>
                <a:ea typeface="Gadugi" panose="020B0502040204020203" pitchFamily="34" charset="0"/>
              </a:rPr>
              <a:t>Every student will graduate high school with a plan for life after graduation.</a:t>
            </a:r>
          </a:p>
          <a:p>
            <a:pPr marL="0" indent="0">
              <a:spcAft>
                <a:spcPts val="600"/>
              </a:spcAft>
              <a:buClr>
                <a:schemeClr val="tx1"/>
              </a:buClr>
              <a:buNone/>
            </a:pPr>
            <a:endParaRPr lang="en-US" sz="2400" dirty="0">
              <a:solidFill>
                <a:schemeClr val="tx1">
                  <a:lumMod val="65000"/>
                  <a:lumOff val="35000"/>
                </a:schemeClr>
              </a:solidFill>
              <a:latin typeface="Gadugi" panose="020B0502040204020203" pitchFamily="34" charset="0"/>
              <a:ea typeface="Gadugi" panose="020B0502040204020203" pitchFamily="34" charset="0"/>
            </a:endParaRPr>
          </a:p>
        </p:txBody>
      </p:sp>
      <p:pic>
        <p:nvPicPr>
          <p:cNvPr id="6" name="Picture 5" descr="Diagram, venn diagram&#10;&#10;Description automatically generated">
            <a:extLst>
              <a:ext uri="{FF2B5EF4-FFF2-40B4-BE49-F238E27FC236}">
                <a16:creationId xmlns:a16="http://schemas.microsoft.com/office/drawing/2014/main" id="{248A59BE-1427-481B-A0F5-13BEBDEF9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57" y="299775"/>
            <a:ext cx="5682343" cy="5682343"/>
          </a:xfrm>
          <a:prstGeom prst="rect">
            <a:avLst/>
          </a:prstGeom>
        </p:spPr>
      </p:pic>
    </p:spTree>
    <p:extLst>
      <p:ext uri="{BB962C8B-B14F-4D97-AF65-F5344CB8AC3E}">
        <p14:creationId xmlns:p14="http://schemas.microsoft.com/office/powerpoint/2010/main" val="77664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95EB74-7094-42E6-A5B3-F7F40E62C6B6}"/>
              </a:ext>
            </a:extLst>
          </p:cNvPr>
          <p:cNvSpPr txBox="1">
            <a:spLocks/>
          </p:cNvSpPr>
          <p:nvPr/>
        </p:nvSpPr>
        <p:spPr>
          <a:xfrm>
            <a:off x="838200" y="365125"/>
            <a:ext cx="10515600" cy="996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solidFill>
                <a:srgbClr val="0D5BA9"/>
              </a:solidFill>
              <a:latin typeface="Gadugi" panose="020B0502040204020203" pitchFamily="34" charset="0"/>
              <a:ea typeface="Gadugi" panose="020B0502040204020203" pitchFamily="34" charset="0"/>
            </a:endParaRPr>
          </a:p>
        </p:txBody>
      </p:sp>
      <p:sp>
        <p:nvSpPr>
          <p:cNvPr id="10" name="Title 1">
            <a:extLst>
              <a:ext uri="{FF2B5EF4-FFF2-40B4-BE49-F238E27FC236}">
                <a16:creationId xmlns:a16="http://schemas.microsoft.com/office/drawing/2014/main" id="{70E993D7-94FE-467D-ACE1-60003EC32F01}"/>
              </a:ext>
            </a:extLst>
          </p:cNvPr>
          <p:cNvSpPr>
            <a:spLocks noGrp="1"/>
          </p:cNvSpPr>
          <p:nvPr>
            <p:ph type="title"/>
          </p:nvPr>
        </p:nvSpPr>
        <p:spPr>
          <a:xfrm>
            <a:off x="838200" y="191582"/>
            <a:ext cx="10515600" cy="996747"/>
          </a:xfrm>
        </p:spPr>
        <p:txBody>
          <a:bodyPr>
            <a:normAutofit/>
          </a:bodyPr>
          <a:lstStyle/>
          <a:p>
            <a:pPr algn="ctr"/>
            <a:r>
              <a:rPr lang="en-US" sz="3600" b="1" dirty="0">
                <a:solidFill>
                  <a:srgbClr val="0D5BA9"/>
                </a:solidFill>
                <a:latin typeface="Gadugi" panose="020B0502040204020203" pitchFamily="34" charset="0"/>
                <a:ea typeface="Gadugi" panose="020B0502040204020203" pitchFamily="34" charset="0"/>
              </a:rPr>
              <a:t>Florida College Access Network</a:t>
            </a:r>
          </a:p>
        </p:txBody>
      </p:sp>
      <p:sp>
        <p:nvSpPr>
          <p:cNvPr id="11" name="Content Placeholder 2">
            <a:extLst>
              <a:ext uri="{FF2B5EF4-FFF2-40B4-BE49-F238E27FC236}">
                <a16:creationId xmlns:a16="http://schemas.microsoft.com/office/drawing/2014/main" id="{8A1DC693-0766-4B22-A78C-826CAC9E381B}"/>
              </a:ext>
            </a:extLst>
          </p:cNvPr>
          <p:cNvSpPr>
            <a:spLocks noGrp="1"/>
          </p:cNvSpPr>
          <p:nvPr>
            <p:ph idx="1"/>
          </p:nvPr>
        </p:nvSpPr>
        <p:spPr>
          <a:xfrm>
            <a:off x="966011" y="1656715"/>
            <a:ext cx="4469585" cy="3837093"/>
          </a:xfrm>
        </p:spPr>
        <p:txBody>
          <a:bodyPr>
            <a:noAutofit/>
          </a:bodyPr>
          <a:lstStyle/>
          <a:p>
            <a:pPr marL="0" indent="0">
              <a:buNone/>
            </a:pPr>
            <a:r>
              <a:rPr lang="en-US" b="1" dirty="0">
                <a:solidFill>
                  <a:srgbClr val="E63E30"/>
                </a:solidFill>
                <a:latin typeface="Gadugi" panose="020B0502040204020203" pitchFamily="34" charset="0"/>
              </a:rPr>
              <a:t>Our mission: </a:t>
            </a:r>
          </a:p>
          <a:p>
            <a:pPr marL="0" indent="0">
              <a:buNone/>
            </a:pPr>
            <a:r>
              <a:rPr lang="en-US" dirty="0">
                <a:solidFill>
                  <a:schemeClr val="tx1">
                    <a:lumMod val="75000"/>
                    <a:lumOff val="25000"/>
                  </a:schemeClr>
                </a:solidFill>
                <a:latin typeface="Gadugi" panose="020B0502040204020203" pitchFamily="34" charset="0"/>
              </a:rPr>
              <a:t>We lead the collaborative movement to ensure every Floridian achieves an education beyond high school and a rewarding career.</a:t>
            </a:r>
          </a:p>
        </p:txBody>
      </p:sp>
      <p:sp>
        <p:nvSpPr>
          <p:cNvPr id="12" name="Content Placeholder 2">
            <a:extLst>
              <a:ext uri="{FF2B5EF4-FFF2-40B4-BE49-F238E27FC236}">
                <a16:creationId xmlns:a16="http://schemas.microsoft.com/office/drawing/2014/main" id="{F3FAD257-032D-4D2F-917A-E7DBD82BFE67}"/>
              </a:ext>
            </a:extLst>
          </p:cNvPr>
          <p:cNvSpPr txBox="1">
            <a:spLocks/>
          </p:cNvSpPr>
          <p:nvPr/>
        </p:nvSpPr>
        <p:spPr>
          <a:xfrm>
            <a:off x="6977343" y="1656715"/>
            <a:ext cx="4469590" cy="4241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b="1" dirty="0">
                <a:solidFill>
                  <a:srgbClr val="E63E30"/>
                </a:solidFill>
                <a:latin typeface="Gadugi" panose="020B0502040204020203" pitchFamily="34" charset="0"/>
              </a:rPr>
              <a:t>Our vision: </a:t>
            </a:r>
          </a:p>
          <a:p>
            <a:pPr marL="0" indent="0">
              <a:spcBef>
                <a:spcPts val="2400"/>
              </a:spcBef>
              <a:buFont typeface="Arial" panose="020B0604020202020204" pitchFamily="34" charset="0"/>
              <a:buNone/>
            </a:pPr>
            <a:r>
              <a:rPr lang="en-US" dirty="0">
                <a:solidFill>
                  <a:schemeClr val="tx1">
                    <a:lumMod val="75000"/>
                    <a:lumOff val="25000"/>
                  </a:schemeClr>
                </a:solidFill>
                <a:latin typeface="Gadugi" panose="020B0502040204020203" pitchFamily="34" charset="0"/>
              </a:rPr>
              <a:t>A Florida working together, where education is the pathway to economic mobility for all.</a:t>
            </a:r>
          </a:p>
          <a:p>
            <a:pPr marL="0" indent="0">
              <a:spcBef>
                <a:spcPts val="2400"/>
              </a:spcBef>
              <a:buFont typeface="Arial" panose="020B0604020202020204" pitchFamily="34" charset="0"/>
              <a:buNone/>
            </a:pPr>
            <a:endParaRPr lang="en-US" dirty="0">
              <a:solidFill>
                <a:schemeClr val="tx1">
                  <a:lumMod val="75000"/>
                  <a:lumOff val="25000"/>
                </a:schemeClr>
              </a:solidFill>
              <a:latin typeface="Gadugi" panose="020B0502040204020203" pitchFamily="34" charset="0"/>
            </a:endParaRPr>
          </a:p>
        </p:txBody>
      </p:sp>
      <p:cxnSp>
        <p:nvCxnSpPr>
          <p:cNvPr id="13" name="Straight Connector 12">
            <a:extLst>
              <a:ext uri="{FF2B5EF4-FFF2-40B4-BE49-F238E27FC236}">
                <a16:creationId xmlns:a16="http://schemas.microsoft.com/office/drawing/2014/main" id="{F2891CBF-0A57-4B64-B4CF-3A2F4AECB1E2}"/>
              </a:ext>
            </a:extLst>
          </p:cNvPr>
          <p:cNvCxnSpPr/>
          <p:nvPr/>
        </p:nvCxnSpPr>
        <p:spPr>
          <a:xfrm>
            <a:off x="6214533" y="1656715"/>
            <a:ext cx="0" cy="3591560"/>
          </a:xfrm>
          <a:prstGeom prst="line">
            <a:avLst/>
          </a:prstGeom>
          <a:ln w="381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0683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D78E12-97E7-4DA7-AFC9-017B77FE078E}"/>
              </a:ext>
            </a:extLst>
          </p:cNvPr>
          <p:cNvPicPr>
            <a:picLocks noChangeAspect="1"/>
          </p:cNvPicPr>
          <p:nvPr/>
        </p:nvPicPr>
        <p:blipFill rotWithShape="1">
          <a:blip r:embed="rId3"/>
          <a:srcRect r="685"/>
          <a:stretch/>
        </p:blipFill>
        <p:spPr>
          <a:xfrm>
            <a:off x="952736" y="108770"/>
            <a:ext cx="10216007" cy="6640460"/>
          </a:xfrm>
          <a:prstGeom prst="rect">
            <a:avLst/>
          </a:prstGeom>
        </p:spPr>
      </p:pic>
    </p:spTree>
    <p:extLst>
      <p:ext uri="{BB962C8B-B14F-4D97-AF65-F5344CB8AC3E}">
        <p14:creationId xmlns:p14="http://schemas.microsoft.com/office/powerpoint/2010/main" val="4222186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C28EC-4976-4EEE-837C-CA830B3651B0}"/>
              </a:ext>
            </a:extLst>
          </p:cNvPr>
          <p:cNvPicPr>
            <a:picLocks noChangeAspect="1"/>
          </p:cNvPicPr>
          <p:nvPr/>
        </p:nvPicPr>
        <p:blipFill>
          <a:blip r:embed="rId3"/>
          <a:stretch>
            <a:fillRect/>
          </a:stretch>
        </p:blipFill>
        <p:spPr>
          <a:xfrm>
            <a:off x="7366168" y="1945632"/>
            <a:ext cx="3552571" cy="3140101"/>
          </a:xfrm>
          <a:prstGeom prst="rect">
            <a:avLst/>
          </a:prstGeom>
        </p:spPr>
      </p:pic>
      <p:sp>
        <p:nvSpPr>
          <p:cNvPr id="8" name="Content Placeholder 2">
            <a:extLst>
              <a:ext uri="{FF2B5EF4-FFF2-40B4-BE49-F238E27FC236}">
                <a16:creationId xmlns:a16="http://schemas.microsoft.com/office/drawing/2014/main" id="{619451C8-72F8-474D-92F8-2B14B3A6F154}"/>
              </a:ext>
            </a:extLst>
          </p:cNvPr>
          <p:cNvSpPr txBox="1">
            <a:spLocks/>
          </p:cNvSpPr>
          <p:nvPr/>
        </p:nvSpPr>
        <p:spPr>
          <a:xfrm>
            <a:off x="914476" y="641098"/>
            <a:ext cx="10706614" cy="11111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75000"/>
                    <a:lumOff val="25000"/>
                  </a:schemeClr>
                </a:solidFill>
                <a:latin typeface="Gadugi" panose="020B0502040204020203" pitchFamily="34" charset="0"/>
              </a:rPr>
              <a:t>Local College Access Networks are </a:t>
            </a:r>
            <a:r>
              <a:rPr lang="en-US" b="1" dirty="0">
                <a:solidFill>
                  <a:srgbClr val="0D5BA9"/>
                </a:solidFill>
                <a:latin typeface="Gadugi" panose="020B0502040204020203" pitchFamily="34" charset="0"/>
              </a:rPr>
              <a:t>multi-sector partnerships </a:t>
            </a:r>
            <a:r>
              <a:rPr lang="en-US" dirty="0">
                <a:solidFill>
                  <a:schemeClr val="tx1">
                    <a:lumMod val="75000"/>
                    <a:lumOff val="25000"/>
                  </a:schemeClr>
                </a:solidFill>
                <a:latin typeface="Gadugi" panose="020B0502040204020203" pitchFamily="34" charset="0"/>
              </a:rPr>
              <a:t>that </a:t>
            </a:r>
            <a:r>
              <a:rPr lang="en-US" b="1" dirty="0">
                <a:solidFill>
                  <a:srgbClr val="0D5BA9"/>
                </a:solidFill>
                <a:latin typeface="Gadugi" panose="020B0502040204020203" pitchFamily="34" charset="0"/>
              </a:rPr>
              <a:t>create solutions </a:t>
            </a:r>
            <a:r>
              <a:rPr lang="en-US" dirty="0">
                <a:solidFill>
                  <a:schemeClr val="tx1">
                    <a:lumMod val="75000"/>
                    <a:lumOff val="25000"/>
                  </a:schemeClr>
                </a:solidFill>
                <a:latin typeface="Gadugi" panose="020B0502040204020203" pitchFamily="34" charset="0"/>
              </a:rPr>
              <a:t>to support local </a:t>
            </a:r>
            <a:r>
              <a:rPr lang="en-US" b="1" dirty="0">
                <a:solidFill>
                  <a:srgbClr val="0D5BA9"/>
                </a:solidFill>
                <a:latin typeface="Gadugi" panose="020B0502040204020203" pitchFamily="34" charset="0"/>
              </a:rPr>
              <a:t>talent development</a:t>
            </a:r>
            <a:r>
              <a:rPr lang="en-US" dirty="0">
                <a:solidFill>
                  <a:schemeClr val="tx1">
                    <a:lumMod val="75000"/>
                    <a:lumOff val="25000"/>
                  </a:schemeClr>
                </a:solidFill>
                <a:latin typeface="Gadugi" panose="020B0502040204020203" pitchFamily="34" charset="0"/>
              </a:rPr>
              <a:t>.</a:t>
            </a:r>
          </a:p>
        </p:txBody>
      </p:sp>
      <p:sp>
        <p:nvSpPr>
          <p:cNvPr id="9" name="TextBox 8">
            <a:extLst>
              <a:ext uri="{FF2B5EF4-FFF2-40B4-BE49-F238E27FC236}">
                <a16:creationId xmlns:a16="http://schemas.microsoft.com/office/drawing/2014/main" id="{735918BC-716B-42BF-90FE-7B1225FE95AA}"/>
              </a:ext>
            </a:extLst>
          </p:cNvPr>
          <p:cNvSpPr txBox="1"/>
          <p:nvPr/>
        </p:nvSpPr>
        <p:spPr>
          <a:xfrm>
            <a:off x="957034" y="1949711"/>
            <a:ext cx="8492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5BA9"/>
                </a:solidFill>
                <a:effectLst/>
                <a:uLnTx/>
                <a:uFillTx/>
                <a:latin typeface="Gadugi" panose="020B0502040204020203" pitchFamily="34" charset="0"/>
                <a:ea typeface="+mn-ea"/>
                <a:cs typeface="+mn-cs"/>
              </a:rPr>
              <a:t>17</a:t>
            </a:r>
          </a:p>
        </p:txBody>
      </p:sp>
      <p:sp>
        <p:nvSpPr>
          <p:cNvPr id="10" name="TextBox 9">
            <a:extLst>
              <a:ext uri="{FF2B5EF4-FFF2-40B4-BE49-F238E27FC236}">
                <a16:creationId xmlns:a16="http://schemas.microsoft.com/office/drawing/2014/main" id="{C10797BF-12F6-464B-B5E0-02A5484CEE47}"/>
              </a:ext>
            </a:extLst>
          </p:cNvPr>
          <p:cNvSpPr txBox="1"/>
          <p:nvPr/>
        </p:nvSpPr>
        <p:spPr>
          <a:xfrm>
            <a:off x="1848874" y="2071033"/>
            <a:ext cx="52453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dugi" panose="020B0502040204020203" pitchFamily="34" charset="0"/>
                <a:ea typeface="+mn-ea"/>
                <a:cs typeface="+mn-cs"/>
              </a:rPr>
              <a:t>regional </a:t>
            </a:r>
            <a:r>
              <a:rPr kumimoji="0" lang="en-US" sz="2000" b="0" i="0" u="none" strike="noStrike" kern="1200" cap="none" spc="0" normalizeH="0" baseline="0" noProof="0" dirty="0">
                <a:ln>
                  <a:noFill/>
                </a:ln>
                <a:solidFill>
                  <a:srgbClr val="262626"/>
                </a:solidFill>
                <a:effectLst/>
                <a:uLnTx/>
                <a:uFillTx/>
                <a:latin typeface="Gadugi" panose="020B0502040204020203" pitchFamily="34" charset="0"/>
                <a:ea typeface="+mn-ea"/>
                <a:cs typeface="+mn-cs"/>
              </a:rPr>
              <a:t>networks</a:t>
            </a:r>
            <a:r>
              <a:rPr kumimoji="0" lang="en-US" sz="2000" b="0" i="0" u="none" strike="noStrike" kern="1200" cap="none" spc="0" normalizeH="0" baseline="0" noProof="0" dirty="0">
                <a:ln>
                  <a:noFill/>
                </a:ln>
                <a:solidFill>
                  <a:prstClr val="black">
                    <a:lumMod val="85000"/>
                    <a:lumOff val="15000"/>
                  </a:prstClr>
                </a:solidFill>
                <a:effectLst/>
                <a:uLnTx/>
                <a:uFillTx/>
                <a:latin typeface="Gadugi" panose="020B0502040204020203" pitchFamily="34" charset="0"/>
                <a:ea typeface="+mn-ea"/>
                <a:cs typeface="+mn-cs"/>
              </a:rPr>
              <a:t> throughout Florida</a:t>
            </a:r>
          </a:p>
        </p:txBody>
      </p:sp>
      <p:sp>
        <p:nvSpPr>
          <p:cNvPr id="11" name="TextBox 10">
            <a:extLst>
              <a:ext uri="{FF2B5EF4-FFF2-40B4-BE49-F238E27FC236}">
                <a16:creationId xmlns:a16="http://schemas.microsoft.com/office/drawing/2014/main" id="{B24EEA46-7977-40B5-AACE-7A1133C2BEE0}"/>
              </a:ext>
            </a:extLst>
          </p:cNvPr>
          <p:cNvSpPr txBox="1"/>
          <p:nvPr/>
        </p:nvSpPr>
        <p:spPr>
          <a:xfrm>
            <a:off x="957034" y="3197977"/>
            <a:ext cx="8492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5BA9"/>
                </a:solidFill>
                <a:effectLst/>
                <a:uLnTx/>
                <a:uFillTx/>
                <a:latin typeface="Gadugi" panose="020B0502040204020203" pitchFamily="34" charset="0"/>
                <a:ea typeface="+mn-ea"/>
                <a:cs typeface="+mn-cs"/>
              </a:rPr>
              <a:t>600</a:t>
            </a:r>
          </a:p>
        </p:txBody>
      </p:sp>
      <p:sp>
        <p:nvSpPr>
          <p:cNvPr id="12" name="TextBox 11">
            <a:extLst>
              <a:ext uri="{FF2B5EF4-FFF2-40B4-BE49-F238E27FC236}">
                <a16:creationId xmlns:a16="http://schemas.microsoft.com/office/drawing/2014/main" id="{899AEA1D-3ACD-4EBC-9095-C6275B128386}"/>
              </a:ext>
            </a:extLst>
          </p:cNvPr>
          <p:cNvSpPr txBox="1"/>
          <p:nvPr/>
        </p:nvSpPr>
        <p:spPr>
          <a:xfrm>
            <a:off x="1778417" y="2828645"/>
            <a:ext cx="611652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Gadugi" panose="020B0502040204020203" pitchFamily="34" charset="0"/>
                <a:ea typeface="+mn-ea"/>
                <a:cs typeface="+mn-cs"/>
              </a:rPr>
              <a:t>organizations and institutions within these networks including school districts, colleges and universities, career and technical colleges, nonprofits, philanthropy, business and government leaders</a:t>
            </a:r>
          </a:p>
        </p:txBody>
      </p:sp>
      <p:sp>
        <p:nvSpPr>
          <p:cNvPr id="13" name="TextBox 12">
            <a:extLst>
              <a:ext uri="{FF2B5EF4-FFF2-40B4-BE49-F238E27FC236}">
                <a16:creationId xmlns:a16="http://schemas.microsoft.com/office/drawing/2014/main" id="{36440D3E-77DD-41ED-8E6F-3B21A5EC6E55}"/>
              </a:ext>
            </a:extLst>
          </p:cNvPr>
          <p:cNvSpPr txBox="1"/>
          <p:nvPr/>
        </p:nvSpPr>
        <p:spPr>
          <a:xfrm>
            <a:off x="914476" y="4470180"/>
            <a:ext cx="934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D5BA9"/>
                </a:solidFill>
                <a:latin typeface="Gadugi" panose="020B0502040204020203" pitchFamily="34" charset="0"/>
              </a:rPr>
              <a:t>82</a:t>
            </a:r>
            <a:r>
              <a:rPr kumimoji="0" lang="en-US" sz="2800" b="1" i="0" u="none" strike="noStrike" kern="1200" cap="none" spc="0" normalizeH="0" baseline="0" noProof="0" dirty="0">
                <a:ln>
                  <a:noFill/>
                </a:ln>
                <a:solidFill>
                  <a:srgbClr val="0D5BA9"/>
                </a:solidFill>
                <a:effectLst/>
                <a:uLnTx/>
                <a:uFillTx/>
                <a:latin typeface="Gadugi" panose="020B0502040204020203" pitchFamily="34" charset="0"/>
                <a:ea typeface="+mn-ea"/>
                <a:cs typeface="+mn-cs"/>
              </a:rPr>
              <a:t>%</a:t>
            </a:r>
          </a:p>
        </p:txBody>
      </p:sp>
      <p:sp>
        <p:nvSpPr>
          <p:cNvPr id="14" name="TextBox 13">
            <a:extLst>
              <a:ext uri="{FF2B5EF4-FFF2-40B4-BE49-F238E27FC236}">
                <a16:creationId xmlns:a16="http://schemas.microsoft.com/office/drawing/2014/main" id="{904054EA-0E65-456D-B66C-5529D1CB0FC9}"/>
              </a:ext>
            </a:extLst>
          </p:cNvPr>
          <p:cNvSpPr txBox="1"/>
          <p:nvPr/>
        </p:nvSpPr>
        <p:spPr>
          <a:xfrm>
            <a:off x="1848875" y="4377847"/>
            <a:ext cx="65890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Gadugi" panose="020B0502040204020203" pitchFamily="34" charset="0"/>
                <a:ea typeface="+mn-ea"/>
                <a:cs typeface="+mn-cs"/>
              </a:rPr>
              <a:t>of Florida’s population is supported by one of these coalitions</a:t>
            </a:r>
          </a:p>
        </p:txBody>
      </p:sp>
    </p:spTree>
    <p:extLst>
      <p:ext uri="{BB962C8B-B14F-4D97-AF65-F5344CB8AC3E}">
        <p14:creationId xmlns:p14="http://schemas.microsoft.com/office/powerpoint/2010/main" val="355235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327"/>
            <a:ext cx="10515600" cy="783407"/>
          </a:xfrm>
        </p:spPr>
        <p:txBody>
          <a:bodyPr>
            <a:noAutofit/>
          </a:bodyPr>
          <a:lstStyle/>
          <a:p>
            <a:r>
              <a:rPr lang="en-US" sz="3600" b="1" dirty="0">
                <a:solidFill>
                  <a:srgbClr val="0055B9"/>
                </a:solidFill>
                <a:latin typeface="Gadugi" panose="020B0502040204020203" pitchFamily="34" charset="0"/>
              </a:rPr>
              <a:t>PLANit Sarasota’s LaunchPad4U</a:t>
            </a:r>
          </a:p>
        </p:txBody>
      </p:sp>
      <p:pic>
        <p:nvPicPr>
          <p:cNvPr id="5" name="Picture 4" descr="Text&#10;&#10;Description automatically generated">
            <a:extLst>
              <a:ext uri="{FF2B5EF4-FFF2-40B4-BE49-F238E27FC236}">
                <a16:creationId xmlns:a16="http://schemas.microsoft.com/office/drawing/2014/main" id="{3E49B74E-7B2D-4AFF-80C1-FAD39ED3E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756" y="311063"/>
            <a:ext cx="3160044" cy="1042142"/>
          </a:xfrm>
          <a:prstGeom prst="rect">
            <a:avLst/>
          </a:prstGeom>
        </p:spPr>
      </p:pic>
      <p:pic>
        <p:nvPicPr>
          <p:cNvPr id="1026" name="Picture 2" descr="LaunchPad4U">
            <a:extLst>
              <a:ext uri="{FF2B5EF4-FFF2-40B4-BE49-F238E27FC236}">
                <a16:creationId xmlns:a16="http://schemas.microsoft.com/office/drawing/2014/main" id="{6384E31D-3380-46A3-B5D3-58C88619C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86618"/>
            <a:ext cx="4927146" cy="328476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255AE3B-6EAC-4F20-B36B-A6F659A3274B}"/>
              </a:ext>
            </a:extLst>
          </p:cNvPr>
          <p:cNvSpPr txBox="1">
            <a:spLocks/>
          </p:cNvSpPr>
          <p:nvPr/>
        </p:nvSpPr>
        <p:spPr>
          <a:xfrm>
            <a:off x="6273616" y="2041492"/>
            <a:ext cx="5426826" cy="353254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tx1"/>
              </a:buClr>
            </a:pPr>
            <a:r>
              <a:rPr lang="en-US" sz="2400" dirty="0">
                <a:solidFill>
                  <a:schemeClr val="tx1">
                    <a:lumMod val="65000"/>
                    <a:lumOff val="35000"/>
                  </a:schemeClr>
                </a:solidFill>
                <a:latin typeface="Gadugi" panose="020B0502040204020203" pitchFamily="34" charset="0"/>
                <a:ea typeface="Gadugi" panose="020B0502040204020203" pitchFamily="34" charset="0"/>
              </a:rPr>
              <a:t>Opened in June 2020</a:t>
            </a:r>
          </a:p>
          <a:p>
            <a:pPr>
              <a:spcAft>
                <a:spcPts val="600"/>
              </a:spcAft>
              <a:buClr>
                <a:schemeClr val="tx1"/>
              </a:buClr>
            </a:pPr>
            <a:r>
              <a:rPr lang="en-US" sz="2400" dirty="0">
                <a:solidFill>
                  <a:schemeClr val="tx1">
                    <a:lumMod val="65000"/>
                    <a:lumOff val="35000"/>
                  </a:schemeClr>
                </a:solidFill>
                <a:latin typeface="Gadugi" panose="020B0502040204020203" pitchFamily="34" charset="0"/>
                <a:ea typeface="Gadugi" panose="020B0502040204020203" pitchFamily="34" charset="0"/>
              </a:rPr>
              <a:t>Community resource center and learning lab to ensure students graduate with a plan for their futures</a:t>
            </a:r>
          </a:p>
          <a:p>
            <a:pPr>
              <a:spcAft>
                <a:spcPts val="600"/>
              </a:spcAft>
              <a:buClr>
                <a:schemeClr val="tx1"/>
              </a:buClr>
            </a:pPr>
            <a:r>
              <a:rPr lang="en-US" sz="2400" dirty="0">
                <a:solidFill>
                  <a:schemeClr val="tx1">
                    <a:lumMod val="65000"/>
                    <a:lumOff val="35000"/>
                  </a:schemeClr>
                </a:solidFill>
                <a:latin typeface="Gadugi" panose="020B0502040204020203" pitchFamily="34" charset="0"/>
                <a:ea typeface="Gadugi" panose="020B0502040204020203" pitchFamily="34" charset="0"/>
              </a:rPr>
              <a:t>Access to volunteer mentors and trained professionals</a:t>
            </a:r>
          </a:p>
          <a:p>
            <a:pPr>
              <a:spcAft>
                <a:spcPts val="600"/>
              </a:spcAft>
              <a:buClr>
                <a:schemeClr val="tx1"/>
              </a:buClr>
            </a:pPr>
            <a:r>
              <a:rPr lang="en-US" sz="2400" dirty="0">
                <a:solidFill>
                  <a:schemeClr val="tx1">
                    <a:lumMod val="65000"/>
                    <a:lumOff val="35000"/>
                  </a:schemeClr>
                </a:solidFill>
                <a:latin typeface="Gadugi" panose="020B0502040204020203" pitchFamily="34" charset="0"/>
                <a:ea typeface="Gadugi" panose="020B0502040204020203" pitchFamily="34" charset="0"/>
              </a:rPr>
              <a:t>Workshops on success activities</a:t>
            </a:r>
          </a:p>
        </p:txBody>
      </p:sp>
    </p:spTree>
    <p:extLst>
      <p:ext uri="{BB962C8B-B14F-4D97-AF65-F5344CB8AC3E}">
        <p14:creationId xmlns:p14="http://schemas.microsoft.com/office/powerpoint/2010/main" val="1015619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327"/>
            <a:ext cx="10515600" cy="783407"/>
          </a:xfrm>
        </p:spPr>
        <p:txBody>
          <a:bodyPr>
            <a:noAutofit/>
          </a:bodyPr>
          <a:lstStyle/>
          <a:p>
            <a:r>
              <a:rPr lang="en-US" sz="3600" b="1" dirty="0">
                <a:solidFill>
                  <a:srgbClr val="0055B9"/>
                </a:solidFill>
                <a:latin typeface="Gadugi" panose="020B0502040204020203" pitchFamily="34" charset="0"/>
              </a:rPr>
              <a:t>LEAP’s Complete Tampa Bay Initiative</a:t>
            </a:r>
          </a:p>
        </p:txBody>
      </p:sp>
      <p:sp>
        <p:nvSpPr>
          <p:cNvPr id="8" name="Content Placeholder 2">
            <a:extLst>
              <a:ext uri="{FF2B5EF4-FFF2-40B4-BE49-F238E27FC236}">
                <a16:creationId xmlns:a16="http://schemas.microsoft.com/office/drawing/2014/main" id="{4255AE3B-6EAC-4F20-B36B-A6F659A3274B}"/>
              </a:ext>
            </a:extLst>
          </p:cNvPr>
          <p:cNvSpPr txBox="1">
            <a:spLocks/>
          </p:cNvSpPr>
          <p:nvPr/>
        </p:nvSpPr>
        <p:spPr>
          <a:xfrm>
            <a:off x="4648200" y="1508092"/>
            <a:ext cx="7074013" cy="4141594"/>
          </a:xfrm>
          <a:prstGeom prst="rect">
            <a:avLst/>
          </a:prstGeom>
        </p:spPr>
        <p:txBody>
          <a:bodyPr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tx1"/>
              </a:buClr>
            </a:pPr>
            <a:r>
              <a:rPr lang="en-US" sz="2400" dirty="0">
                <a:solidFill>
                  <a:schemeClr val="tx1">
                    <a:lumMod val="65000"/>
                    <a:lumOff val="35000"/>
                  </a:schemeClr>
                </a:solidFill>
                <a:latin typeface="Gadugi" panose="020B0502040204020203" pitchFamily="34" charset="0"/>
                <a:ea typeface="Gadugi" panose="020B0502040204020203" pitchFamily="34" charset="0"/>
              </a:rPr>
              <a:t>Partnership between LEAP Tampa Bay, SPC, HCC, Pinellas Technical Colleges, Hillsborough Technical Colleges, and USF</a:t>
            </a:r>
          </a:p>
          <a:p>
            <a:pPr>
              <a:spcAft>
                <a:spcPts val="600"/>
              </a:spcAft>
              <a:buClr>
                <a:schemeClr val="tx1"/>
              </a:buClr>
            </a:pPr>
            <a:r>
              <a:rPr lang="en-US" sz="2400" dirty="0">
                <a:solidFill>
                  <a:schemeClr val="tx1">
                    <a:lumMod val="65000"/>
                    <a:lumOff val="35000"/>
                  </a:schemeClr>
                </a:solidFill>
                <a:latin typeface="Gadugi" panose="020B0502040204020203" pitchFamily="34" charset="0"/>
                <a:ea typeface="Gadugi" panose="020B0502040204020203" pitchFamily="34" charset="0"/>
              </a:rPr>
              <a:t>Goal is to reengage adult learners who have stopped out</a:t>
            </a:r>
          </a:p>
          <a:p>
            <a:pPr>
              <a:spcAft>
                <a:spcPts val="600"/>
              </a:spcAft>
              <a:buClr>
                <a:schemeClr val="tx1"/>
              </a:buClr>
            </a:pPr>
            <a:r>
              <a:rPr lang="en-US" sz="2400" dirty="0">
                <a:solidFill>
                  <a:schemeClr val="tx1">
                    <a:lumMod val="65000"/>
                    <a:lumOff val="35000"/>
                  </a:schemeClr>
                </a:solidFill>
                <a:latin typeface="Gadugi" panose="020B0502040204020203" pitchFamily="34" charset="0"/>
                <a:ea typeface="Gadugi" panose="020B0502040204020203" pitchFamily="34" charset="0"/>
              </a:rPr>
              <a:t>Interested students are paired with a completion coach to determine the right path for them and the resources needed</a:t>
            </a:r>
          </a:p>
          <a:p>
            <a:pPr>
              <a:spcAft>
                <a:spcPts val="600"/>
              </a:spcAft>
              <a:buClr>
                <a:schemeClr val="tx1"/>
              </a:buClr>
            </a:pPr>
            <a:r>
              <a:rPr lang="en-US" sz="2400" dirty="0">
                <a:solidFill>
                  <a:schemeClr val="tx1">
                    <a:lumMod val="65000"/>
                    <a:lumOff val="35000"/>
                  </a:schemeClr>
                </a:solidFill>
                <a:latin typeface="Gadugi" panose="020B0502040204020203" pitchFamily="34" charset="0"/>
                <a:ea typeface="Gadugi" panose="020B0502040204020203" pitchFamily="34" charset="0"/>
              </a:rPr>
              <a:t>Partnership with Knack and Pinellas County Urban League provides students with free peer-to-peer tutoring</a:t>
            </a:r>
          </a:p>
        </p:txBody>
      </p:sp>
      <p:pic>
        <p:nvPicPr>
          <p:cNvPr id="4" name="Picture 3" descr="Logo&#10;&#10;Description automatically generated">
            <a:extLst>
              <a:ext uri="{FF2B5EF4-FFF2-40B4-BE49-F238E27FC236}">
                <a16:creationId xmlns:a16="http://schemas.microsoft.com/office/drawing/2014/main" id="{968AC326-B238-4A50-8215-12B0C6B64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050" y="2624813"/>
            <a:ext cx="2476836" cy="1439353"/>
          </a:xfrm>
          <a:prstGeom prst="rect">
            <a:avLst/>
          </a:prstGeom>
        </p:spPr>
      </p:pic>
    </p:spTree>
    <p:extLst>
      <p:ext uri="{BB962C8B-B14F-4D97-AF65-F5344CB8AC3E}">
        <p14:creationId xmlns:p14="http://schemas.microsoft.com/office/powerpoint/2010/main" val="2733616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83407"/>
          </a:xfrm>
        </p:spPr>
        <p:txBody>
          <a:bodyPr>
            <a:noAutofit/>
          </a:bodyPr>
          <a:lstStyle/>
          <a:p>
            <a:r>
              <a:rPr lang="en-US" sz="3600" b="1" dirty="0">
                <a:solidFill>
                  <a:srgbClr val="0055B9"/>
                </a:solidFill>
                <a:latin typeface="Gadugi" panose="020B0502040204020203" pitchFamily="34" charset="0"/>
              </a:rPr>
              <a:t>Pinellas County’s College and Career Centers</a:t>
            </a:r>
          </a:p>
        </p:txBody>
      </p:sp>
      <p:pic>
        <p:nvPicPr>
          <p:cNvPr id="6" name="Picture 5">
            <a:extLst>
              <a:ext uri="{FF2B5EF4-FFF2-40B4-BE49-F238E27FC236}">
                <a16:creationId xmlns:a16="http://schemas.microsoft.com/office/drawing/2014/main" id="{3874BF38-ADDF-467E-AD2D-519C2A4FEB44}"/>
              </a:ext>
            </a:extLst>
          </p:cNvPr>
          <p:cNvPicPr>
            <a:picLocks noChangeAspect="1"/>
          </p:cNvPicPr>
          <p:nvPr/>
        </p:nvPicPr>
        <p:blipFill rotWithShape="1">
          <a:blip r:embed="rId3"/>
          <a:srcRect t="1237"/>
          <a:stretch/>
        </p:blipFill>
        <p:spPr>
          <a:xfrm rot="481769">
            <a:off x="5277574" y="1564949"/>
            <a:ext cx="3213044" cy="411480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13F338C-A008-4569-AE58-1E7410668BEF}"/>
              </a:ext>
            </a:extLst>
          </p:cNvPr>
          <p:cNvPicPr>
            <a:picLocks noChangeAspect="1"/>
          </p:cNvPicPr>
          <p:nvPr/>
        </p:nvPicPr>
        <p:blipFill rotWithShape="1">
          <a:blip r:embed="rId4"/>
          <a:srcRect b="689"/>
          <a:stretch/>
        </p:blipFill>
        <p:spPr>
          <a:xfrm>
            <a:off x="3171609" y="1360715"/>
            <a:ext cx="3185465"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1106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9" y="201841"/>
            <a:ext cx="10515600" cy="783407"/>
          </a:xfrm>
        </p:spPr>
        <p:txBody>
          <a:bodyPr>
            <a:noAutofit/>
          </a:bodyPr>
          <a:lstStyle/>
          <a:p>
            <a:r>
              <a:rPr lang="en-US" sz="3600" b="1" dirty="0">
                <a:solidFill>
                  <a:srgbClr val="0055B9"/>
                </a:solidFill>
                <a:latin typeface="Gadugi" panose="020B0502040204020203" pitchFamily="34" charset="0"/>
              </a:rPr>
              <a:t>Earn Up’s Career Pathways</a:t>
            </a:r>
          </a:p>
        </p:txBody>
      </p:sp>
      <p:pic>
        <p:nvPicPr>
          <p:cNvPr id="5" name="Picture 4" descr="Text&#10;&#10;Description automatically generated with low confidence">
            <a:extLst>
              <a:ext uri="{FF2B5EF4-FFF2-40B4-BE49-F238E27FC236}">
                <a16:creationId xmlns:a16="http://schemas.microsoft.com/office/drawing/2014/main" id="{D3264797-A6C6-4B41-AECA-EE9F8E3BD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125" y="-84976"/>
            <a:ext cx="3810218" cy="1211903"/>
          </a:xfrm>
          <a:prstGeom prst="rect">
            <a:avLst/>
          </a:prstGeom>
        </p:spPr>
      </p:pic>
      <p:pic>
        <p:nvPicPr>
          <p:cNvPr id="7" name="Picture 6">
            <a:extLst>
              <a:ext uri="{FF2B5EF4-FFF2-40B4-BE49-F238E27FC236}">
                <a16:creationId xmlns:a16="http://schemas.microsoft.com/office/drawing/2014/main" id="{68F39646-4A89-40B7-A18A-298769439AA0}"/>
              </a:ext>
            </a:extLst>
          </p:cNvPr>
          <p:cNvPicPr>
            <a:picLocks noChangeAspect="1"/>
          </p:cNvPicPr>
          <p:nvPr/>
        </p:nvPicPr>
        <p:blipFill>
          <a:blip r:embed="rId4"/>
          <a:stretch>
            <a:fillRect/>
          </a:stretch>
        </p:blipFill>
        <p:spPr>
          <a:xfrm>
            <a:off x="699995" y="1126927"/>
            <a:ext cx="3467245" cy="448056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CBD0F52-6615-4B5A-8A31-3205CBA316B0}"/>
              </a:ext>
            </a:extLst>
          </p:cNvPr>
          <p:cNvPicPr>
            <a:picLocks noChangeAspect="1"/>
          </p:cNvPicPr>
          <p:nvPr/>
        </p:nvPicPr>
        <p:blipFill>
          <a:blip r:embed="rId5"/>
          <a:stretch>
            <a:fillRect/>
          </a:stretch>
        </p:blipFill>
        <p:spPr>
          <a:xfrm>
            <a:off x="4530147" y="1126927"/>
            <a:ext cx="3458678" cy="448056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D2FC3BB0-CB1F-46D9-BC47-18F45366EDDA}"/>
              </a:ext>
            </a:extLst>
          </p:cNvPr>
          <p:cNvPicPr>
            <a:picLocks noChangeAspect="1"/>
          </p:cNvPicPr>
          <p:nvPr/>
        </p:nvPicPr>
        <p:blipFill>
          <a:blip r:embed="rId6"/>
          <a:stretch>
            <a:fillRect/>
          </a:stretch>
        </p:blipFill>
        <p:spPr>
          <a:xfrm>
            <a:off x="8393093" y="1126927"/>
            <a:ext cx="3414070" cy="4480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6207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0D5533-A5A3-4E98-B773-DFDC01532640}"/>
              </a:ext>
            </a:extLst>
          </p:cNvPr>
          <p:cNvSpPr txBox="1"/>
          <p:nvPr/>
        </p:nvSpPr>
        <p:spPr>
          <a:xfrm>
            <a:off x="3032486" y="2132932"/>
            <a:ext cx="6127028" cy="1938992"/>
          </a:xfrm>
          <a:prstGeom prst="rect">
            <a:avLst/>
          </a:prstGeom>
          <a:noFill/>
        </p:spPr>
        <p:txBody>
          <a:bodyPr wrap="square" rtlCol="0">
            <a:spAutoFit/>
          </a:bodyPr>
          <a:lstStyle/>
          <a:p>
            <a:pPr algn="ctr"/>
            <a:endParaRPr lang="en-US" sz="2400" b="1" dirty="0">
              <a:solidFill>
                <a:prstClr val="black"/>
              </a:solidFill>
              <a:latin typeface="Gadugi" panose="020B0502040204020203" pitchFamily="34" charset="0"/>
              <a:ea typeface="Gadugi" panose="020B0502040204020203" pitchFamily="34" charset="0"/>
            </a:endParaRPr>
          </a:p>
          <a:p>
            <a:pPr algn="ctr"/>
            <a:r>
              <a:rPr lang="en-US" sz="2400" b="1" dirty="0">
                <a:solidFill>
                  <a:prstClr val="black"/>
                </a:solidFill>
                <a:latin typeface="Gadugi" panose="020B0502040204020203" pitchFamily="34" charset="0"/>
                <a:ea typeface="Gadugi" panose="020B0502040204020203" pitchFamily="34" charset="0"/>
              </a:rPr>
              <a:t>Kimberly Lent</a:t>
            </a:r>
          </a:p>
          <a:p>
            <a:pPr algn="ctr"/>
            <a:r>
              <a:rPr lang="en-US" sz="2400" dirty="0">
                <a:solidFill>
                  <a:prstClr val="black"/>
                </a:solidFill>
                <a:latin typeface="Gadugi" panose="020B0502040204020203" pitchFamily="34" charset="0"/>
                <a:ea typeface="Gadugi" panose="020B0502040204020203" pitchFamily="34" charset="0"/>
              </a:rPr>
              <a:t>Assistant Director for Research and Policy</a:t>
            </a:r>
          </a:p>
          <a:p>
            <a:pPr algn="ctr"/>
            <a:r>
              <a:rPr lang="en-US" sz="2400" dirty="0">
                <a:solidFill>
                  <a:prstClr val="black"/>
                </a:solidFill>
                <a:latin typeface="Gadugi" panose="020B0502040204020203" pitchFamily="34" charset="0"/>
                <a:ea typeface="Gadugi" panose="020B0502040204020203" pitchFamily="34" charset="0"/>
              </a:rPr>
              <a:t>Florida College Access Network</a:t>
            </a:r>
          </a:p>
          <a:p>
            <a:pPr algn="ctr"/>
            <a:r>
              <a:rPr lang="en-US" sz="2400" dirty="0">
                <a:solidFill>
                  <a:srgbClr val="165BA8"/>
                </a:solidFill>
                <a:latin typeface="Gadugi" panose="020B0502040204020203" pitchFamily="34" charset="0"/>
                <a:ea typeface="Gadugi" panose="020B0502040204020203" pitchFamily="34" charset="0"/>
                <a:hlinkClick r:id="rId2">
                  <a:extLst>
                    <a:ext uri="{A12FA001-AC4F-418D-AE19-62706E023703}">
                      <ahyp:hlinkClr xmlns:ahyp="http://schemas.microsoft.com/office/drawing/2018/hyperlinkcolor" val="tx"/>
                    </a:ext>
                  </a:extLst>
                </a:hlinkClick>
              </a:rPr>
              <a:t>klent@floridacollegeaccess.org</a:t>
            </a:r>
            <a:r>
              <a:rPr lang="en-US" sz="2400" dirty="0">
                <a:solidFill>
                  <a:srgbClr val="165BA8"/>
                </a:solidFill>
                <a:latin typeface="Gadugi" panose="020B0502040204020203" pitchFamily="34" charset="0"/>
                <a:ea typeface="Gadugi" panose="020B0502040204020203" pitchFamily="34" charset="0"/>
              </a:rPr>
              <a:t> </a:t>
            </a:r>
          </a:p>
        </p:txBody>
      </p:sp>
      <p:sp>
        <p:nvSpPr>
          <p:cNvPr id="7" name="TextBox 6">
            <a:extLst>
              <a:ext uri="{FF2B5EF4-FFF2-40B4-BE49-F238E27FC236}">
                <a16:creationId xmlns:a16="http://schemas.microsoft.com/office/drawing/2014/main" id="{F1A3F6F3-ED66-4C28-81AA-DFD17B9ED5DE}"/>
              </a:ext>
            </a:extLst>
          </p:cNvPr>
          <p:cNvSpPr txBox="1"/>
          <p:nvPr/>
        </p:nvSpPr>
        <p:spPr>
          <a:xfrm>
            <a:off x="859632" y="1162056"/>
            <a:ext cx="10472737" cy="707886"/>
          </a:xfrm>
          <a:prstGeom prst="rect">
            <a:avLst/>
          </a:prstGeom>
          <a:noFill/>
        </p:spPr>
        <p:txBody>
          <a:bodyPr wrap="square" rtlCol="0">
            <a:spAutoFit/>
          </a:bodyPr>
          <a:lstStyle/>
          <a:p>
            <a:pPr algn="ctr"/>
            <a:r>
              <a:rPr lang="en-US" sz="4000" b="1" dirty="0">
                <a:solidFill>
                  <a:srgbClr val="0D5BA9"/>
                </a:solidFill>
                <a:latin typeface="Gadugi" panose="020B0502040204020203" pitchFamily="34" charset="0"/>
                <a:ea typeface="Gadugi" panose="020B0502040204020203" pitchFamily="34" charset="0"/>
              </a:rPr>
              <a:t>Thank you!</a:t>
            </a:r>
          </a:p>
        </p:txBody>
      </p:sp>
    </p:spTree>
    <p:extLst>
      <p:ext uri="{BB962C8B-B14F-4D97-AF65-F5344CB8AC3E}">
        <p14:creationId xmlns:p14="http://schemas.microsoft.com/office/powerpoint/2010/main" val="385074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22" y="95251"/>
            <a:ext cx="11269927" cy="1325563"/>
          </a:xfrm>
        </p:spPr>
        <p:txBody>
          <a:bodyPr>
            <a:normAutofit/>
          </a:bodyPr>
          <a:lstStyle/>
          <a:p>
            <a:r>
              <a:rPr lang="en-US" sz="3200" b="1" dirty="0">
                <a:solidFill>
                  <a:srgbClr val="0D5BA9"/>
                </a:solidFill>
                <a:latin typeface="Gadugi" panose="020B0502040204020203" pitchFamily="34" charset="0"/>
              </a:rPr>
              <a:t>FCAN’s Work</a:t>
            </a:r>
            <a:endParaRPr lang="en-US" sz="3200" dirty="0">
              <a:solidFill>
                <a:schemeClr val="tx1">
                  <a:lumMod val="65000"/>
                  <a:lumOff val="35000"/>
                </a:schemeClr>
              </a:solidFill>
              <a:latin typeface="Gadugi"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5" y="1109040"/>
            <a:ext cx="1794937" cy="1620549"/>
          </a:xfrm>
          <a:prstGeom prst="rect">
            <a:avLst/>
          </a:prstGeom>
        </p:spPr>
      </p:pic>
      <p:sp>
        <p:nvSpPr>
          <p:cNvPr id="11" name="TextBox 10"/>
          <p:cNvSpPr txBox="1"/>
          <p:nvPr/>
        </p:nvSpPr>
        <p:spPr>
          <a:xfrm>
            <a:off x="3044142" y="1685891"/>
            <a:ext cx="8454239" cy="677108"/>
          </a:xfrm>
          <a:prstGeom prst="rect">
            <a:avLst/>
          </a:prstGeom>
          <a:noFill/>
        </p:spPr>
        <p:txBody>
          <a:bodyPr wrap="square" rtlCol="0">
            <a:spAutoFit/>
          </a:bodyPr>
          <a:lstStyle/>
          <a:p>
            <a:r>
              <a:rPr lang="en-US" sz="2000" b="1" dirty="0">
                <a:solidFill>
                  <a:prstClr val="black">
                    <a:lumMod val="65000"/>
                    <a:lumOff val="35000"/>
                  </a:prstClr>
                </a:solidFill>
                <a:latin typeface="Gadugi" panose="020B0502040204020203" pitchFamily="34" charset="0"/>
              </a:rPr>
              <a:t>Research and Data </a:t>
            </a:r>
            <a:r>
              <a:rPr lang="en-US" dirty="0">
                <a:solidFill>
                  <a:prstClr val="black">
                    <a:lumMod val="65000"/>
                    <a:lumOff val="35000"/>
                  </a:prstClr>
                </a:solidFill>
                <a:latin typeface="Gadugi" panose="020B0502040204020203" pitchFamily="34" charset="0"/>
              </a:rPr>
              <a:t>FCAN publishes research and data on evidence-based practices and policy opportunities to strengthen Florida's talent pool. </a:t>
            </a:r>
            <a:endParaRPr lang="en-US" b="1" dirty="0">
              <a:solidFill>
                <a:prstClr val="black">
                  <a:lumMod val="65000"/>
                  <a:lumOff val="35000"/>
                </a:prstClr>
              </a:solidFill>
              <a:latin typeface="Gadugi" panose="020B0502040204020203" pitchFamily="34" charset="0"/>
            </a:endParaRPr>
          </a:p>
        </p:txBody>
      </p:sp>
      <p:sp>
        <p:nvSpPr>
          <p:cNvPr id="13" name="TextBox 12"/>
          <p:cNvSpPr txBox="1"/>
          <p:nvPr/>
        </p:nvSpPr>
        <p:spPr>
          <a:xfrm>
            <a:off x="3333849" y="4680385"/>
            <a:ext cx="8048153" cy="954107"/>
          </a:xfrm>
          <a:prstGeom prst="rect">
            <a:avLst/>
          </a:prstGeom>
          <a:noFill/>
        </p:spPr>
        <p:txBody>
          <a:bodyPr wrap="square" rtlCol="0">
            <a:spAutoFit/>
          </a:bodyPr>
          <a:lstStyle/>
          <a:p>
            <a:r>
              <a:rPr lang="en-US" sz="2000" b="1" dirty="0">
                <a:solidFill>
                  <a:prstClr val="black">
                    <a:lumMod val="65000"/>
                    <a:lumOff val="35000"/>
                  </a:prstClr>
                </a:solidFill>
                <a:latin typeface="Gadugi" panose="020B0502040204020203" pitchFamily="34" charset="0"/>
              </a:rPr>
              <a:t>Statewide Initiatives </a:t>
            </a:r>
            <a:r>
              <a:rPr lang="en-US" dirty="0">
                <a:solidFill>
                  <a:prstClr val="black">
                    <a:lumMod val="65000"/>
                    <a:lumOff val="35000"/>
                  </a:prstClr>
                </a:solidFill>
                <a:latin typeface="Gadugi" panose="020B0502040204020203" pitchFamily="34" charset="0"/>
              </a:rPr>
              <a:t>FCAN coordinates 4 College Ready Florida initiatives that provides schools and community organizations resources to help students continue their education after high school. </a:t>
            </a:r>
            <a:endParaRPr lang="en-US" sz="2000" b="1" dirty="0">
              <a:solidFill>
                <a:prstClr val="black">
                  <a:lumMod val="65000"/>
                  <a:lumOff val="35000"/>
                </a:prstClr>
              </a:solidFill>
              <a:latin typeface="Gadugi" panose="020B0502040204020203" pitchFamily="34" charset="0"/>
            </a:endParaRPr>
          </a:p>
        </p:txBody>
      </p:sp>
      <p:pic>
        <p:nvPicPr>
          <p:cNvPr id="5" name="Picture 4">
            <a:extLst>
              <a:ext uri="{FF2B5EF4-FFF2-40B4-BE49-F238E27FC236}">
                <a16:creationId xmlns:a16="http://schemas.microsoft.com/office/drawing/2014/main" id="{6E9E002D-20E6-426F-A03F-CB49A1EC2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620" y="4462588"/>
            <a:ext cx="2640229" cy="1058537"/>
          </a:xfrm>
          <a:prstGeom prst="rect">
            <a:avLst/>
          </a:prstGeom>
        </p:spPr>
      </p:pic>
      <p:pic>
        <p:nvPicPr>
          <p:cNvPr id="14" name="Picture 13">
            <a:extLst>
              <a:ext uri="{FF2B5EF4-FFF2-40B4-BE49-F238E27FC236}">
                <a16:creationId xmlns:a16="http://schemas.microsoft.com/office/drawing/2014/main" id="{7D685D38-6DBB-4AD7-ABAF-E441E39DF4D2}"/>
              </a:ext>
            </a:extLst>
          </p:cNvPr>
          <p:cNvPicPr>
            <a:picLocks noChangeAspect="1"/>
          </p:cNvPicPr>
          <p:nvPr/>
        </p:nvPicPr>
        <p:blipFill>
          <a:blip r:embed="rId5"/>
          <a:stretch>
            <a:fillRect/>
          </a:stretch>
        </p:blipFill>
        <p:spPr>
          <a:xfrm>
            <a:off x="9283992" y="2608833"/>
            <a:ext cx="2149459" cy="1899876"/>
          </a:xfrm>
          <a:prstGeom prst="rect">
            <a:avLst/>
          </a:prstGeom>
        </p:spPr>
      </p:pic>
      <p:sp>
        <p:nvSpPr>
          <p:cNvPr id="12" name="TextBox 11"/>
          <p:cNvSpPr txBox="1"/>
          <p:nvPr/>
        </p:nvSpPr>
        <p:spPr>
          <a:xfrm>
            <a:off x="693621" y="3081716"/>
            <a:ext cx="9249033" cy="954107"/>
          </a:xfrm>
          <a:prstGeom prst="rect">
            <a:avLst/>
          </a:prstGeom>
          <a:noFill/>
        </p:spPr>
        <p:txBody>
          <a:bodyPr wrap="square" rtlCol="0">
            <a:spAutoFit/>
          </a:bodyPr>
          <a:lstStyle/>
          <a:p>
            <a:r>
              <a:rPr lang="en-US" sz="2000" b="1" dirty="0">
                <a:solidFill>
                  <a:prstClr val="black">
                    <a:lumMod val="65000"/>
                    <a:lumOff val="35000"/>
                  </a:prstClr>
                </a:solidFill>
                <a:latin typeface="Gadugi" panose="020B0502040204020203" pitchFamily="34" charset="0"/>
              </a:rPr>
              <a:t>Local college access networks (LCANs) </a:t>
            </a:r>
            <a:r>
              <a:rPr lang="en-US" dirty="0">
                <a:solidFill>
                  <a:prstClr val="black">
                    <a:lumMod val="65000"/>
                    <a:lumOff val="35000"/>
                  </a:prstClr>
                </a:solidFill>
                <a:latin typeface="Gadugi" panose="020B0502040204020203" pitchFamily="34" charset="0"/>
              </a:rPr>
              <a:t>LCANs</a:t>
            </a:r>
            <a:r>
              <a:rPr lang="en-US" sz="2000" b="1" dirty="0">
                <a:solidFill>
                  <a:prstClr val="black">
                    <a:lumMod val="65000"/>
                    <a:lumOff val="35000"/>
                  </a:prstClr>
                </a:solidFill>
                <a:latin typeface="Gadugi" panose="020B0502040204020203" pitchFamily="34" charset="0"/>
              </a:rPr>
              <a:t> </a:t>
            </a:r>
            <a:r>
              <a:rPr lang="en-US" dirty="0">
                <a:solidFill>
                  <a:prstClr val="black">
                    <a:lumMod val="65000"/>
                    <a:lumOff val="35000"/>
                  </a:prstClr>
                </a:solidFill>
                <a:latin typeface="Gadugi" panose="020B0502040204020203" pitchFamily="34" charset="0"/>
              </a:rPr>
              <a:t>support 82% of the state’s population. These organizations are made up of community leaders who come together to create solutions and partnerships to support local talent development.</a:t>
            </a:r>
          </a:p>
        </p:txBody>
      </p:sp>
    </p:spTree>
    <p:extLst>
      <p:ext uri="{BB962C8B-B14F-4D97-AF65-F5344CB8AC3E}">
        <p14:creationId xmlns:p14="http://schemas.microsoft.com/office/powerpoint/2010/main" val="218201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6747"/>
          </a:xfrm>
        </p:spPr>
        <p:txBody>
          <a:bodyPr>
            <a:normAutofit fontScale="90000"/>
          </a:bodyPr>
          <a:lstStyle/>
          <a:p>
            <a:pPr algn="ctr"/>
            <a:r>
              <a:rPr lang="en-US" sz="3600" b="1" dirty="0">
                <a:solidFill>
                  <a:srgbClr val="0D5BA9"/>
                </a:solidFill>
                <a:latin typeface="Gadugi" panose="020B0502040204020203" pitchFamily="34" charset="0"/>
                <a:ea typeface="Gadugi" panose="020B0502040204020203" pitchFamily="34" charset="0"/>
              </a:rPr>
              <a:t>Seven Conditions That Create a Resilient Workforce</a:t>
            </a:r>
            <a:br>
              <a:rPr lang="en-US" sz="3600" b="1" dirty="0">
                <a:solidFill>
                  <a:srgbClr val="0D5BA9"/>
                </a:solidFill>
                <a:latin typeface="Gadugi" panose="020B0502040204020203" pitchFamily="34" charset="0"/>
                <a:ea typeface="Gadugi" panose="020B0502040204020203" pitchFamily="34" charset="0"/>
              </a:rPr>
            </a:br>
            <a:r>
              <a:rPr lang="en-US" sz="3600" b="1" dirty="0">
                <a:solidFill>
                  <a:srgbClr val="0D5BA9"/>
                </a:solidFill>
                <a:latin typeface="Gadugi" panose="020B0502040204020203" pitchFamily="34" charset="0"/>
                <a:ea typeface="Gadugi" panose="020B0502040204020203" pitchFamily="34" charset="0"/>
              </a:rPr>
              <a:t>and Spark Economic Mobility</a:t>
            </a:r>
          </a:p>
        </p:txBody>
      </p:sp>
      <p:sp>
        <p:nvSpPr>
          <p:cNvPr id="6" name="Content Placeholder 2">
            <a:extLst>
              <a:ext uri="{FF2B5EF4-FFF2-40B4-BE49-F238E27FC236}">
                <a16:creationId xmlns:a16="http://schemas.microsoft.com/office/drawing/2014/main" id="{B681A911-FAC7-7846-9CF1-0797D27ACCEC}"/>
              </a:ext>
            </a:extLst>
          </p:cNvPr>
          <p:cNvSpPr txBox="1">
            <a:spLocks/>
          </p:cNvSpPr>
          <p:nvPr/>
        </p:nvSpPr>
        <p:spPr>
          <a:xfrm>
            <a:off x="1815964" y="2739557"/>
            <a:ext cx="2838621" cy="996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rgbClr val="0D5BA9"/>
                </a:solidFill>
                <a:latin typeface="Gadugi" panose="020B0502040204020203" pitchFamily="34" charset="0"/>
                <a:ea typeface="Gadugi" panose="020B0502040204020203" pitchFamily="34" charset="0"/>
              </a:rPr>
              <a:t>Opportunity for Everyone</a:t>
            </a:r>
          </a:p>
        </p:txBody>
      </p:sp>
      <p:sp>
        <p:nvSpPr>
          <p:cNvPr id="8" name="Content Placeholder 2">
            <a:extLst>
              <a:ext uri="{FF2B5EF4-FFF2-40B4-BE49-F238E27FC236}">
                <a16:creationId xmlns:a16="http://schemas.microsoft.com/office/drawing/2014/main" id="{31CAB4E0-39D4-3147-98FD-42358FFC0BD1}"/>
              </a:ext>
            </a:extLst>
          </p:cNvPr>
          <p:cNvSpPr txBox="1">
            <a:spLocks/>
          </p:cNvSpPr>
          <p:nvPr/>
        </p:nvSpPr>
        <p:spPr>
          <a:xfrm>
            <a:off x="4742498" y="2739557"/>
            <a:ext cx="2838621" cy="996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rgbClr val="0D5BA9"/>
                </a:solidFill>
                <a:latin typeface="Gadugi" panose="020B0502040204020203" pitchFamily="34" charset="0"/>
                <a:ea typeface="Gadugi" panose="020B0502040204020203" pitchFamily="34" charset="0"/>
              </a:rPr>
              <a:t>Clear Information and Guidance</a:t>
            </a:r>
          </a:p>
        </p:txBody>
      </p:sp>
      <p:sp>
        <p:nvSpPr>
          <p:cNvPr id="9" name="Content Placeholder 2">
            <a:extLst>
              <a:ext uri="{FF2B5EF4-FFF2-40B4-BE49-F238E27FC236}">
                <a16:creationId xmlns:a16="http://schemas.microsoft.com/office/drawing/2014/main" id="{5AB956C4-AD33-B946-8354-535D0E1566D4}"/>
              </a:ext>
            </a:extLst>
          </p:cNvPr>
          <p:cNvSpPr txBox="1">
            <a:spLocks/>
          </p:cNvSpPr>
          <p:nvPr/>
        </p:nvSpPr>
        <p:spPr>
          <a:xfrm>
            <a:off x="7669032" y="2739557"/>
            <a:ext cx="2838621" cy="996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rgbClr val="0D5BA9"/>
                </a:solidFill>
                <a:latin typeface="Gadugi" panose="020B0502040204020203" pitchFamily="34" charset="0"/>
                <a:ea typeface="Gadugi" panose="020B0502040204020203" pitchFamily="34" charset="0"/>
              </a:rPr>
              <a:t>Affordability</a:t>
            </a:r>
          </a:p>
        </p:txBody>
      </p:sp>
      <p:sp>
        <p:nvSpPr>
          <p:cNvPr id="10" name="Content Placeholder 2">
            <a:extLst>
              <a:ext uri="{FF2B5EF4-FFF2-40B4-BE49-F238E27FC236}">
                <a16:creationId xmlns:a16="http://schemas.microsoft.com/office/drawing/2014/main" id="{2FC1A4D9-3DED-5B4D-82B7-00169174794B}"/>
              </a:ext>
            </a:extLst>
          </p:cNvPr>
          <p:cNvSpPr txBox="1">
            <a:spLocks/>
          </p:cNvSpPr>
          <p:nvPr/>
        </p:nvSpPr>
        <p:spPr>
          <a:xfrm>
            <a:off x="331915" y="4918790"/>
            <a:ext cx="2838621" cy="996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rgbClr val="0D5BA9"/>
                </a:solidFill>
                <a:latin typeface="Gadugi" panose="020B0502040204020203" pitchFamily="34" charset="0"/>
                <a:ea typeface="Gadugi" panose="020B0502040204020203" pitchFamily="34" charset="0"/>
              </a:rPr>
              <a:t>Multiple </a:t>
            </a:r>
          </a:p>
          <a:p>
            <a:pPr marL="0" indent="0" algn="ctr">
              <a:lnSpc>
                <a:spcPct val="100000"/>
              </a:lnSpc>
              <a:spcBef>
                <a:spcPts val="0"/>
              </a:spcBef>
              <a:buNone/>
            </a:pPr>
            <a:r>
              <a:rPr lang="en-US" sz="2400" dirty="0">
                <a:solidFill>
                  <a:srgbClr val="0D5BA9"/>
                </a:solidFill>
                <a:latin typeface="Gadugi" panose="020B0502040204020203" pitchFamily="34" charset="0"/>
                <a:ea typeface="Gadugi" panose="020B0502040204020203" pitchFamily="34" charset="0"/>
              </a:rPr>
              <a:t>Pathways</a:t>
            </a:r>
          </a:p>
        </p:txBody>
      </p:sp>
      <p:sp>
        <p:nvSpPr>
          <p:cNvPr id="11" name="Content Placeholder 2">
            <a:extLst>
              <a:ext uri="{FF2B5EF4-FFF2-40B4-BE49-F238E27FC236}">
                <a16:creationId xmlns:a16="http://schemas.microsoft.com/office/drawing/2014/main" id="{E79F3B8B-DB05-9246-AFAA-8A532A0EAD6D}"/>
              </a:ext>
            </a:extLst>
          </p:cNvPr>
          <p:cNvSpPr txBox="1">
            <a:spLocks/>
          </p:cNvSpPr>
          <p:nvPr/>
        </p:nvSpPr>
        <p:spPr>
          <a:xfrm>
            <a:off x="6180199" y="4882362"/>
            <a:ext cx="2838621" cy="996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rgbClr val="0D5BA9"/>
                </a:solidFill>
                <a:latin typeface="Gadugi" panose="020B0502040204020203" pitchFamily="34" charset="0"/>
                <a:ea typeface="Gadugi" panose="020B0502040204020203" pitchFamily="34" charset="0"/>
              </a:rPr>
              <a:t>Data-informed Decision-making</a:t>
            </a:r>
          </a:p>
        </p:txBody>
      </p:sp>
      <p:sp>
        <p:nvSpPr>
          <p:cNvPr id="12" name="Content Placeholder 2">
            <a:extLst>
              <a:ext uri="{FF2B5EF4-FFF2-40B4-BE49-F238E27FC236}">
                <a16:creationId xmlns:a16="http://schemas.microsoft.com/office/drawing/2014/main" id="{C7288E79-0DC4-6C49-B4E9-494B4B312DD8}"/>
              </a:ext>
            </a:extLst>
          </p:cNvPr>
          <p:cNvSpPr txBox="1">
            <a:spLocks/>
          </p:cNvSpPr>
          <p:nvPr/>
        </p:nvSpPr>
        <p:spPr>
          <a:xfrm>
            <a:off x="9115812" y="4785163"/>
            <a:ext cx="2838621" cy="996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rgbClr val="0D5BA9"/>
                </a:solidFill>
                <a:latin typeface="Gadugi" panose="020B0502040204020203" pitchFamily="34" charset="0"/>
                <a:ea typeface="Gadugi" panose="020B0502040204020203" pitchFamily="34" charset="0"/>
              </a:rPr>
              <a:t>Community Collaboration</a:t>
            </a:r>
          </a:p>
        </p:txBody>
      </p:sp>
      <p:sp>
        <p:nvSpPr>
          <p:cNvPr id="15" name="Content Placeholder 2">
            <a:extLst>
              <a:ext uri="{FF2B5EF4-FFF2-40B4-BE49-F238E27FC236}">
                <a16:creationId xmlns:a16="http://schemas.microsoft.com/office/drawing/2014/main" id="{EDDBDEF5-FEB4-EE49-AB9E-B2497CC72BD8}"/>
              </a:ext>
            </a:extLst>
          </p:cNvPr>
          <p:cNvSpPr txBox="1">
            <a:spLocks/>
          </p:cNvSpPr>
          <p:nvPr/>
        </p:nvSpPr>
        <p:spPr>
          <a:xfrm>
            <a:off x="3275198" y="4918790"/>
            <a:ext cx="2838621" cy="996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rgbClr val="0D5BA9"/>
                </a:solidFill>
                <a:latin typeface="Gadugi" panose="020B0502040204020203" pitchFamily="34" charset="0"/>
                <a:ea typeface="Gadugi" panose="020B0502040204020203" pitchFamily="34" charset="0"/>
              </a:rPr>
              <a:t>Lifelong </a:t>
            </a:r>
          </a:p>
          <a:p>
            <a:pPr marL="0" indent="0" algn="ctr">
              <a:lnSpc>
                <a:spcPct val="100000"/>
              </a:lnSpc>
              <a:spcBef>
                <a:spcPts val="0"/>
              </a:spcBef>
              <a:buNone/>
            </a:pPr>
            <a:r>
              <a:rPr lang="en-US" sz="2400" dirty="0">
                <a:solidFill>
                  <a:srgbClr val="0D5BA9"/>
                </a:solidFill>
                <a:latin typeface="Gadugi" panose="020B0502040204020203" pitchFamily="34" charset="0"/>
                <a:ea typeface="Gadugi" panose="020B0502040204020203" pitchFamily="34" charset="0"/>
              </a:rPr>
              <a:t>Learning </a:t>
            </a:r>
          </a:p>
        </p:txBody>
      </p:sp>
      <p:pic>
        <p:nvPicPr>
          <p:cNvPr id="14" name="Picture 13" descr="A picture containing toy, hydrant&#10;&#10;Description automatically generated">
            <a:extLst>
              <a:ext uri="{FF2B5EF4-FFF2-40B4-BE49-F238E27FC236}">
                <a16:creationId xmlns:a16="http://schemas.microsoft.com/office/drawing/2014/main" id="{9FDBF7CA-FB41-9A4B-840D-8A85CD71A83F}"/>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615710" y="3296554"/>
            <a:ext cx="1830235" cy="1830235"/>
          </a:xfrm>
          <a:prstGeom prst="rect">
            <a:avLst/>
          </a:prstGeom>
        </p:spPr>
      </p:pic>
      <p:pic>
        <p:nvPicPr>
          <p:cNvPr id="19" name="Picture 18" descr="A close up of a sign&#10;&#10;Description automatically generated">
            <a:extLst>
              <a:ext uri="{FF2B5EF4-FFF2-40B4-BE49-F238E27FC236}">
                <a16:creationId xmlns:a16="http://schemas.microsoft.com/office/drawing/2014/main" id="{04587D21-8C38-4C49-93FD-009DCF3547EB}"/>
              </a:ext>
            </a:extLst>
          </p:cNvPr>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22180" y="3365792"/>
            <a:ext cx="1830235" cy="1830235"/>
          </a:xfrm>
          <a:prstGeom prst="rect">
            <a:avLst/>
          </a:prstGeom>
        </p:spPr>
      </p:pic>
      <p:pic>
        <p:nvPicPr>
          <p:cNvPr id="21" name="Picture 20" descr="A close up of a sign&#10;&#10;Description automatically generated">
            <a:extLst>
              <a:ext uri="{FF2B5EF4-FFF2-40B4-BE49-F238E27FC236}">
                <a16:creationId xmlns:a16="http://schemas.microsoft.com/office/drawing/2014/main" id="{69B99703-9E30-444C-9318-C557CECEF3B4}"/>
              </a:ext>
            </a:extLst>
          </p:cNvPr>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37999" y="3551932"/>
            <a:ext cx="1499273" cy="1499273"/>
          </a:xfrm>
          <a:prstGeom prst="rect">
            <a:avLst/>
          </a:prstGeom>
        </p:spPr>
      </p:pic>
      <p:pic>
        <p:nvPicPr>
          <p:cNvPr id="23" name="Picture 22" descr="A close up of a logo&#10;&#10;Description automatically generated">
            <a:extLst>
              <a:ext uri="{FF2B5EF4-FFF2-40B4-BE49-F238E27FC236}">
                <a16:creationId xmlns:a16="http://schemas.microsoft.com/office/drawing/2014/main" id="{9B9CADE7-3A45-A846-954B-9F690D0B3EC9}"/>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306102" y="1256397"/>
            <a:ext cx="1619420" cy="161942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0FEA2A6-7485-144D-B56D-D6FAB505D97E}"/>
              </a:ext>
            </a:extLst>
          </p:cNvPr>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352098" y="1273692"/>
            <a:ext cx="1619419" cy="1619419"/>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682CAE78-663C-8E47-ABC8-EC52B16976B6}"/>
              </a:ext>
            </a:extLst>
          </p:cNvPr>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3922856">
            <a:off x="2285535" y="1168282"/>
            <a:ext cx="1830235" cy="1830235"/>
          </a:xfrm>
          <a:prstGeom prst="rect">
            <a:avLst/>
          </a:prstGeom>
          <a:noFill/>
        </p:spPr>
      </p:pic>
      <p:pic>
        <p:nvPicPr>
          <p:cNvPr id="29" name="Picture 28" descr="A picture containing drawing&#10;&#10;Description automatically generated">
            <a:extLst>
              <a:ext uri="{FF2B5EF4-FFF2-40B4-BE49-F238E27FC236}">
                <a16:creationId xmlns:a16="http://schemas.microsoft.com/office/drawing/2014/main" id="{B8328150-6A15-D145-B8E1-7E0C9CEDE3A3}"/>
              </a:ext>
            </a:extLst>
          </p:cNvPr>
          <p:cNvPicPr>
            <a:picLocks noChangeAspect="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804206" y="3365792"/>
            <a:ext cx="1830236" cy="1830236"/>
          </a:xfrm>
          <a:prstGeom prst="rect">
            <a:avLst/>
          </a:prstGeom>
        </p:spPr>
      </p:pic>
    </p:spTree>
    <p:extLst>
      <p:ext uri="{BB962C8B-B14F-4D97-AF65-F5344CB8AC3E}">
        <p14:creationId xmlns:p14="http://schemas.microsoft.com/office/powerpoint/2010/main" val="319626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8252"/>
            <a:ext cx="10515600" cy="996747"/>
          </a:xfrm>
        </p:spPr>
        <p:txBody>
          <a:bodyPr>
            <a:noAutofit/>
          </a:bodyPr>
          <a:lstStyle/>
          <a:p>
            <a:pPr marL="0" indent="0" algn="ctr">
              <a:spcBef>
                <a:spcPts val="0"/>
              </a:spcBef>
            </a:pPr>
            <a:r>
              <a:rPr lang="en-US" sz="3600" b="1" dirty="0">
                <a:solidFill>
                  <a:srgbClr val="0D5BA9"/>
                </a:solidFill>
                <a:latin typeface="Gadugi" panose="020B0502040204020203" pitchFamily="34" charset="0"/>
                <a:ea typeface="Gadugi" panose="020B0502040204020203" pitchFamily="34" charset="0"/>
              </a:rPr>
              <a:t>Florida Continues to Make Progress Toward the SAIL to 60 Goal</a:t>
            </a:r>
            <a:br>
              <a:rPr lang="en-US" sz="3600" dirty="0">
                <a:solidFill>
                  <a:srgbClr val="0D5BA9"/>
                </a:solidFill>
                <a:latin typeface="Gadugi" panose="020B0502040204020203" pitchFamily="34" charset="0"/>
                <a:ea typeface="Gadugi" panose="020B0502040204020203" pitchFamily="34" charset="0"/>
              </a:rPr>
            </a:br>
            <a:endParaRPr lang="en-US" sz="3600" b="1" dirty="0">
              <a:solidFill>
                <a:srgbClr val="0D5BA9"/>
              </a:solidFill>
              <a:latin typeface="Gadugi" panose="020B0502040204020203" pitchFamily="34" charset="0"/>
              <a:ea typeface="Gadugi" panose="020B0502040204020203" pitchFamily="34" charset="0"/>
            </a:endParaRPr>
          </a:p>
        </p:txBody>
      </p:sp>
      <p:pic>
        <p:nvPicPr>
          <p:cNvPr id="4" name="Picture 3">
            <a:extLst>
              <a:ext uri="{FF2B5EF4-FFF2-40B4-BE49-F238E27FC236}">
                <a16:creationId xmlns:a16="http://schemas.microsoft.com/office/drawing/2014/main" id="{EB64F513-5A50-4096-BA68-76DDE8AE5E49}"/>
              </a:ext>
            </a:extLst>
          </p:cNvPr>
          <p:cNvPicPr>
            <a:picLocks noChangeAspect="1"/>
          </p:cNvPicPr>
          <p:nvPr/>
        </p:nvPicPr>
        <p:blipFill rotWithShape="1">
          <a:blip r:embed="rId3"/>
          <a:srcRect b="55614"/>
          <a:stretch/>
        </p:blipFill>
        <p:spPr>
          <a:xfrm>
            <a:off x="1334221" y="1705621"/>
            <a:ext cx="10153842" cy="1723379"/>
          </a:xfrm>
          <a:prstGeom prst="rect">
            <a:avLst/>
          </a:prstGeom>
        </p:spPr>
      </p:pic>
      <p:pic>
        <p:nvPicPr>
          <p:cNvPr id="5" name="Picture 4">
            <a:extLst>
              <a:ext uri="{FF2B5EF4-FFF2-40B4-BE49-F238E27FC236}">
                <a16:creationId xmlns:a16="http://schemas.microsoft.com/office/drawing/2014/main" id="{4C626E0A-D54F-4F54-B0A2-AC818D56FCBE}"/>
              </a:ext>
            </a:extLst>
          </p:cNvPr>
          <p:cNvPicPr>
            <a:picLocks noChangeAspect="1"/>
          </p:cNvPicPr>
          <p:nvPr/>
        </p:nvPicPr>
        <p:blipFill>
          <a:blip r:embed="rId4"/>
          <a:stretch>
            <a:fillRect/>
          </a:stretch>
        </p:blipFill>
        <p:spPr>
          <a:xfrm>
            <a:off x="1448522" y="3429000"/>
            <a:ext cx="10153842" cy="2178434"/>
          </a:xfrm>
          <a:prstGeom prst="rect">
            <a:avLst/>
          </a:prstGeom>
        </p:spPr>
      </p:pic>
    </p:spTree>
    <p:extLst>
      <p:ext uri="{BB962C8B-B14F-4D97-AF65-F5344CB8AC3E}">
        <p14:creationId xmlns:p14="http://schemas.microsoft.com/office/powerpoint/2010/main" val="3091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269FC35-9451-464B-9277-A1C3C730FAC6}"/>
              </a:ext>
            </a:extLst>
          </p:cNvPr>
          <p:cNvSpPr>
            <a:spLocks noGrp="1"/>
          </p:cNvSpPr>
          <p:nvPr>
            <p:ph type="title"/>
          </p:nvPr>
        </p:nvSpPr>
        <p:spPr>
          <a:xfrm>
            <a:off x="838200" y="528252"/>
            <a:ext cx="10515600" cy="996747"/>
          </a:xfrm>
        </p:spPr>
        <p:txBody>
          <a:bodyPr>
            <a:noAutofit/>
          </a:bodyPr>
          <a:lstStyle/>
          <a:p>
            <a:r>
              <a:rPr lang="en-US" sz="3200" b="1" dirty="0">
                <a:solidFill>
                  <a:srgbClr val="0D5BA9"/>
                </a:solidFill>
                <a:latin typeface="Gadugi" panose="020B0502040204020203" pitchFamily="34" charset="0"/>
              </a:rPr>
              <a:t>While 42.2% of all Floridians have a 2-year degree or higher, differences in attainment exist by race and ethnicity…</a:t>
            </a:r>
          </a:p>
        </p:txBody>
      </p:sp>
      <p:sp>
        <p:nvSpPr>
          <p:cNvPr id="22" name="Content Placeholder 2">
            <a:extLst>
              <a:ext uri="{FF2B5EF4-FFF2-40B4-BE49-F238E27FC236}">
                <a16:creationId xmlns:a16="http://schemas.microsoft.com/office/drawing/2014/main" id="{00AE6AD6-2CE7-412A-A110-A4229F249192}"/>
              </a:ext>
            </a:extLst>
          </p:cNvPr>
          <p:cNvSpPr txBox="1">
            <a:spLocks/>
          </p:cNvSpPr>
          <p:nvPr/>
        </p:nvSpPr>
        <p:spPr>
          <a:xfrm>
            <a:off x="1306285" y="5954362"/>
            <a:ext cx="9579429" cy="6818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Source: U.S. Census Bureau, American Community Survey</a:t>
            </a:r>
          </a:p>
        </p:txBody>
      </p:sp>
      <p:pic>
        <p:nvPicPr>
          <p:cNvPr id="2" name="Picture 1">
            <a:extLst>
              <a:ext uri="{FF2B5EF4-FFF2-40B4-BE49-F238E27FC236}">
                <a16:creationId xmlns:a16="http://schemas.microsoft.com/office/drawing/2014/main" id="{81EC7C9E-72E4-4203-9513-752E96E7A8B1}"/>
              </a:ext>
            </a:extLst>
          </p:cNvPr>
          <p:cNvPicPr>
            <a:picLocks noChangeAspect="1"/>
          </p:cNvPicPr>
          <p:nvPr/>
        </p:nvPicPr>
        <p:blipFill>
          <a:blip r:embed="rId3"/>
          <a:stretch>
            <a:fillRect/>
          </a:stretch>
        </p:blipFill>
        <p:spPr>
          <a:xfrm>
            <a:off x="3821441" y="1303865"/>
            <a:ext cx="4549116" cy="4250269"/>
          </a:xfrm>
          <a:prstGeom prst="rect">
            <a:avLst/>
          </a:prstGeom>
        </p:spPr>
      </p:pic>
    </p:spTree>
    <p:extLst>
      <p:ext uri="{BB962C8B-B14F-4D97-AF65-F5344CB8AC3E}">
        <p14:creationId xmlns:p14="http://schemas.microsoft.com/office/powerpoint/2010/main" val="103085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8252"/>
            <a:ext cx="10515600" cy="996747"/>
          </a:xfrm>
        </p:spPr>
        <p:txBody>
          <a:bodyPr>
            <a:noAutofit/>
          </a:bodyPr>
          <a:lstStyle/>
          <a:p>
            <a:pPr marL="0" indent="0" algn="ctr">
              <a:spcBef>
                <a:spcPts val="0"/>
              </a:spcBef>
            </a:pPr>
            <a:r>
              <a:rPr lang="en-US" sz="3600" b="1" dirty="0">
                <a:solidFill>
                  <a:srgbClr val="0D5BA9"/>
                </a:solidFill>
                <a:latin typeface="Gadugi" panose="020B0502040204020203" pitchFamily="34" charset="0"/>
                <a:ea typeface="Gadugi" panose="020B0502040204020203" pitchFamily="34" charset="0"/>
              </a:rPr>
              <a:t>Most Floridians of Working Age Will Be </a:t>
            </a:r>
            <a:br>
              <a:rPr lang="en-US" sz="3600" b="1" dirty="0">
                <a:solidFill>
                  <a:srgbClr val="0D5BA9"/>
                </a:solidFill>
                <a:latin typeface="Gadugi" panose="020B0502040204020203" pitchFamily="34" charset="0"/>
                <a:ea typeface="Gadugi" panose="020B0502040204020203" pitchFamily="34" charset="0"/>
              </a:rPr>
            </a:br>
            <a:r>
              <a:rPr lang="en-US" sz="3600" b="1" dirty="0">
                <a:solidFill>
                  <a:srgbClr val="0D5BA9"/>
                </a:solidFill>
                <a:latin typeface="Gadugi" panose="020B0502040204020203" pitchFamily="34" charset="0"/>
                <a:ea typeface="Gadugi" panose="020B0502040204020203" pitchFamily="34" charset="0"/>
              </a:rPr>
              <a:t>Non-White by 2030</a:t>
            </a:r>
            <a:br>
              <a:rPr lang="en-US" sz="3600" dirty="0">
                <a:solidFill>
                  <a:srgbClr val="0D5BA9"/>
                </a:solidFill>
                <a:latin typeface="Gadugi" panose="020B0502040204020203" pitchFamily="34" charset="0"/>
                <a:ea typeface="Gadugi" panose="020B0502040204020203" pitchFamily="34" charset="0"/>
              </a:rPr>
            </a:br>
            <a:endParaRPr lang="en-US" sz="3600" b="1" dirty="0">
              <a:solidFill>
                <a:srgbClr val="0D5BA9"/>
              </a:solidFill>
              <a:latin typeface="Gadugi" panose="020B0502040204020203" pitchFamily="34" charset="0"/>
              <a:ea typeface="Gadugi" panose="020B0502040204020203" pitchFamily="34" charset="0"/>
            </a:endParaRPr>
          </a:p>
        </p:txBody>
      </p:sp>
      <p:graphicFrame>
        <p:nvGraphicFramePr>
          <p:cNvPr id="11" name="Chart 10">
            <a:extLst>
              <a:ext uri="{FF2B5EF4-FFF2-40B4-BE49-F238E27FC236}">
                <a16:creationId xmlns:a16="http://schemas.microsoft.com/office/drawing/2014/main" id="{EBF08D1E-39BF-6A40-9307-90E4C29D92C5}"/>
              </a:ext>
            </a:extLst>
          </p:cNvPr>
          <p:cNvGraphicFramePr>
            <a:graphicFrameLocks/>
          </p:cNvGraphicFramePr>
          <p:nvPr/>
        </p:nvGraphicFramePr>
        <p:xfrm>
          <a:off x="1433926" y="1944179"/>
          <a:ext cx="45720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CA65055-AE37-9E4B-A043-817898C3AAF9}"/>
              </a:ext>
            </a:extLst>
          </p:cNvPr>
          <p:cNvGraphicFramePr>
            <a:graphicFrameLocks/>
          </p:cNvGraphicFramePr>
          <p:nvPr/>
        </p:nvGraphicFramePr>
        <p:xfrm>
          <a:off x="6430108" y="1944179"/>
          <a:ext cx="4572000" cy="3200400"/>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id="{2E707D94-EAE6-A946-8278-26F07F7F154B}"/>
              </a:ext>
            </a:extLst>
          </p:cNvPr>
          <p:cNvPicPr>
            <a:picLocks noChangeAspect="1"/>
          </p:cNvPicPr>
          <p:nvPr/>
        </p:nvPicPr>
        <p:blipFill>
          <a:blip r:embed="rId5"/>
          <a:stretch>
            <a:fillRect/>
          </a:stretch>
        </p:blipFill>
        <p:spPr>
          <a:xfrm>
            <a:off x="4026313" y="5230695"/>
            <a:ext cx="4352291" cy="439810"/>
          </a:xfrm>
          <a:prstGeom prst="rect">
            <a:avLst/>
          </a:prstGeom>
        </p:spPr>
      </p:pic>
      <p:sp>
        <p:nvSpPr>
          <p:cNvPr id="14" name="TextBox 13">
            <a:extLst>
              <a:ext uri="{FF2B5EF4-FFF2-40B4-BE49-F238E27FC236}">
                <a16:creationId xmlns:a16="http://schemas.microsoft.com/office/drawing/2014/main" id="{348EAEF4-DBF5-AB4A-89A7-F997A17317CF}"/>
              </a:ext>
            </a:extLst>
          </p:cNvPr>
          <p:cNvSpPr txBox="1"/>
          <p:nvPr/>
        </p:nvSpPr>
        <p:spPr>
          <a:xfrm>
            <a:off x="1543780" y="1393752"/>
            <a:ext cx="4352291" cy="369332"/>
          </a:xfrm>
          <a:prstGeom prst="rect">
            <a:avLst/>
          </a:prstGeom>
          <a:noFill/>
        </p:spPr>
        <p:txBody>
          <a:bodyPr wrap="square" rtlCol="0">
            <a:spAutoFit/>
          </a:bodyPr>
          <a:lstStyle/>
          <a:p>
            <a:pPr algn="ctr"/>
            <a:r>
              <a:rPr lang="en-US" b="1" dirty="0">
                <a:solidFill>
                  <a:schemeClr val="tx1">
                    <a:lumMod val="50000"/>
                    <a:lumOff val="50000"/>
                  </a:schemeClr>
                </a:solidFill>
                <a:latin typeface="Gadugi" panose="020B0502040204020203" pitchFamily="34" charset="0"/>
                <a:ea typeface="Gadugi" panose="020B0502040204020203" pitchFamily="34" charset="0"/>
              </a:rPr>
              <a:t>Working-Age Adults: 2019</a:t>
            </a:r>
          </a:p>
        </p:txBody>
      </p:sp>
      <p:sp>
        <p:nvSpPr>
          <p:cNvPr id="15" name="TextBox 14">
            <a:extLst>
              <a:ext uri="{FF2B5EF4-FFF2-40B4-BE49-F238E27FC236}">
                <a16:creationId xmlns:a16="http://schemas.microsoft.com/office/drawing/2014/main" id="{83C5250D-0E5B-FF4F-95BF-CDF82CD41693}"/>
              </a:ext>
            </a:extLst>
          </p:cNvPr>
          <p:cNvSpPr txBox="1"/>
          <p:nvPr/>
        </p:nvSpPr>
        <p:spPr>
          <a:xfrm>
            <a:off x="6336763" y="1393752"/>
            <a:ext cx="4352291" cy="369332"/>
          </a:xfrm>
          <a:prstGeom prst="rect">
            <a:avLst/>
          </a:prstGeom>
          <a:noFill/>
        </p:spPr>
        <p:txBody>
          <a:bodyPr wrap="square" rtlCol="0">
            <a:spAutoFit/>
          </a:bodyPr>
          <a:lstStyle/>
          <a:p>
            <a:pPr algn="ctr"/>
            <a:r>
              <a:rPr lang="en-US" b="1" dirty="0">
                <a:solidFill>
                  <a:schemeClr val="tx1">
                    <a:lumMod val="50000"/>
                    <a:lumOff val="50000"/>
                  </a:schemeClr>
                </a:solidFill>
                <a:latin typeface="Gadugi" panose="020B0502040204020203" pitchFamily="34" charset="0"/>
                <a:ea typeface="Gadugi" panose="020B0502040204020203" pitchFamily="34" charset="0"/>
              </a:rPr>
              <a:t>Working-Age Adults</a:t>
            </a:r>
            <a:r>
              <a:rPr lang="en-US" b="1">
                <a:solidFill>
                  <a:schemeClr val="tx1">
                    <a:lumMod val="50000"/>
                    <a:lumOff val="50000"/>
                  </a:schemeClr>
                </a:solidFill>
                <a:latin typeface="Gadugi" panose="020B0502040204020203" pitchFamily="34" charset="0"/>
                <a:ea typeface="Gadugi" panose="020B0502040204020203" pitchFamily="34" charset="0"/>
              </a:rPr>
              <a:t>: 2030</a:t>
            </a:r>
            <a:endParaRPr lang="en-US" b="1" dirty="0">
              <a:solidFill>
                <a:schemeClr val="tx1">
                  <a:lumMod val="50000"/>
                  <a:lumOff val="50000"/>
                </a:schemeClr>
              </a:solidFill>
              <a:latin typeface="Gadugi" panose="020B0502040204020203" pitchFamily="34" charset="0"/>
              <a:ea typeface="Gadugi" panose="020B0502040204020203" pitchFamily="34" charset="0"/>
            </a:endParaRPr>
          </a:p>
        </p:txBody>
      </p:sp>
      <p:sp>
        <p:nvSpPr>
          <p:cNvPr id="8" name="Content Placeholder 2">
            <a:extLst>
              <a:ext uri="{FF2B5EF4-FFF2-40B4-BE49-F238E27FC236}">
                <a16:creationId xmlns:a16="http://schemas.microsoft.com/office/drawing/2014/main" id="{30806916-2C32-4556-80E4-18A2E711BAFF}"/>
              </a:ext>
            </a:extLst>
          </p:cNvPr>
          <p:cNvSpPr txBox="1">
            <a:spLocks/>
          </p:cNvSpPr>
          <p:nvPr/>
        </p:nvSpPr>
        <p:spPr>
          <a:xfrm>
            <a:off x="1306285" y="5754692"/>
            <a:ext cx="9579429" cy="6818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Source: University of Florida Bureau of Economic and Business Research</a:t>
            </a:r>
          </a:p>
        </p:txBody>
      </p:sp>
    </p:spTree>
    <p:extLst>
      <p:ext uri="{BB962C8B-B14F-4D97-AF65-F5344CB8AC3E}">
        <p14:creationId xmlns:p14="http://schemas.microsoft.com/office/powerpoint/2010/main" val="166959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1000AA-518C-C74F-A073-3FD6315519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3015" y="1586515"/>
            <a:ext cx="5239651" cy="3425324"/>
          </a:xfrm>
          <a:prstGeom prst="rect">
            <a:avLst/>
          </a:prstGeom>
        </p:spPr>
      </p:pic>
      <p:sp>
        <p:nvSpPr>
          <p:cNvPr id="2" name="Title 1"/>
          <p:cNvSpPr>
            <a:spLocks noGrp="1"/>
          </p:cNvSpPr>
          <p:nvPr>
            <p:ph type="title"/>
          </p:nvPr>
        </p:nvSpPr>
        <p:spPr>
          <a:xfrm>
            <a:off x="838200" y="365125"/>
            <a:ext cx="10515600" cy="996747"/>
          </a:xfrm>
        </p:spPr>
        <p:txBody>
          <a:bodyPr>
            <a:normAutofit/>
          </a:bodyPr>
          <a:lstStyle/>
          <a:p>
            <a:pPr algn="ctr"/>
            <a:r>
              <a:rPr lang="en-US" sz="3600" b="1" dirty="0">
                <a:solidFill>
                  <a:srgbClr val="0D5BA9"/>
                </a:solidFill>
                <a:latin typeface="Gadugi" panose="020B0502040204020203" pitchFamily="34" charset="0"/>
                <a:ea typeface="Gadugi" panose="020B0502040204020203" pitchFamily="34" charset="0"/>
              </a:rPr>
              <a:t>Do students have the resources they need?</a:t>
            </a:r>
          </a:p>
        </p:txBody>
      </p:sp>
      <p:sp>
        <p:nvSpPr>
          <p:cNvPr id="7" name="Title 1">
            <a:extLst>
              <a:ext uri="{FF2B5EF4-FFF2-40B4-BE49-F238E27FC236}">
                <a16:creationId xmlns:a16="http://schemas.microsoft.com/office/drawing/2014/main" id="{9BAD39CE-D3F6-1A45-9F3B-8B9EE8F0BE0D}"/>
              </a:ext>
            </a:extLst>
          </p:cNvPr>
          <p:cNvSpPr txBox="1">
            <a:spLocks/>
          </p:cNvSpPr>
          <p:nvPr/>
        </p:nvSpPr>
        <p:spPr>
          <a:xfrm>
            <a:off x="6378216" y="1709538"/>
            <a:ext cx="5239651" cy="31792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1200"/>
              </a:spcAft>
              <a:buClr>
                <a:schemeClr val="tx1">
                  <a:lumMod val="65000"/>
                  <a:lumOff val="35000"/>
                </a:schemeClr>
              </a:buClr>
              <a:buFont typeface="Arial" panose="020B0604020202020204" pitchFamily="34" charset="0"/>
              <a:buChar char="•"/>
            </a:pPr>
            <a:r>
              <a:rPr lang="en-US" sz="2000" b="1" dirty="0">
                <a:solidFill>
                  <a:srgbClr val="0D5BA9"/>
                </a:solidFill>
                <a:latin typeface="Gadugi" panose="020B0502040204020203" pitchFamily="34" charset="0"/>
                <a:ea typeface="Gadugi" panose="020B0502040204020203" pitchFamily="34" charset="0"/>
              </a:rPr>
              <a:t>Only one in five </a:t>
            </a:r>
            <a:r>
              <a:rPr lang="en-US" sz="2000" dirty="0">
                <a:solidFill>
                  <a:schemeClr val="tx1">
                    <a:lumMod val="65000"/>
                    <a:lumOff val="35000"/>
                  </a:schemeClr>
                </a:solidFill>
                <a:latin typeface="Gadugi" panose="020B0502040204020203" pitchFamily="34" charset="0"/>
                <a:ea typeface="Gadugi" panose="020B0502040204020203" pitchFamily="34" charset="0"/>
              </a:rPr>
              <a:t>Florida voters believe high school students have enough resources to make informed decisions.</a:t>
            </a:r>
          </a:p>
          <a:p>
            <a:pPr marL="571500" indent="-571500">
              <a:lnSpc>
                <a:spcPct val="100000"/>
              </a:lnSpc>
              <a:spcAft>
                <a:spcPts val="1200"/>
              </a:spcAft>
              <a:buClr>
                <a:schemeClr val="tx1">
                  <a:lumMod val="65000"/>
                  <a:lumOff val="35000"/>
                </a:schemeClr>
              </a:buClr>
              <a:buFont typeface="Arial" panose="020B0604020202020204" pitchFamily="34" charset="0"/>
              <a:buChar char="•"/>
            </a:pPr>
            <a:r>
              <a:rPr lang="en-US" sz="2000" b="1" dirty="0">
                <a:solidFill>
                  <a:srgbClr val="0D5BA9"/>
                </a:solidFill>
                <a:latin typeface="Gadugi" panose="020B0502040204020203" pitchFamily="34" charset="0"/>
                <a:ea typeface="Gadugi" panose="020B0502040204020203" pitchFamily="34" charset="0"/>
              </a:rPr>
              <a:t>Two in five </a:t>
            </a:r>
            <a:r>
              <a:rPr lang="en-US" sz="2000" dirty="0">
                <a:solidFill>
                  <a:schemeClr val="tx1">
                    <a:lumMod val="65000"/>
                    <a:lumOff val="35000"/>
                  </a:schemeClr>
                </a:solidFill>
                <a:latin typeface="Gadugi" panose="020B0502040204020203" pitchFamily="34" charset="0"/>
                <a:ea typeface="Gadugi" panose="020B0502040204020203" pitchFamily="34" charset="0"/>
              </a:rPr>
              <a:t>see lack of access to career and education planning guidance as a barrier for students being able to make informed decisions about post-high school options. </a:t>
            </a:r>
          </a:p>
        </p:txBody>
      </p:sp>
      <p:sp>
        <p:nvSpPr>
          <p:cNvPr id="5" name="Content Placeholder 2">
            <a:extLst>
              <a:ext uri="{FF2B5EF4-FFF2-40B4-BE49-F238E27FC236}">
                <a16:creationId xmlns:a16="http://schemas.microsoft.com/office/drawing/2014/main" id="{E7E2467E-CD9C-974B-9235-6AC4B2012033}"/>
              </a:ext>
            </a:extLst>
          </p:cNvPr>
          <p:cNvSpPr txBox="1">
            <a:spLocks/>
          </p:cNvSpPr>
          <p:nvPr/>
        </p:nvSpPr>
        <p:spPr>
          <a:xfrm>
            <a:off x="1306285" y="5682216"/>
            <a:ext cx="9579429" cy="6818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Source: Breakthrough </a:t>
            </a:r>
          </a:p>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Research surveys, March 2020 and August 2020.</a:t>
            </a:r>
          </a:p>
        </p:txBody>
      </p:sp>
    </p:spTree>
    <p:extLst>
      <p:ext uri="{BB962C8B-B14F-4D97-AF65-F5344CB8AC3E}">
        <p14:creationId xmlns:p14="http://schemas.microsoft.com/office/powerpoint/2010/main" val="54902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6747"/>
          </a:xfrm>
        </p:spPr>
        <p:txBody>
          <a:bodyPr>
            <a:normAutofit fontScale="90000"/>
          </a:bodyPr>
          <a:lstStyle/>
          <a:p>
            <a:pPr algn="ctr"/>
            <a:r>
              <a:rPr lang="en-US" sz="3600" b="1" dirty="0">
                <a:solidFill>
                  <a:srgbClr val="0D5BA9"/>
                </a:solidFill>
                <a:latin typeface="Gadugi" panose="020B0502040204020203" pitchFamily="34" charset="0"/>
                <a:ea typeface="Gadugi" panose="020B0502040204020203" pitchFamily="34" charset="0"/>
              </a:rPr>
              <a:t>Who should get an education beyond high school?</a:t>
            </a:r>
          </a:p>
        </p:txBody>
      </p:sp>
      <p:sp>
        <p:nvSpPr>
          <p:cNvPr id="7" name="Title 1">
            <a:extLst>
              <a:ext uri="{FF2B5EF4-FFF2-40B4-BE49-F238E27FC236}">
                <a16:creationId xmlns:a16="http://schemas.microsoft.com/office/drawing/2014/main" id="{9BAD39CE-D3F6-1A45-9F3B-8B9EE8F0BE0D}"/>
              </a:ext>
            </a:extLst>
          </p:cNvPr>
          <p:cNvSpPr txBox="1">
            <a:spLocks/>
          </p:cNvSpPr>
          <p:nvPr/>
        </p:nvSpPr>
        <p:spPr>
          <a:xfrm>
            <a:off x="6389102" y="2044985"/>
            <a:ext cx="5239651" cy="31792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1200"/>
              </a:spcAft>
              <a:buClr>
                <a:schemeClr val="tx1">
                  <a:lumMod val="65000"/>
                  <a:lumOff val="35000"/>
                </a:schemeClr>
              </a:buClr>
              <a:buFont typeface="Arial" panose="020B0604020202020204" pitchFamily="34" charset="0"/>
              <a:buChar char="•"/>
            </a:pPr>
            <a:r>
              <a:rPr lang="en-US" sz="2000" b="1" dirty="0">
                <a:solidFill>
                  <a:srgbClr val="0D5BA9"/>
                </a:solidFill>
                <a:latin typeface="Gadugi" panose="020B0502040204020203" pitchFamily="34" charset="0"/>
                <a:ea typeface="Gadugi" panose="020B0502040204020203" pitchFamily="34" charset="0"/>
              </a:rPr>
              <a:t>Nine out of ten </a:t>
            </a:r>
            <a:r>
              <a:rPr lang="en-US" sz="2000" dirty="0">
                <a:solidFill>
                  <a:schemeClr val="tx1">
                    <a:lumMod val="65000"/>
                    <a:lumOff val="35000"/>
                  </a:schemeClr>
                </a:solidFill>
                <a:latin typeface="Gadugi" panose="020B0502040204020203" pitchFamily="34" charset="0"/>
                <a:ea typeface="Gadugi" panose="020B0502040204020203" pitchFamily="34" charset="0"/>
              </a:rPr>
              <a:t>Florida voters believe a college degree or credential is important for success in today’s workforce.</a:t>
            </a:r>
          </a:p>
          <a:p>
            <a:pPr marL="571500" indent="-571500">
              <a:lnSpc>
                <a:spcPct val="100000"/>
              </a:lnSpc>
              <a:spcAft>
                <a:spcPts val="1200"/>
              </a:spcAft>
              <a:buClr>
                <a:schemeClr val="tx1">
                  <a:lumMod val="65000"/>
                  <a:lumOff val="35000"/>
                </a:schemeClr>
              </a:buClr>
              <a:buFont typeface="Arial" panose="020B0604020202020204" pitchFamily="34" charset="0"/>
              <a:buChar char="•"/>
            </a:pPr>
            <a:r>
              <a:rPr lang="en-US" sz="2000" b="1" dirty="0">
                <a:solidFill>
                  <a:srgbClr val="0D5BA9"/>
                </a:solidFill>
                <a:latin typeface="Gadugi" panose="020B0502040204020203" pitchFamily="34" charset="0"/>
                <a:ea typeface="Gadugi" panose="020B0502040204020203" pitchFamily="34" charset="0"/>
              </a:rPr>
              <a:t>Three in five </a:t>
            </a:r>
            <a:r>
              <a:rPr lang="en-US" sz="2000" dirty="0">
                <a:solidFill>
                  <a:schemeClr val="tx1">
                    <a:lumMod val="65000"/>
                    <a:lumOff val="35000"/>
                  </a:schemeClr>
                </a:solidFill>
                <a:latin typeface="Gadugi" panose="020B0502040204020203" pitchFamily="34" charset="0"/>
                <a:ea typeface="Gadugi" panose="020B0502040204020203" pitchFamily="34" charset="0"/>
              </a:rPr>
              <a:t>believe any students who wants to attend should have access to a college degree or credential beyond high school</a:t>
            </a:r>
          </a:p>
          <a:p>
            <a:pPr marL="571500" indent="-571500">
              <a:lnSpc>
                <a:spcPct val="100000"/>
              </a:lnSpc>
              <a:spcAft>
                <a:spcPts val="1200"/>
              </a:spcAft>
              <a:buClr>
                <a:schemeClr val="tx1">
                  <a:lumMod val="65000"/>
                  <a:lumOff val="35000"/>
                </a:schemeClr>
              </a:buClr>
              <a:buFont typeface="Arial" panose="020B0604020202020204" pitchFamily="34" charset="0"/>
              <a:buChar char="•"/>
            </a:pPr>
            <a:r>
              <a:rPr lang="en-US" sz="2000" b="1" dirty="0">
                <a:solidFill>
                  <a:srgbClr val="0D5BA9"/>
                </a:solidFill>
                <a:latin typeface="Gadugi" panose="020B0502040204020203" pitchFamily="34" charset="0"/>
                <a:ea typeface="Gadugi" panose="020B0502040204020203" pitchFamily="34" charset="0"/>
              </a:rPr>
              <a:t>Nine out of ten </a:t>
            </a:r>
            <a:r>
              <a:rPr lang="en-US" sz="2000" dirty="0">
                <a:solidFill>
                  <a:schemeClr val="tx1">
                    <a:lumMod val="65000"/>
                    <a:lumOff val="35000"/>
                  </a:schemeClr>
                </a:solidFill>
                <a:latin typeface="Gadugi" panose="020B0502040204020203" pitchFamily="34" charset="0"/>
                <a:ea typeface="Gadugi" panose="020B0502040204020203" pitchFamily="34" charset="0"/>
              </a:rPr>
              <a:t>believe their children will go to college.</a:t>
            </a:r>
          </a:p>
          <a:p>
            <a:pPr marL="571500" indent="-571500">
              <a:lnSpc>
                <a:spcPct val="100000"/>
              </a:lnSpc>
              <a:spcAft>
                <a:spcPts val="1200"/>
              </a:spcAft>
              <a:buClr>
                <a:schemeClr val="tx1">
                  <a:lumMod val="65000"/>
                  <a:lumOff val="35000"/>
                </a:schemeClr>
              </a:buClr>
              <a:buFont typeface="Arial" panose="020B0604020202020204" pitchFamily="34" charset="0"/>
              <a:buChar char="•"/>
            </a:pPr>
            <a:endParaRPr lang="en-US" sz="2000" dirty="0">
              <a:solidFill>
                <a:schemeClr val="tx1">
                  <a:lumMod val="65000"/>
                  <a:lumOff val="35000"/>
                </a:schemeClr>
              </a:solidFill>
              <a:latin typeface="Gadugi" panose="020B0502040204020203" pitchFamily="34" charset="0"/>
              <a:ea typeface="Gadugi" panose="020B0502040204020203" pitchFamily="34" charset="0"/>
            </a:endParaRPr>
          </a:p>
        </p:txBody>
      </p:sp>
      <p:sp>
        <p:nvSpPr>
          <p:cNvPr id="5" name="Content Placeholder 2">
            <a:extLst>
              <a:ext uri="{FF2B5EF4-FFF2-40B4-BE49-F238E27FC236}">
                <a16:creationId xmlns:a16="http://schemas.microsoft.com/office/drawing/2014/main" id="{E7E2467E-CD9C-974B-9235-6AC4B2012033}"/>
              </a:ext>
            </a:extLst>
          </p:cNvPr>
          <p:cNvSpPr txBox="1">
            <a:spLocks/>
          </p:cNvSpPr>
          <p:nvPr/>
        </p:nvSpPr>
        <p:spPr>
          <a:xfrm>
            <a:off x="592459" y="5907376"/>
            <a:ext cx="11593285" cy="6818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a:solidFill>
                  <a:schemeClr val="tx1">
                    <a:lumMod val="65000"/>
                    <a:lumOff val="35000"/>
                  </a:schemeClr>
                </a:solidFill>
                <a:latin typeface="Gadugi" panose="020B0502040204020203" pitchFamily="34" charset="0"/>
                <a:ea typeface="Gadugi" panose="020B0502040204020203" pitchFamily="34" charset="0"/>
              </a:rPr>
              <a:t>Source: Breakthrough Research surveys, August 2020.</a:t>
            </a:r>
          </a:p>
        </p:txBody>
      </p:sp>
      <p:pic>
        <p:nvPicPr>
          <p:cNvPr id="6" name="Picture 5" descr="A group of people sitting at a table&#10;&#10;Description automatically generated">
            <a:extLst>
              <a:ext uri="{FF2B5EF4-FFF2-40B4-BE49-F238E27FC236}">
                <a16:creationId xmlns:a16="http://schemas.microsoft.com/office/drawing/2014/main" id="{1D34EF23-C353-436A-B603-96E39C4CC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33737"/>
            <a:ext cx="5385789" cy="3590526"/>
          </a:xfrm>
          <a:prstGeom prst="rect">
            <a:avLst/>
          </a:prstGeom>
        </p:spPr>
      </p:pic>
    </p:spTree>
    <p:extLst>
      <p:ext uri="{BB962C8B-B14F-4D97-AF65-F5344CB8AC3E}">
        <p14:creationId xmlns:p14="http://schemas.microsoft.com/office/powerpoint/2010/main" val="2580615930"/>
      </p:ext>
    </p:extLst>
  </p:cSld>
  <p:clrMapOvr>
    <a:masterClrMapping/>
  </p:clrMapOvr>
</p:sld>
</file>

<file path=ppt/theme/theme1.xml><?xml version="1.0" encoding="utf-8"?>
<a:theme xmlns:a="http://schemas.openxmlformats.org/drawingml/2006/main" name="Theme1">
  <a:themeElements>
    <a:clrScheme name="Custom 1">
      <a:dk1>
        <a:sysClr val="windowText" lastClr="000000"/>
      </a:dk1>
      <a:lt1>
        <a:sysClr val="window" lastClr="FFFFFF"/>
      </a:lt1>
      <a:dk2>
        <a:srgbClr val="44546A"/>
      </a:dk2>
      <a:lt2>
        <a:srgbClr val="E7E6E6"/>
      </a:lt2>
      <a:accent1>
        <a:srgbClr val="005AAA"/>
      </a:accent1>
      <a:accent2>
        <a:srgbClr val="E63C2F"/>
      </a:accent2>
      <a:accent3>
        <a:srgbClr val="C4D600"/>
      </a:accent3>
      <a:accent4>
        <a:srgbClr val="7F7F7F"/>
      </a:accent4>
      <a:accent5>
        <a:srgbClr val="BAD8EB"/>
      </a:accent5>
      <a:accent6>
        <a:srgbClr val="7CA3DC"/>
      </a:accent6>
      <a:hlink>
        <a:srgbClr val="E63E30"/>
      </a:hlink>
      <a:folHlink>
        <a:srgbClr val="F3E4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2EFBB25-7965-4CA8-97BF-A9D2F9D2208B}" vid="{9B5C81C2-B500-49E2-8BCF-73272C473C82}"/>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471</TotalTime>
  <Words>2027</Words>
  <Application>Microsoft Office PowerPoint</Application>
  <PresentationFormat>Widescreen</PresentationFormat>
  <Paragraphs>184</Paragraphs>
  <Slides>26</Slides>
  <Notes>21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Calibri</vt:lpstr>
      <vt:lpstr>Calibri Light</vt:lpstr>
      <vt:lpstr>Gadugi</vt:lpstr>
      <vt:lpstr>Theme1</vt:lpstr>
      <vt:lpstr>Office Theme</vt:lpstr>
      <vt:lpstr>2_Office Theme</vt:lpstr>
      <vt:lpstr>3_Office Theme</vt:lpstr>
      <vt:lpstr>PowerPoint Presentation</vt:lpstr>
      <vt:lpstr>Florida College Access Network</vt:lpstr>
      <vt:lpstr>FCAN’s Work</vt:lpstr>
      <vt:lpstr>Seven Conditions That Create a Resilient Workforce and Spark Economic Mobility</vt:lpstr>
      <vt:lpstr>Florida Continues to Make Progress Toward the SAIL to 60 Goal </vt:lpstr>
      <vt:lpstr>While 42.2% of all Floridians have a 2-year degree or higher, differences in attainment exist by race and ethnicity…</vt:lpstr>
      <vt:lpstr>Most Floridians of Working Age Will Be  Non-White by 2030 </vt:lpstr>
      <vt:lpstr>Do students have the resources they need?</vt:lpstr>
      <vt:lpstr>Who should get an education beyond high school?</vt:lpstr>
      <vt:lpstr>PowerPoint Presentation</vt:lpstr>
      <vt:lpstr>PowerPoint Presentation</vt:lpstr>
      <vt:lpstr>How state and community partners fit in</vt:lpstr>
      <vt:lpstr>A Talent Strong Florida means..</vt:lpstr>
      <vt:lpstr>PowerPoint Presentation</vt:lpstr>
      <vt:lpstr>PowerPoint Presentation</vt:lpstr>
      <vt:lpstr>PowerPoint Presentation</vt:lpstr>
      <vt:lpstr>Is College for Everyone?</vt:lpstr>
      <vt:lpstr>Providing information on pathways</vt:lpstr>
      <vt:lpstr>PowerPoint Presentation</vt:lpstr>
      <vt:lpstr>PowerPoint Presentation</vt:lpstr>
      <vt:lpstr>PowerPoint Presentation</vt:lpstr>
      <vt:lpstr>PLANit Sarasota’s LaunchPad4U</vt:lpstr>
      <vt:lpstr>LEAP’s Complete Tampa Bay Initiative</vt:lpstr>
      <vt:lpstr>Pinellas County’s College and Career Centers</vt:lpstr>
      <vt:lpstr>Earn Up’s Career Pathways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Lent, Kimberly</dc:creator>
  <cp:lastModifiedBy>Kimberly Lent</cp:lastModifiedBy>
  <cp:revision>9</cp:revision>
  <dcterms:created xsi:type="dcterms:W3CDTF">2021-03-09T19:37:28Z</dcterms:created>
  <dcterms:modified xsi:type="dcterms:W3CDTF">2021-10-19T12:19:32Z</dcterms:modified>
</cp:coreProperties>
</file>