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6018" r:id="rId5"/>
  </p:sldMasterIdLst>
  <p:notesMasterIdLst>
    <p:notesMasterId r:id="rId46"/>
  </p:notesMasterIdLst>
  <p:sldIdLst>
    <p:sldId id="256" r:id="rId6"/>
    <p:sldId id="321" r:id="rId7"/>
    <p:sldId id="257" r:id="rId8"/>
    <p:sldId id="349" r:id="rId9"/>
    <p:sldId id="350" r:id="rId10"/>
    <p:sldId id="351" r:id="rId11"/>
    <p:sldId id="352" r:id="rId12"/>
    <p:sldId id="353" r:id="rId13"/>
    <p:sldId id="354" r:id="rId14"/>
    <p:sldId id="355" r:id="rId15"/>
    <p:sldId id="356" r:id="rId16"/>
    <p:sldId id="357" r:id="rId17"/>
    <p:sldId id="358" r:id="rId18"/>
    <p:sldId id="359" r:id="rId19"/>
    <p:sldId id="360" r:id="rId20"/>
    <p:sldId id="361" r:id="rId21"/>
    <p:sldId id="362" r:id="rId22"/>
    <p:sldId id="363" r:id="rId23"/>
    <p:sldId id="327" r:id="rId24"/>
    <p:sldId id="331" r:id="rId25"/>
    <p:sldId id="323" r:id="rId26"/>
    <p:sldId id="333" r:id="rId27"/>
    <p:sldId id="334" r:id="rId28"/>
    <p:sldId id="335" r:id="rId29"/>
    <p:sldId id="336" r:id="rId30"/>
    <p:sldId id="340" r:id="rId31"/>
    <p:sldId id="338" r:id="rId32"/>
    <p:sldId id="339" r:id="rId33"/>
    <p:sldId id="341" r:id="rId34"/>
    <p:sldId id="282" r:id="rId35"/>
    <p:sldId id="324" r:id="rId36"/>
    <p:sldId id="330" r:id="rId37"/>
    <p:sldId id="342" r:id="rId38"/>
    <p:sldId id="343" r:id="rId39"/>
    <p:sldId id="344" r:id="rId40"/>
    <p:sldId id="345" r:id="rId41"/>
    <p:sldId id="346" r:id="rId42"/>
    <p:sldId id="347" r:id="rId43"/>
    <p:sldId id="348" r:id="rId44"/>
    <p:sldId id="259"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Taylor, Kathleen" initials="TK" lastIdx="7" clrIdx="6">
    <p:extLst>
      <p:ext uri="{19B8F6BF-5375-455C-9EA6-DF929625EA0E}">
        <p15:presenceInfo xmlns:p15="http://schemas.microsoft.com/office/powerpoint/2012/main" userId="S::kathleen.taylor@fldoe.org::2738a0f6-34aa-4e70-bc21-7088ea76941c" providerId="AD"/>
      </p:ext>
    </p:extLst>
  </p:cmAuthor>
  <p:cmAuthor id="1" name="Ivey, Abbey" initials="IA" lastIdx="1" clrIdx="0">
    <p:extLst>
      <p:ext uri="{19B8F6BF-5375-455C-9EA6-DF929625EA0E}">
        <p15:presenceInfo xmlns:p15="http://schemas.microsoft.com/office/powerpoint/2012/main" userId="S::abbey.ivey@fldoe.org::26c1868b-6381-4e44-96cf-d84317db68e1" providerId="AD"/>
      </p:ext>
    </p:extLst>
  </p:cmAuthor>
  <p:cmAuthor id="8" name="Hall, Eric" initials="HE" lastIdx="1" clrIdx="7">
    <p:extLst>
      <p:ext uri="{19B8F6BF-5375-455C-9EA6-DF929625EA0E}">
        <p15:presenceInfo xmlns:p15="http://schemas.microsoft.com/office/powerpoint/2012/main" userId="S::eric.hall@fldoe.org::54df3689-66d6-40f5-a715-c729fcb14b64" providerId="AD"/>
      </p:ext>
    </p:extLst>
  </p:cmAuthor>
  <p:cmAuthor id="2" name="Henderson, Carrie" initials="HC" lastIdx="13" clrIdx="1">
    <p:extLst>
      <p:ext uri="{19B8F6BF-5375-455C-9EA6-DF929625EA0E}">
        <p15:presenceInfo xmlns:p15="http://schemas.microsoft.com/office/powerpoint/2012/main" userId="S::carrie.henderson@fldoe.org::55d3168e-1897-4a17-98ed-1608e0b70a3e" providerId="AD"/>
      </p:ext>
    </p:extLst>
  </p:cmAuthor>
  <p:cmAuthor id="9" name="Mack, Henry" initials="MH" lastIdx="6" clrIdx="8">
    <p:extLst>
      <p:ext uri="{19B8F6BF-5375-455C-9EA6-DF929625EA0E}">
        <p15:presenceInfo xmlns:p15="http://schemas.microsoft.com/office/powerpoint/2012/main" userId="S::henry.mack@fldoe.org::89e2d805-e569-4f63-b793-43e9ffbb290a" providerId="AD"/>
      </p:ext>
    </p:extLst>
  </p:cmAuthor>
  <p:cmAuthor id="3" name="Hargreaves, Yvette" initials="HY" lastIdx="12" clrIdx="2">
    <p:extLst>
      <p:ext uri="{19B8F6BF-5375-455C-9EA6-DF929625EA0E}">
        <p15:presenceInfo xmlns:p15="http://schemas.microsoft.com/office/powerpoint/2012/main" userId="S::yvette.hargreaves@fldoe.org::3211ab68-4d36-40be-9c11-2b1aefe767a3" providerId="AD"/>
      </p:ext>
    </p:extLst>
  </p:cmAuthor>
  <p:cmAuthor id="10" name="Taylor, Kathleen" initials="TK [2]" lastIdx="1" clrIdx="9">
    <p:extLst>
      <p:ext uri="{19B8F6BF-5375-455C-9EA6-DF929625EA0E}">
        <p15:presenceInfo xmlns:p15="http://schemas.microsoft.com/office/powerpoint/2012/main" userId="S-1-5-21-2011038089-1331910415-1862565094-17373" providerId="AD"/>
      </p:ext>
    </p:extLst>
  </p:cmAuthor>
  <p:cmAuthor id="4" name="Richard, Keith" initials="RK" lastIdx="2" clrIdx="3">
    <p:extLst>
      <p:ext uri="{19B8F6BF-5375-455C-9EA6-DF929625EA0E}">
        <p15:presenceInfo xmlns:p15="http://schemas.microsoft.com/office/powerpoint/2012/main" userId="S::keith.richard@fldoe.org::8a41930c-9543-4614-95d2-1c471f75a8d0" providerId="AD"/>
      </p:ext>
    </p:extLst>
  </p:cmAuthor>
  <p:cmAuthor id="5" name="Moya, Elizabeth" initials="ME" lastIdx="10" clrIdx="4">
    <p:extLst>
      <p:ext uri="{19B8F6BF-5375-455C-9EA6-DF929625EA0E}">
        <p15:presenceInfo xmlns:p15="http://schemas.microsoft.com/office/powerpoint/2012/main" userId="S::elizabeth.moya@fldoe.org::2e97dd17-137d-4aea-a46b-304c4ec5e7b6" providerId="AD"/>
      </p:ext>
    </p:extLst>
  </p:cmAuthor>
  <p:cmAuthor id="6" name="Goodman, Tara" initials="GT" lastIdx="13" clrIdx="5">
    <p:extLst>
      <p:ext uri="{19B8F6BF-5375-455C-9EA6-DF929625EA0E}">
        <p15:presenceInfo xmlns:p15="http://schemas.microsoft.com/office/powerpoint/2012/main" userId="S::tara.goodman@fldoe.org::ca3758d0-d876-4440-b779-9bbf1d23e8d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93F1BE-D1BC-F81A-CF18-C0892A970FDD}" v="2" dt="2021-02-02T17:23:02.675"/>
    <p1510:client id="{030508A6-E713-A031-9073-48836D491091}" v="5" dt="2021-01-29T16:00:18.842"/>
    <p1510:client id="{0380BDB7-0179-3165-DE0A-54F911B6F575}" v="1" dt="2021-01-15T13:36:02.182"/>
    <p1510:client id="{052DB365-5DCB-3403-A74F-19A2627171AD}" v="651" dt="2021-01-29T14:38:44.603"/>
    <p1510:client id="{0532B1B1-F4FA-04E5-100C-E0AEFB814AF3}" v="204" dt="2021-01-14T18:33:00.619"/>
    <p1510:client id="{06AD96CD-E4A6-C1E5-F7EB-94B392EA6A3A}" v="4" dt="2021-07-08T13:57:12.280"/>
    <p1510:client id="{08BA4CEF-C9D8-9727-43A0-8B82C1E03417}" v="11" dt="2020-10-02T12:47:44.438"/>
    <p1510:client id="{0B045D0C-BB0B-1130-F72B-89647751E638}" v="42" dt="2021-02-10T17:21:22.909"/>
    <p1510:client id="{0B5151FA-A7B5-5AA1-86B9-33EE8926F989}" v="1063" dt="2021-01-27T21:39:54.568"/>
    <p1510:client id="{0B8C5DE0-501A-0959-A094-4B5AC1618985}" v="1" dt="2021-05-28T12:44:21.649"/>
    <p1510:client id="{0CD846CC-744E-C683-9BBC-BF0D04507149}" v="23" dt="2021-09-27T14:19:56.410"/>
    <p1510:client id="{0EEACCA7-330C-2E1E-00BA-6E19F0F4F153}" v="78" dt="2021-07-07T13:29:03.772"/>
    <p1510:client id="{0F4C3D5E-52A2-4461-9A79-4998A525CC57}" v="2" dt="2020-09-29T13:53:11.772"/>
    <p1510:client id="{1006090A-A1F1-6F04-70A7-7FD43F99469C}" v="135" dt="2021-01-28T18:19:04.136"/>
    <p1510:client id="{10959F89-B9A2-46CE-8BBD-003ECEA47360}" v="36" dt="2021-01-28T12:54:56.694"/>
    <p1510:client id="{12326E4E-AB66-6748-0B9B-613E6CA3910B}" v="23" dt="2021-06-02T12:51:22.796"/>
    <p1510:client id="{174707EE-715A-AEE9-36F9-0188683BCC0C}" v="1" dt="2021-06-02T12:57:07.800"/>
    <p1510:client id="{1AD877E1-9ED7-6B1F-A864-1DAA63770876}" v="2" dt="2021-06-01T21:13:29.258"/>
    <p1510:client id="{1D5EE46B-3BF5-62BB-A92E-1619B1C471AD}" v="184" dt="2021-09-22T20:07:48.661"/>
    <p1510:client id="{207D9C2B-1B55-82A2-6389-6537513EC1A4}" v="6" dt="2020-10-08T11:38:18.767"/>
    <p1510:client id="{24982CB7-24DD-6455-F9C1-434326467936}" v="2" dt="2021-06-08T17:51:51.198"/>
    <p1510:client id="{259B3902-6A24-4FBF-02F6-B599683FD1A6}" v="128" dt="2021-02-02T16:54:44.803"/>
    <p1510:client id="{25A836E8-C9B3-2C96-3614-1DE3A22F9298}" v="1" dt="2021-05-28T01:45:29.594"/>
    <p1510:client id="{27B6F1F0-5A4D-1AAC-8007-BA059F9A8489}" v="1" dt="2020-10-02T18:56:31.959"/>
    <p1510:client id="{28C5A5D2-8BFF-AA48-58BB-5F430245F014}" v="315" dt="2021-06-02T16:53:21.840"/>
    <p1510:client id="{2A8F2165-A4C8-6513-49FD-C700216B0B7D}" v="5" dt="2021-01-13T22:04:22.785"/>
    <p1510:client id="{2B60543F-C666-5551-D752-94D6AD24A5D6}" v="15" dt="2020-10-02T12:57:21.864"/>
    <p1510:client id="{2C1B4FE4-056D-E1DF-80DA-B9910135E94C}" v="30" dt="2021-06-03T15:26:04.516"/>
    <p1510:client id="{2E87250D-8523-8843-65C1-EC222AEB4026}" v="970" dt="2021-06-02T02:51:35.733"/>
    <p1510:client id="{2FC5693F-6AED-F1E0-C9AB-3AFC80F5704A}" v="476" dt="2021-01-28T16:34:29.789"/>
    <p1510:client id="{3066522F-3CB2-73CB-92CC-606485F511A1}" v="93" dt="2021-01-25T19:50:17.660"/>
    <p1510:client id="{321338D8-3A3D-5B7F-7BDC-030ADF7D1B51}" v="60" dt="2021-06-02T15:08:35.229"/>
    <p1510:client id="{34EED137-D3CC-3890-E9E9-EA7145690F1C}" v="41" dt="2021-06-02T14:30:48.867"/>
    <p1510:client id="{3615D208-BA3F-44C2-FF6B-260A1A3F3855}" v="40" dt="2021-02-01T14:17:39.194"/>
    <p1510:client id="{38E31275-EC63-51A4-FEB9-C2304E56E677}" v="186" dt="2020-10-02T15:59:44.942"/>
    <p1510:client id="{3AD8AF84-4254-7C30-9E94-1BDBEBC0545F}" v="61" dt="2020-10-05T13:56:26.574"/>
    <p1510:client id="{3CD14F9E-EE00-4476-0E89-B9BAA787E91E}" v="28" dt="2021-09-28T15:16:23.621"/>
    <p1510:client id="{3D66CB58-BAD6-F670-6074-52F6DB6466F7}" v="434" dt="2021-06-01T21:19:38.638"/>
    <p1510:client id="{3E84EDF5-F111-BB28-B5CC-EAB0262CA615}" v="48" dt="2020-10-02T21:00:04.821"/>
    <p1510:client id="{4146441C-2D84-215C-8404-D922E051EE16}" v="405" dt="2021-05-28T15:56:59.004"/>
    <p1510:client id="{421A96CC-EC23-700D-BBD7-19777A165939}" v="24" dt="2021-01-18T16:59:27.540"/>
    <p1510:client id="{42FA9F91-CB23-D7C0-9A18-6CAF82CD6CA4}" v="24" dt="2020-10-01T13:42:13.164"/>
    <p1510:client id="{444F2153-4864-DA40-E616-B38241863274}" v="302" dt="2020-10-05T14:09:48.701"/>
    <p1510:client id="{444F278E-2380-981E-F15D-61DF66806BC8}" v="7" dt="2021-01-13T22:07:27.517"/>
    <p1510:client id="{4691A5A3-039F-9C0A-BBFC-1EFEBDFA9F9A}" v="71" dt="2021-06-08T18:29:28.031"/>
    <p1510:client id="{4A0931BE-5EE0-5FFC-56D4-16D980C97057}" v="2" dt="2021-02-02T17:20:01.963"/>
    <p1510:client id="{4AC193EA-34CF-D0C2-EECC-EB314DC013E2}" v="43" dt="2021-05-27T20:36:20.140"/>
    <p1510:client id="{4BC5D8D7-A8AF-2C97-5FF6-27F78E62F858}" v="3" dt="2021-06-03T12:15:21.056"/>
    <p1510:client id="{4C107540-9EFC-150A-38B7-533352D09A96}" v="1775" dt="2020-09-30T21:17:58.977"/>
    <p1510:client id="{4C13DADE-20D6-3306-6A62-7AC6569B6EEA}" v="6" dt="2021-06-02T13:13:47.663"/>
    <p1510:client id="{4CE2325E-4FCC-E831-BC22-D20C92009D81}" v="97" dt="2021-09-20T16:58:48.620"/>
    <p1510:client id="{4DACF873-7965-335F-B488-6798A06A8312}" v="6" dt="2021-06-02T12:58:10.621"/>
    <p1510:client id="{4E431F6B-AF75-A2A3-5D54-9E89ACE27579}" v="103" dt="2021-01-29T18:51:46.837"/>
    <p1510:client id="{4E4E10F7-B74B-390E-D260-20204AC5823C}" v="4" dt="2021-06-08T20:48:15.775"/>
    <p1510:client id="{4FE364D3-31B4-3951-AE02-924A3D3A9C4F}" v="1" dt="2021-06-01T16:52:01.381"/>
    <p1510:client id="{502A26AB-FD15-3539-E31B-D4628ECBDE14}" v="3" dt="2021-06-02T12:54:16.894"/>
    <p1510:client id="{506EB8FE-AAC7-59CF-CE29-89BEC8B0C48B}" v="264" dt="2021-06-01T18:04:56.634"/>
    <p1510:client id="{509B7AC6-5ECD-18EF-2B26-3B83D1A63D1E}" v="35" dt="2020-10-05T13:46:07.284"/>
    <p1510:client id="{558727F7-5B12-4886-9866-E9465AD8DD23}" v="53" dt="2020-10-05T13:03:30.757"/>
    <p1510:client id="{5A6B39AC-CF84-34ED-0DFB-B4702EE21E67}" v="9" dt="2021-05-28T13:56:39.674"/>
    <p1510:client id="{5C047B13-13A9-ABC2-92C5-A1F79F647EBF}" v="997" dt="2020-10-05T13:49:47.523"/>
    <p1510:client id="{5CDD0FCA-F8DC-190C-E680-759EE85BC60F}" v="98" dt="2020-10-02T16:02:46.120"/>
    <p1510:client id="{5F6F9146-8FF8-3ADE-7A0D-A7313B3500C3}" v="65" dt="2020-10-07T13:16:59.782"/>
    <p1510:client id="{61EC7AEE-B698-D8B7-6730-305300376ECF}" v="46" dt="2021-05-26T18:30:07.215"/>
    <p1510:client id="{6324C99F-F091-B000-DEA7-2DB289130DA1}" v="230" dt="2021-05-18T16:06:46.142"/>
    <p1510:client id="{63CD58FB-822A-4A39-EB2F-AA94887C787E}" v="1" dt="2021-06-04T19:04:28.033"/>
    <p1510:client id="{656CB4BC-1E6C-4A17-2B36-B649C6CAEF2D}" v="382" dt="2021-06-01T15:30:17.648"/>
    <p1510:client id="{69D9427B-33C2-B58D-D9E7-652432BC5F08}" v="1" dt="2021-09-22T19:53:05.574"/>
    <p1510:client id="{69EAC79F-F088-C000-2281-DDA2F4DF790F}" v="211" dt="2021-05-14T20:09:57.155"/>
    <p1510:client id="{6B2895FD-C502-DA23-D403-3AFDD0C3E5CA}" v="7" dt="2021-01-06T16:08:45.849"/>
    <p1510:client id="{6C57AA57-2F37-C8C9-1BC0-26E37A8FA9C7}" v="2" dt="2021-01-28T16:56:27.415"/>
    <p1510:client id="{762EB79D-C085-76B2-725B-ABB0165E7121}" v="1191" dt="2020-10-02T19:33:07.575"/>
    <p1510:client id="{78F59BD1-4476-24D8-573E-EFC9351D8134}" v="4" dt="2021-06-01T15:28:51.831"/>
    <p1510:client id="{7D78DF8A-227D-2C59-FDFA-AE2647067FAB}" v="55" dt="2021-01-29T15:30:40.288"/>
    <p1510:client id="{80EBC79F-10C1-C000-1A2E-7BEA25026168}" v="5" dt="2021-05-14T20:22:27.370"/>
    <p1510:client id="{830A68F5-B614-9802-FE29-3A9BFCA7D8B2}" v="24" dt="2021-05-28T13:40:36.485"/>
    <p1510:client id="{84575181-74B0-3D14-D844-FF79A01F1084}" v="634" dt="2021-06-02T22:18:57.839"/>
    <p1510:client id="{85433C45-0036-4658-9E76-01E2E464231E}" v="16" dt="2021-06-02T17:03:31.544"/>
    <p1510:client id="{882FE6A7-A70E-9F1E-FFE8-737E51FB2995}" v="37" dt="2020-10-02T16:41:52.767"/>
    <p1510:client id="{8F65B675-A30E-48A7-8E05-3EB92F0CAB2C}" v="58" dt="2021-05-28T16:18:04.495"/>
    <p1510:client id="{8F8DA530-07E9-93D1-EC6A-4AD46931A3AF}" v="7" dt="2021-01-21T19:32:38.543"/>
    <p1510:client id="{9019A4E3-0E90-042A-A99A-A59F955D528C}" v="3" dt="2021-06-09T18:27:18.550"/>
    <p1510:client id="{9041B173-D5B6-EBED-E06F-8992E8E6C511}" v="370" dt="2021-06-02T01:33:46.391"/>
    <p1510:client id="{916DF4FA-3146-9FDD-256D-A8FCE2284AF5}" v="143" dt="2021-05-27T20:40:30.598"/>
    <p1510:client id="{93B09D3B-FA44-0201-F4C1-2A0AB47731CF}" v="835" dt="2020-10-02T21:21:25.940"/>
    <p1510:client id="{972D642E-C622-931B-67A5-B5F3F662A5DA}" v="1" dt="2021-06-02T20:14:11.673"/>
    <p1510:client id="{9741E471-C2ED-636E-8FEE-A0F4CC865839}" v="276" dt="2021-01-29T22:08:45.292"/>
    <p1510:client id="{995249E7-9B3F-6CDA-67B7-3C6B281D4A9A}" v="220" dt="2021-06-08T16:52:16.197"/>
    <p1510:client id="{9B91A0E4-8743-A811-C292-4C095B67CDDC}" v="669" dt="2021-06-04T19:38:57.850"/>
    <p1510:client id="{9C113B10-ADE0-C358-EB4E-FA440F555BE0}" v="4" dt="2021-02-01T13:55:02.638"/>
    <p1510:client id="{9E2F364C-96F3-145A-8149-6B09407B03C7}" v="23" dt="2021-06-03T15:05:55.932"/>
    <p1510:client id="{9E7D4ECF-F77A-A54B-662E-3EEDFDCFDEDB}" v="3" dt="2021-09-21T14:20:06.707"/>
    <p1510:client id="{9FE9C75C-066F-8D10-8728-E839204190EC}" v="291" dt="2021-01-29T16:44:14.752"/>
    <p1510:client id="{A2710D1A-C78C-1C3E-91C4-4D5742F071D8}" v="34" dt="2021-09-20T17:04:44.474"/>
    <p1510:client id="{A2AACDEC-5156-5370-FC2D-FF5EEA46D0A3}" v="692" dt="2021-01-26T21:45:08.129"/>
    <p1510:client id="{A2DDD121-E8F1-AB09-8DAF-4E21B27F6BD4}" v="129" dt="2020-10-07T13:43:21.159"/>
    <p1510:client id="{A8DBD830-C425-A78D-8B91-A0388A94348A}" v="22" dt="2021-05-28T13:55:09.776"/>
    <p1510:client id="{A9322829-607C-575E-1274-728F2CA10C0B}" v="136" dt="2021-06-03T14:55:06.944"/>
    <p1510:client id="{AA6E5EA9-1CE1-816F-5C76-ECE6A206196D}" v="2" dt="2021-06-11T14:18:54.124"/>
    <p1510:client id="{AD942030-85C7-EDEF-0ADF-7C24C81CFA77}" v="424" dt="2021-05-28T17:29:53.872"/>
    <p1510:client id="{AF2729E8-5043-4852-A364-5578E04C6293}" v="15" dt="2021-09-24T12:04:54.254"/>
    <p1510:client id="{B0ECE444-83B2-BC86-FEE9-B9CEA70524E1}" v="2" dt="2020-10-01T21:04:15.290"/>
    <p1510:client id="{B253F900-84CC-4266-9AC1-BA2EEC54CBCD}" v="3" dt="2021-06-02T16:50:35.828"/>
    <p1510:client id="{B3374CD4-1289-1835-D863-30206D4873A0}" v="587" dt="2020-10-02T15:21:10.803"/>
    <p1510:client id="{B4CF91AC-7DEC-DE42-66B9-299A98A2C038}" v="3" dt="2020-10-06T15:16:54.047"/>
    <p1510:client id="{B947389E-E035-40F4-B434-7C81548037D5}" v="49" dt="2021-05-28T15:30:16.490"/>
    <p1510:client id="{B9AA7E32-9651-6E1D-97E1-9A4A9A87CBA5}" v="133" dt="2021-05-18T12:08:09.791"/>
    <p1510:client id="{BABDD1D7-11C3-ADD3-C2DB-24B5C7C26F96}" v="1" dt="2021-01-14T18:03:50.342"/>
    <p1510:client id="{C56D584C-B917-B75B-2A45-834CCF83C7A3}" v="61" dt="2021-09-20T17:05:06.042"/>
    <p1510:client id="{C7C380BF-69FC-F034-9B55-778F08D40485}" v="22" dt="2020-10-02T18:27:49.070"/>
    <p1510:client id="{C91DC940-F34F-3371-1DF0-E17E62F9F517}" v="1" dt="2021-06-02T16:39:24.042"/>
    <p1510:client id="{CA50E3EE-C373-3BD4-C133-B48903BCA7FE}" v="2" dt="2021-06-03T14:56:55.835"/>
    <p1510:client id="{CBD939DE-7188-3A21-07CF-6D95256C770C}" v="828" dt="2021-01-27T19:44:58.715"/>
    <p1510:client id="{CDFFBDAE-0393-D739-2566-14972E46E4A7}" v="24" dt="2021-07-06T16:13:03.941"/>
    <p1510:client id="{CEB05AD3-B61B-2BB7-6CA1-2A30E437D519}" v="51" dt="2020-10-02T18:29:57.227"/>
    <p1510:client id="{D2135597-D2F9-F145-17F7-2B1AE9AC084A}" v="714" dt="2021-01-29T14:45:11.732"/>
    <p1510:client id="{D282740D-ED31-7CDB-DA82-6E1A23C839A9}" v="2" dt="2021-01-27T15:15:05.312"/>
    <p1510:client id="{D4613B75-5CAE-4D36-5326-356615FFD56C}" v="453" dt="2021-01-26T21:52:04.410"/>
    <p1510:client id="{D5C6EE78-5760-C7CF-FBB0-6AE1359EE3D5}" v="46" dt="2021-05-21T16:11:51.547"/>
    <p1510:client id="{D634EB52-1795-1C3F-F0A2-0605C9AA8BC4}" v="216" dt="2021-06-02T16:08:00.276"/>
    <p1510:client id="{D66BA1C1-7386-4CDA-A785-A8D6CB1584CC}" v="1" dt="2021-05-28T13:09:38.949"/>
    <p1510:client id="{DCB95132-C896-0EFC-F5F5-EAEC61F00E2B}" v="300" dt="2020-10-02T14:25:48.244"/>
    <p1510:client id="{DD65858E-2574-C1F2-D7ED-3822802049D1}" v="6" dt="2021-06-02T16:16:39.659"/>
    <p1510:client id="{E028330C-9833-9362-2DAA-EC919EB1C92A}" v="2" dt="2020-10-05T17:05:38.117"/>
    <p1510:client id="{E1288CC4-9FAB-BBC7-6D44-D1D87F66DE38}" v="672" dt="2021-09-22T19:08:18.662"/>
    <p1510:client id="{E475CE2C-F808-8B2E-7A3F-B8235837E6C9}" v="292" dt="2020-10-02T18:17:35.291"/>
    <p1510:client id="{E4767B46-E483-FB8B-CFD0-01715FDFD8B2}" v="184" dt="2021-05-27T18:05:09.375"/>
    <p1510:client id="{E8821365-F554-9033-A95D-8F092AE01583}" v="50" dt="2020-10-05T13:02:49.448"/>
    <p1510:client id="{ECBC9F61-356B-476D-9CE0-95B5BCB5679E}" v="953" dt="2020-10-02T19:19:48.550"/>
    <p1510:client id="{F1A15F7F-C882-7D30-C482-5AC8E543AEDA}" v="287" dt="2021-06-04T18:59:09.009"/>
    <p1510:client id="{F57E2A89-FE17-6425-4B31-CD533FFB00DF}" v="24" dt="2021-02-03T15:10:26.197"/>
    <p1510:client id="{FAAC6385-2380-77A9-95E7-A9EFBC94C5EB}" v="588" dt="2021-06-01T17:59:27.406"/>
    <p1510:client id="{FC7CFAF1-52BD-B9F3-C566-5958E689EB92}" v="370" dt="2021-06-02T12:43:11.422"/>
    <p1510:client id="{FF326AC0-C0E4-DF64-D863-B9F26F400126}" v="456" dt="2020-10-02T17:43:24.8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9186" autoAdjust="0"/>
  </p:normalViewPr>
  <p:slideViewPr>
    <p:cSldViewPr snapToGrid="0">
      <p:cViewPr varScale="1">
        <p:scale>
          <a:sx n="68" d="100"/>
          <a:sy n="68" d="100"/>
        </p:scale>
        <p:origin x="2844" y="6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C87BAC-178D-4CF9-8B45-1D3D2994473F}" type="datetimeFigureOut">
              <a:rPr lang="en-US" smtClean="0"/>
              <a:t>10/13/2021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F969F2-2E99-4E68-9B1D-227B3365B6A1}" type="slidenum">
              <a:rPr lang="en-US" smtClean="0"/>
              <a:t>‹#›</a:t>
            </a:fld>
            <a:endParaRPr lang="en-US" dirty="0"/>
          </a:p>
        </p:txBody>
      </p:sp>
    </p:spTree>
    <p:extLst>
      <p:ext uri="{BB962C8B-B14F-4D97-AF65-F5344CB8AC3E}">
        <p14:creationId xmlns:p14="http://schemas.microsoft.com/office/powerpoint/2010/main" val="1003044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DA23DE6-8E30-4C0B-AFD0-26D880315BB0}" type="slidenum">
              <a:rPr lang="en-US" altLang="en-US" smtClean="0"/>
              <a:pPr/>
              <a:t>2</a:t>
            </a:fld>
            <a:endParaRPr lang="en-US" altLang="en-US" dirty="0"/>
          </a:p>
        </p:txBody>
      </p:sp>
    </p:spTree>
    <p:extLst>
      <p:ext uri="{BB962C8B-B14F-4D97-AF65-F5344CB8AC3E}">
        <p14:creationId xmlns:p14="http://schemas.microsoft.com/office/powerpoint/2010/main" val="3030440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F969F2-2E99-4E68-9B1D-227B3365B6A1}" type="slidenum">
              <a:rPr lang="en-US" smtClean="0"/>
              <a:t>15</a:t>
            </a:fld>
            <a:endParaRPr lang="en-US" dirty="0"/>
          </a:p>
        </p:txBody>
      </p:sp>
    </p:spTree>
    <p:extLst>
      <p:ext uri="{BB962C8B-B14F-4D97-AF65-F5344CB8AC3E}">
        <p14:creationId xmlns:p14="http://schemas.microsoft.com/office/powerpoint/2010/main" val="1231999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F969F2-2E99-4E68-9B1D-227B3365B6A1}" type="slidenum">
              <a:rPr lang="en-US" smtClean="0"/>
              <a:t>16</a:t>
            </a:fld>
            <a:endParaRPr lang="en-US" dirty="0"/>
          </a:p>
        </p:txBody>
      </p:sp>
    </p:spTree>
    <p:extLst>
      <p:ext uri="{BB962C8B-B14F-4D97-AF65-F5344CB8AC3E}">
        <p14:creationId xmlns:p14="http://schemas.microsoft.com/office/powerpoint/2010/main" val="915404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F969F2-2E99-4E68-9B1D-227B3365B6A1}" type="slidenum">
              <a:rPr lang="en-US" smtClean="0"/>
              <a:t>17</a:t>
            </a:fld>
            <a:endParaRPr lang="en-US" dirty="0"/>
          </a:p>
        </p:txBody>
      </p:sp>
    </p:spTree>
    <p:extLst>
      <p:ext uri="{BB962C8B-B14F-4D97-AF65-F5344CB8AC3E}">
        <p14:creationId xmlns:p14="http://schemas.microsoft.com/office/powerpoint/2010/main" val="3549853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 an effort to provide better support, a college might implement one reform strategy, such as offering students career advising at the end of their time in college. But often, these reforms do not address gaps across their journeys and are only accessed by some students—those who stay in college long enough and figure out how to connect with the supports.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With wraparound support programs such as TRIO, only a relatively small number of students will get a better experience. These programs only support participating students and often fail to reach all students who would benefit from the supports.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Under guided pathways, most or all students experience a consistent foundation of support and guidance that has been implemented at scale across the college. These reforms fundamentally change how colleges provide supports to students, are focused on all parts of the student journey into and through programs, and are intended to reach all students at the college.</a:t>
            </a:r>
            <a:endParaRPr lang="en-US" dirty="0"/>
          </a:p>
        </p:txBody>
      </p:sp>
      <p:sp>
        <p:nvSpPr>
          <p:cNvPr id="4" name="Slide Number Placeholder 3"/>
          <p:cNvSpPr>
            <a:spLocks noGrp="1"/>
          </p:cNvSpPr>
          <p:nvPr>
            <p:ph type="sldNum" sz="quarter" idx="10"/>
          </p:nvPr>
        </p:nvSpPr>
        <p:spPr/>
        <p:txBody>
          <a:bodyPr/>
          <a:lstStyle/>
          <a:p>
            <a:fld id="{2AF969F2-2E99-4E68-9B1D-227B3365B6A1}" type="slidenum">
              <a:rPr lang="en-US" smtClean="0"/>
              <a:t>20</a:t>
            </a:fld>
            <a:endParaRPr lang="en-US" dirty="0"/>
          </a:p>
        </p:txBody>
      </p:sp>
    </p:spTree>
    <p:extLst>
      <p:ext uri="{BB962C8B-B14F-4D97-AF65-F5344CB8AC3E}">
        <p14:creationId xmlns:p14="http://schemas.microsoft.com/office/powerpoint/2010/main" val="4009641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Often, the EO or</a:t>
            </a:r>
            <a:r>
              <a:rPr lang="en-US" baseline="0" dirty="0" smtClean="0"/>
              <a:t> Diversity Officer is tasked with equity initiatives. </a:t>
            </a:r>
          </a:p>
          <a:p>
            <a:endParaRPr lang="en-US" baseline="0" dirty="0" smtClean="0"/>
          </a:p>
          <a:p>
            <a:r>
              <a:rPr lang="en-US" baseline="0" dirty="0" smtClean="0"/>
              <a:t>Equity is a college-wide endeavor</a:t>
            </a:r>
          </a:p>
          <a:p>
            <a:endParaRPr lang="en-US" baseline="0" dirty="0" smtClean="0"/>
          </a:p>
          <a:p>
            <a:r>
              <a:rPr lang="en-US" baseline="0" dirty="0" smtClean="0"/>
              <a:t>Representation matters.</a:t>
            </a:r>
            <a:endParaRPr lang="en-US" dirty="0"/>
          </a:p>
        </p:txBody>
      </p:sp>
      <p:sp>
        <p:nvSpPr>
          <p:cNvPr id="4" name="Slide Number Placeholder 3"/>
          <p:cNvSpPr>
            <a:spLocks noGrp="1"/>
          </p:cNvSpPr>
          <p:nvPr>
            <p:ph type="sldNum" sz="quarter" idx="10"/>
          </p:nvPr>
        </p:nvSpPr>
        <p:spPr/>
        <p:txBody>
          <a:bodyPr/>
          <a:lstStyle/>
          <a:p>
            <a:fld id="{2AF969F2-2E99-4E68-9B1D-227B3365B6A1}" type="slidenum">
              <a:rPr lang="en-US" smtClean="0"/>
              <a:t>21</a:t>
            </a:fld>
            <a:endParaRPr lang="en-US" dirty="0"/>
          </a:p>
        </p:txBody>
      </p:sp>
    </p:spTree>
    <p:extLst>
      <p:ext uri="{BB962C8B-B14F-4D97-AF65-F5344CB8AC3E}">
        <p14:creationId xmlns:p14="http://schemas.microsoft.com/office/powerpoint/2010/main" val="801450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F969F2-2E99-4E68-9B1D-227B3365B6A1}" type="slidenum">
              <a:rPr lang="en-US" smtClean="0"/>
              <a:t>31</a:t>
            </a:fld>
            <a:endParaRPr lang="en-US" dirty="0"/>
          </a:p>
        </p:txBody>
      </p:sp>
    </p:spTree>
    <p:extLst>
      <p:ext uri="{BB962C8B-B14F-4D97-AF65-F5344CB8AC3E}">
        <p14:creationId xmlns:p14="http://schemas.microsoft.com/office/powerpoint/2010/main" val="445212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2AF969F2-2E99-4E68-9B1D-227B3365B6A1}" type="slidenum">
              <a:rPr lang="en-US" smtClean="0"/>
              <a:t>5</a:t>
            </a:fld>
            <a:endParaRPr lang="en-US" dirty="0"/>
          </a:p>
        </p:txBody>
      </p:sp>
    </p:spTree>
    <p:extLst>
      <p:ext uri="{BB962C8B-B14F-4D97-AF65-F5344CB8AC3E}">
        <p14:creationId xmlns:p14="http://schemas.microsoft.com/office/powerpoint/2010/main" val="3745925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F969F2-2E99-4E68-9B1D-227B3365B6A1}" type="slidenum">
              <a:rPr lang="en-US" smtClean="0"/>
              <a:t>6</a:t>
            </a:fld>
            <a:endParaRPr lang="en-US" dirty="0"/>
          </a:p>
        </p:txBody>
      </p:sp>
    </p:spTree>
    <p:extLst>
      <p:ext uri="{BB962C8B-B14F-4D97-AF65-F5344CB8AC3E}">
        <p14:creationId xmlns:p14="http://schemas.microsoft.com/office/powerpoint/2010/main" val="1056165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331BC0E-1922-42AA-ADF4-344C3E67C0E5}" type="slidenum">
              <a:rPr lang="en-US" smtClean="0"/>
              <a:pPr>
                <a:defRPr/>
              </a:pPr>
              <a:t>7</a:t>
            </a:fld>
            <a:endParaRPr lang="en-US" dirty="0"/>
          </a:p>
        </p:txBody>
      </p:sp>
    </p:spTree>
    <p:extLst>
      <p:ext uri="{BB962C8B-B14F-4D97-AF65-F5344CB8AC3E}">
        <p14:creationId xmlns:p14="http://schemas.microsoft.com/office/powerpoint/2010/main" val="2268765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331BC0E-1922-42AA-ADF4-344C3E67C0E5}" type="slidenum">
              <a:rPr lang="en-US" smtClean="0"/>
              <a:pPr>
                <a:defRPr/>
              </a:pPr>
              <a:t>8</a:t>
            </a:fld>
            <a:endParaRPr lang="en-US" dirty="0"/>
          </a:p>
        </p:txBody>
      </p:sp>
    </p:spTree>
    <p:extLst>
      <p:ext uri="{BB962C8B-B14F-4D97-AF65-F5344CB8AC3E}">
        <p14:creationId xmlns:p14="http://schemas.microsoft.com/office/powerpoint/2010/main" val="3913595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331BC0E-1922-42AA-ADF4-344C3E67C0E5}" type="slidenum">
              <a:rPr lang="en-US" smtClean="0"/>
              <a:pPr>
                <a:defRPr/>
              </a:pPr>
              <a:t>9</a:t>
            </a:fld>
            <a:endParaRPr lang="en-US" dirty="0"/>
          </a:p>
        </p:txBody>
      </p:sp>
    </p:spTree>
    <p:extLst>
      <p:ext uri="{BB962C8B-B14F-4D97-AF65-F5344CB8AC3E}">
        <p14:creationId xmlns:p14="http://schemas.microsoft.com/office/powerpoint/2010/main" val="3991450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8199751-8E98-4207-9690-D89C7D56AAE9}" type="slidenum">
              <a:rPr lang="en-US" smtClean="0"/>
              <a:pPr>
                <a:defRPr/>
              </a:pPr>
              <a:t>12</a:t>
            </a:fld>
            <a:endParaRPr lang="en-US" dirty="0"/>
          </a:p>
        </p:txBody>
      </p:sp>
    </p:spTree>
    <p:extLst>
      <p:ext uri="{BB962C8B-B14F-4D97-AF65-F5344CB8AC3E}">
        <p14:creationId xmlns:p14="http://schemas.microsoft.com/office/powerpoint/2010/main" val="720998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8199751-8E98-4207-9690-D89C7D56AAE9}" type="slidenum">
              <a:rPr lang="en-US" smtClean="0"/>
              <a:pPr>
                <a:defRPr/>
              </a:pPr>
              <a:t>13</a:t>
            </a:fld>
            <a:endParaRPr lang="en-US" dirty="0"/>
          </a:p>
        </p:txBody>
      </p:sp>
    </p:spTree>
    <p:extLst>
      <p:ext uri="{BB962C8B-B14F-4D97-AF65-F5344CB8AC3E}">
        <p14:creationId xmlns:p14="http://schemas.microsoft.com/office/powerpoint/2010/main" val="1334892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F969F2-2E99-4E68-9B1D-227B3365B6A1}" type="slidenum">
              <a:rPr lang="en-US" smtClean="0"/>
              <a:t>14</a:t>
            </a:fld>
            <a:endParaRPr lang="en-US" dirty="0"/>
          </a:p>
        </p:txBody>
      </p:sp>
    </p:spTree>
    <p:extLst>
      <p:ext uri="{BB962C8B-B14F-4D97-AF65-F5344CB8AC3E}">
        <p14:creationId xmlns:p14="http://schemas.microsoft.com/office/powerpoint/2010/main" val="18887165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hyperlink" Target="https://www.pinterest.com/floridadoe" TargetMode="External"/><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hyperlink" Target="https://twitter.com/EducationFL" TargetMode="External"/><Relationship Id="rId1" Type="http://schemas.openxmlformats.org/officeDocument/2006/relationships/slideMaster" Target="../slideMasters/slideMaster1.xml"/><Relationship Id="rId6" Type="http://schemas.openxmlformats.org/officeDocument/2006/relationships/hyperlink" Target="https://www.youtube.com/user/EducationFL" TargetMode="External"/><Relationship Id="rId5" Type="http://schemas.openxmlformats.org/officeDocument/2006/relationships/image" Target="../media/image6.png"/><Relationship Id="rId10" Type="http://schemas.openxmlformats.org/officeDocument/2006/relationships/image" Target="../media/image9.png"/><Relationship Id="rId4" Type="http://schemas.openxmlformats.org/officeDocument/2006/relationships/hyperlink" Target="https://www.facebook.com/EducationFL" TargetMode="External"/><Relationship Id="rId9"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1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66"/>
            <a:ext cx="9144000"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a:off x="0" y="3597275"/>
            <a:ext cx="9144000" cy="166688"/>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8" name="Rectangle 7"/>
          <p:cNvSpPr/>
          <p:nvPr userDrawn="1"/>
        </p:nvSpPr>
        <p:spPr>
          <a:xfrm>
            <a:off x="482602" y="3100388"/>
            <a:ext cx="8178800" cy="1166812"/>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pic>
        <p:nvPicPr>
          <p:cNvPr id="9" name="Picture 18" descr="FDOELog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57493" y="5353050"/>
            <a:ext cx="363537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83108" y="3201340"/>
            <a:ext cx="8177784" cy="980294"/>
          </a:xfrm>
        </p:spPr>
        <p:txBody>
          <a:bodyPr anchor="ctr">
            <a:normAutofit/>
          </a:bodyPr>
          <a:lstStyle>
            <a:lvl1pPr algn="ctr">
              <a:defRPr sz="3600"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483108" y="4385264"/>
            <a:ext cx="8177784" cy="406757"/>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6" name="Text Placeholder 5"/>
          <p:cNvSpPr>
            <a:spLocks noGrp="1"/>
          </p:cNvSpPr>
          <p:nvPr>
            <p:ph type="body" sz="quarter" idx="14"/>
          </p:nvPr>
        </p:nvSpPr>
        <p:spPr>
          <a:xfrm>
            <a:off x="3535368" y="4944147"/>
            <a:ext cx="2073275" cy="365568"/>
          </a:xfrm>
        </p:spPr>
        <p:txBody>
          <a:bodyPr>
            <a:normAutofit/>
          </a:bodyPr>
          <a:lstStyle>
            <a:lvl1pPr marL="0" indent="0" algn="ctr">
              <a:buNone/>
              <a:defRPr sz="2000">
                <a:solidFill>
                  <a:schemeClr val="tx1">
                    <a:lumMod val="65000"/>
                    <a:lumOff val="35000"/>
                  </a:schemeClr>
                </a:solidFill>
              </a:defRPr>
            </a:lvl1pPr>
          </a:lstStyle>
          <a:p>
            <a:pPr lvl="0"/>
            <a:r>
              <a:rPr lang="en-US"/>
              <a:t>Click to edit Master text styles</a:t>
            </a:r>
          </a:p>
        </p:txBody>
      </p:sp>
    </p:spTree>
    <p:extLst>
      <p:ext uri="{BB962C8B-B14F-4D97-AF65-F5344CB8AC3E}">
        <p14:creationId xmlns:p14="http://schemas.microsoft.com/office/powerpoint/2010/main" val="266261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044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3" name="Date Placeholder 1"/>
          <p:cNvSpPr>
            <a:spLocks noGrp="1"/>
          </p:cNvSpPr>
          <p:nvPr>
            <p:ph type="dt" sz="half" idx="10"/>
          </p:nvPr>
        </p:nvSpPr>
        <p:spPr>
          <a:xfrm>
            <a:off x="628650" y="6356360"/>
            <a:ext cx="20574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8E79A6FF-FD7C-4041-AD9E-A53DCE9E9FC7}" type="datetimeFigureOut">
              <a:rPr lang="en-US"/>
              <a:pPr>
                <a:defRPr/>
              </a:pPr>
              <a:t>10/13/2021</a:t>
            </a:fld>
            <a:endParaRPr lang="en-US" dirty="0"/>
          </a:p>
        </p:txBody>
      </p:sp>
      <p:sp>
        <p:nvSpPr>
          <p:cNvPr id="4" name="Footer Placeholder 2"/>
          <p:cNvSpPr>
            <a:spLocks noGrp="1"/>
          </p:cNvSpPr>
          <p:nvPr>
            <p:ph type="ftr" sz="quarter" idx="11"/>
          </p:nvPr>
        </p:nvSpPr>
        <p:spPr>
          <a:xfrm>
            <a:off x="3028950" y="6356360"/>
            <a:ext cx="30861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dirty="0"/>
          </a:p>
        </p:txBody>
      </p:sp>
      <p:sp>
        <p:nvSpPr>
          <p:cNvPr id="5" name="Slide Number Placeholder 3"/>
          <p:cNvSpPr>
            <a:spLocks noGrp="1"/>
          </p:cNvSpPr>
          <p:nvPr>
            <p:ph type="sldNum" sz="quarter" idx="12"/>
          </p:nvPr>
        </p:nvSpPr>
        <p:spPr>
          <a:xfrm>
            <a:off x="6457950" y="635636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4A12F182-6856-4DEF-90F7-B80FCE851E94}" type="slidenum">
              <a:rPr lang="en-US" altLang="en-US"/>
              <a:pPr>
                <a:defRPr/>
              </a:pPr>
              <a:t>‹#›</a:t>
            </a:fld>
            <a:endParaRPr lang="en-US" altLang="en-US" dirty="0"/>
          </a:p>
        </p:txBody>
      </p:sp>
    </p:spTree>
    <p:extLst>
      <p:ext uri="{BB962C8B-B14F-4D97-AF65-F5344CB8AC3E}">
        <p14:creationId xmlns:p14="http://schemas.microsoft.com/office/powerpoint/2010/main" val="863506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3" name="Date Placeholder 1"/>
          <p:cNvSpPr>
            <a:spLocks noGrp="1"/>
          </p:cNvSpPr>
          <p:nvPr>
            <p:ph type="dt" sz="half" idx="10"/>
          </p:nvPr>
        </p:nvSpPr>
        <p:spPr>
          <a:xfrm>
            <a:off x="628650" y="6356360"/>
            <a:ext cx="20574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FB8D60FE-9D5F-4361-A8D3-9B4000869B58}" type="datetimeFigureOut">
              <a:rPr lang="en-US"/>
              <a:pPr>
                <a:defRPr/>
              </a:pPr>
              <a:t>10/13/2021</a:t>
            </a:fld>
            <a:endParaRPr lang="en-US" dirty="0"/>
          </a:p>
        </p:txBody>
      </p:sp>
      <p:sp>
        <p:nvSpPr>
          <p:cNvPr id="4" name="Footer Placeholder 2"/>
          <p:cNvSpPr>
            <a:spLocks noGrp="1"/>
          </p:cNvSpPr>
          <p:nvPr>
            <p:ph type="ftr" sz="quarter" idx="11"/>
          </p:nvPr>
        </p:nvSpPr>
        <p:spPr>
          <a:xfrm>
            <a:off x="3028950" y="6356360"/>
            <a:ext cx="30861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dirty="0"/>
          </a:p>
        </p:txBody>
      </p:sp>
      <p:sp>
        <p:nvSpPr>
          <p:cNvPr id="5" name="Slide Number Placeholder 3"/>
          <p:cNvSpPr>
            <a:spLocks noGrp="1"/>
          </p:cNvSpPr>
          <p:nvPr>
            <p:ph type="sldNum" sz="quarter" idx="12"/>
          </p:nvPr>
        </p:nvSpPr>
        <p:spPr>
          <a:xfrm>
            <a:off x="6457950" y="635636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235E7177-4F28-4982-8EEE-7F58C922373B}" type="slidenum">
              <a:rPr lang="en-US" altLang="en-US"/>
              <a:pPr>
                <a:defRPr/>
              </a:pPr>
              <a:t>‹#›</a:t>
            </a:fld>
            <a:endParaRPr lang="en-US" altLang="en-US" dirty="0"/>
          </a:p>
        </p:txBody>
      </p:sp>
    </p:spTree>
    <p:extLst>
      <p:ext uri="{BB962C8B-B14F-4D97-AF65-F5344CB8AC3E}">
        <p14:creationId xmlns:p14="http://schemas.microsoft.com/office/powerpoint/2010/main" val="10452710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3" name="Date Placeholder 1"/>
          <p:cNvSpPr>
            <a:spLocks noGrp="1"/>
          </p:cNvSpPr>
          <p:nvPr>
            <p:ph type="dt" sz="half" idx="10"/>
          </p:nvPr>
        </p:nvSpPr>
        <p:spPr>
          <a:xfrm>
            <a:off x="628650" y="6356360"/>
            <a:ext cx="20574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6C1086DF-94BB-4DAC-B4D6-2F48C67FC0E0}" type="datetimeFigureOut">
              <a:rPr lang="en-US"/>
              <a:pPr>
                <a:defRPr/>
              </a:pPr>
              <a:t>10/13/2021</a:t>
            </a:fld>
            <a:endParaRPr lang="en-US" dirty="0"/>
          </a:p>
        </p:txBody>
      </p:sp>
      <p:sp>
        <p:nvSpPr>
          <p:cNvPr id="4" name="Footer Placeholder 2"/>
          <p:cNvSpPr>
            <a:spLocks noGrp="1"/>
          </p:cNvSpPr>
          <p:nvPr>
            <p:ph type="ftr" sz="quarter" idx="11"/>
          </p:nvPr>
        </p:nvSpPr>
        <p:spPr>
          <a:xfrm>
            <a:off x="3028950" y="6356360"/>
            <a:ext cx="30861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dirty="0"/>
          </a:p>
        </p:txBody>
      </p:sp>
      <p:sp>
        <p:nvSpPr>
          <p:cNvPr id="5" name="Slide Number Placeholder 3"/>
          <p:cNvSpPr>
            <a:spLocks noGrp="1"/>
          </p:cNvSpPr>
          <p:nvPr>
            <p:ph type="sldNum" sz="quarter" idx="12"/>
          </p:nvPr>
        </p:nvSpPr>
        <p:spPr>
          <a:xfrm>
            <a:off x="6457950" y="635636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DDED817C-FF1A-49F5-9714-0F6EB0950EE3}" type="slidenum">
              <a:rPr lang="en-US" altLang="en-US"/>
              <a:pPr>
                <a:defRPr/>
              </a:pPr>
              <a:t>‹#›</a:t>
            </a:fld>
            <a:endParaRPr lang="en-US" altLang="en-US" dirty="0"/>
          </a:p>
        </p:txBody>
      </p:sp>
    </p:spTree>
    <p:extLst>
      <p:ext uri="{BB962C8B-B14F-4D97-AF65-F5344CB8AC3E}">
        <p14:creationId xmlns:p14="http://schemas.microsoft.com/office/powerpoint/2010/main" val="3725684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3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3" name="Date Placeholder 1"/>
          <p:cNvSpPr>
            <a:spLocks noGrp="1"/>
          </p:cNvSpPr>
          <p:nvPr>
            <p:ph type="dt" sz="half" idx="10"/>
          </p:nvPr>
        </p:nvSpPr>
        <p:spPr>
          <a:xfrm>
            <a:off x="628650" y="6356360"/>
            <a:ext cx="20574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E93D876B-64B3-4B87-8E01-250CC38B3C23}" type="datetimeFigureOut">
              <a:rPr lang="en-US"/>
              <a:pPr>
                <a:defRPr/>
              </a:pPr>
              <a:t>10/13/2021</a:t>
            </a:fld>
            <a:endParaRPr lang="en-US" dirty="0"/>
          </a:p>
        </p:txBody>
      </p:sp>
      <p:sp>
        <p:nvSpPr>
          <p:cNvPr id="4" name="Footer Placeholder 2"/>
          <p:cNvSpPr>
            <a:spLocks noGrp="1"/>
          </p:cNvSpPr>
          <p:nvPr>
            <p:ph type="ftr" sz="quarter" idx="11"/>
          </p:nvPr>
        </p:nvSpPr>
        <p:spPr>
          <a:xfrm>
            <a:off x="3028950" y="6356360"/>
            <a:ext cx="30861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dirty="0"/>
          </a:p>
        </p:txBody>
      </p:sp>
      <p:sp>
        <p:nvSpPr>
          <p:cNvPr id="5" name="Slide Number Placeholder 3"/>
          <p:cNvSpPr>
            <a:spLocks noGrp="1"/>
          </p:cNvSpPr>
          <p:nvPr>
            <p:ph type="sldNum" sz="quarter" idx="12"/>
          </p:nvPr>
        </p:nvSpPr>
        <p:spPr>
          <a:xfrm>
            <a:off x="6457950" y="635636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14178AD5-FCC6-4034-8FC9-8EE63ED7DC4B}" type="slidenum">
              <a:rPr lang="en-US" altLang="en-US"/>
              <a:pPr>
                <a:defRPr/>
              </a:pPr>
              <a:t>‹#›</a:t>
            </a:fld>
            <a:endParaRPr lang="en-US" altLang="en-US" dirty="0"/>
          </a:p>
        </p:txBody>
      </p:sp>
    </p:spTree>
    <p:extLst>
      <p:ext uri="{BB962C8B-B14F-4D97-AF65-F5344CB8AC3E}">
        <p14:creationId xmlns:p14="http://schemas.microsoft.com/office/powerpoint/2010/main" val="26847820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4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3" name="Date Placeholder 1"/>
          <p:cNvSpPr>
            <a:spLocks noGrp="1"/>
          </p:cNvSpPr>
          <p:nvPr>
            <p:ph type="dt" sz="half" idx="10"/>
          </p:nvPr>
        </p:nvSpPr>
        <p:spPr>
          <a:xfrm>
            <a:off x="628650" y="6356360"/>
            <a:ext cx="20574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793B36C3-767D-440A-B6F2-1F39BBD6D1CE}" type="datetimeFigureOut">
              <a:rPr lang="en-US"/>
              <a:pPr>
                <a:defRPr/>
              </a:pPr>
              <a:t>10/13/2021</a:t>
            </a:fld>
            <a:endParaRPr lang="en-US" dirty="0"/>
          </a:p>
        </p:txBody>
      </p:sp>
      <p:sp>
        <p:nvSpPr>
          <p:cNvPr id="4" name="Footer Placeholder 2"/>
          <p:cNvSpPr>
            <a:spLocks noGrp="1"/>
          </p:cNvSpPr>
          <p:nvPr>
            <p:ph type="ftr" sz="quarter" idx="11"/>
          </p:nvPr>
        </p:nvSpPr>
        <p:spPr>
          <a:xfrm>
            <a:off x="3028950" y="6356360"/>
            <a:ext cx="30861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dirty="0"/>
          </a:p>
        </p:txBody>
      </p:sp>
      <p:sp>
        <p:nvSpPr>
          <p:cNvPr id="5" name="Slide Number Placeholder 3"/>
          <p:cNvSpPr>
            <a:spLocks noGrp="1"/>
          </p:cNvSpPr>
          <p:nvPr>
            <p:ph type="sldNum" sz="quarter" idx="12"/>
          </p:nvPr>
        </p:nvSpPr>
        <p:spPr>
          <a:xfrm>
            <a:off x="6457950" y="635636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0B59B98E-579D-4743-8C3D-DCA73DDF9C7D}" type="slidenum">
              <a:rPr lang="en-US" altLang="en-US"/>
              <a:pPr>
                <a:defRPr/>
              </a:pPr>
              <a:t>‹#›</a:t>
            </a:fld>
            <a:endParaRPr lang="en-US" altLang="en-US" dirty="0"/>
          </a:p>
        </p:txBody>
      </p:sp>
    </p:spTree>
    <p:extLst>
      <p:ext uri="{BB962C8B-B14F-4D97-AF65-F5344CB8AC3E}">
        <p14:creationId xmlns:p14="http://schemas.microsoft.com/office/powerpoint/2010/main" val="2631636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p:cNvSpPr/>
          <p:nvPr userDrawn="1"/>
        </p:nvSpPr>
        <p:spPr>
          <a:xfrm>
            <a:off x="0" y="0"/>
            <a:ext cx="9144000" cy="382428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5" name="Rectangle 4"/>
          <p:cNvSpPr/>
          <p:nvPr userDrawn="1"/>
        </p:nvSpPr>
        <p:spPr>
          <a:xfrm>
            <a:off x="0" y="3824293"/>
            <a:ext cx="9144000" cy="115887"/>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6" name="Rectangle 5"/>
          <p:cNvSpPr/>
          <p:nvPr userDrawn="1"/>
        </p:nvSpPr>
        <p:spPr>
          <a:xfrm>
            <a:off x="1798643" y="3340100"/>
            <a:ext cx="5546725" cy="1076325"/>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grpSp>
        <p:nvGrpSpPr>
          <p:cNvPr id="7" name="Group 18"/>
          <p:cNvGrpSpPr>
            <a:grpSpLocks/>
          </p:cNvGrpSpPr>
          <p:nvPr userDrawn="1"/>
        </p:nvGrpSpPr>
        <p:grpSpPr bwMode="auto">
          <a:xfrm>
            <a:off x="3717927" y="5872173"/>
            <a:ext cx="1708150" cy="395287"/>
            <a:chOff x="3718117" y="5713390"/>
            <a:chExt cx="1707767" cy="525628"/>
          </a:xfrm>
        </p:grpSpPr>
        <p:pic>
          <p:nvPicPr>
            <p:cNvPr id="8" name="Picture 19">
              <a:hlinkClick r:id="rId2"/>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57636" y="5713390"/>
              <a:ext cx="386829" cy="52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0">
              <a:hlinkClick r:id="rId4"/>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718117" y="5713390"/>
              <a:ext cx="386829" cy="52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1">
              <a:hlinkClick r:id="rId6"/>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618111" y="5732714"/>
              <a:ext cx="362926" cy="487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2">
              <a:hlinkClick r:id="rId8"/>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054683" y="5721608"/>
              <a:ext cx="371201" cy="49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23"/>
          <p:cNvSpPr txBox="1">
            <a:spLocks noChangeArrowheads="1"/>
          </p:cNvSpPr>
          <p:nvPr userDrawn="1"/>
        </p:nvSpPr>
        <p:spPr bwMode="auto">
          <a:xfrm>
            <a:off x="2090738" y="3429003"/>
            <a:ext cx="49625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en-US" altLang="en-US" sz="5400" b="1" dirty="0">
                <a:solidFill>
                  <a:schemeClr val="bg1"/>
                </a:solidFill>
                <a:cs typeface="Arial" charset="0"/>
              </a:rPr>
              <a:t>www.FLDOE.org</a:t>
            </a:r>
          </a:p>
        </p:txBody>
      </p:sp>
      <p:pic>
        <p:nvPicPr>
          <p:cNvPr id="13" name="Picture 24" descr="FDOELogo.png"/>
          <p:cNvPicPr>
            <a:picLocks noChangeAspect="1"/>
          </p:cNvPicPr>
          <p:nvPr userDrawn="1"/>
        </p:nvPicPr>
        <p:blipFill>
          <a:blip r:embed="rId10">
            <a:extLst>
              <a:ext uri="{28A0092B-C50C-407E-A947-70E740481C1C}">
                <a14:useLocalDpi xmlns:a14="http://schemas.microsoft.com/office/drawing/2010/main" val="0"/>
              </a:ext>
            </a:extLst>
          </a:blip>
          <a:srcRect l="4701" t="10345" r="67973" b="10629"/>
          <a:stretch>
            <a:fillRect/>
          </a:stretch>
        </p:blipFill>
        <p:spPr bwMode="auto">
          <a:xfrm>
            <a:off x="3294063" y="439738"/>
            <a:ext cx="252730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143000" y="5227432"/>
            <a:ext cx="6858000" cy="387984"/>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25867253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 stripe">
  <p:cSld name="Title and Content - stripe">
    <p:spTree>
      <p:nvGrpSpPr>
        <p:cNvPr id="1" name="Shape 24"/>
        <p:cNvGrpSpPr/>
        <p:nvPr/>
      </p:nvGrpSpPr>
      <p:grpSpPr>
        <a:xfrm>
          <a:off x="0" y="0"/>
          <a:ext cx="0" cy="0"/>
          <a:chOff x="0" y="0"/>
          <a:chExt cx="0" cy="0"/>
        </a:xfrm>
      </p:grpSpPr>
      <p:sp>
        <p:nvSpPr>
          <p:cNvPr id="25" name="Google Shape;25;p4"/>
          <p:cNvSpPr txBox="1">
            <a:spLocks noGrp="1"/>
          </p:cNvSpPr>
          <p:nvPr>
            <p:ph type="body" idx="1"/>
          </p:nvPr>
        </p:nvSpPr>
        <p:spPr>
          <a:xfrm>
            <a:off x="628650" y="1139483"/>
            <a:ext cx="7886700" cy="5037480"/>
          </a:xfrm>
          <a:prstGeom prst="rect">
            <a:avLst/>
          </a:prstGeom>
          <a:noFill/>
          <a:ln>
            <a:noFill/>
          </a:ln>
        </p:spPr>
        <p:txBody>
          <a:bodyPr spcFirstLastPara="1" wrap="square" lIns="68575" tIns="34275" rIns="68575" bIns="34275" anchor="t" anchorCtr="0">
            <a:noAutofit/>
          </a:bodyPr>
          <a:lstStyle>
            <a:lvl1pPr marL="457178" lvl="0" indent="-317484" algn="l">
              <a:lnSpc>
                <a:spcPct val="90000"/>
              </a:lnSpc>
              <a:spcBef>
                <a:spcPts val="800"/>
              </a:spcBef>
              <a:spcAft>
                <a:spcPts val="0"/>
              </a:spcAft>
              <a:buClr>
                <a:schemeClr val="dk1"/>
              </a:buClr>
              <a:buSzPts val="1400"/>
              <a:buChar char="•"/>
              <a:defRPr/>
            </a:lvl1pPr>
            <a:lvl2pPr marL="914356" lvl="1" indent="-317484" algn="l">
              <a:lnSpc>
                <a:spcPct val="90000"/>
              </a:lnSpc>
              <a:spcBef>
                <a:spcPts val="400"/>
              </a:spcBef>
              <a:spcAft>
                <a:spcPts val="0"/>
              </a:spcAft>
              <a:buClr>
                <a:schemeClr val="dk1"/>
              </a:buClr>
              <a:buSzPts val="1400"/>
              <a:buChar char="•"/>
              <a:defRPr/>
            </a:lvl2pPr>
            <a:lvl3pPr marL="1371532" lvl="2" indent="-317484" algn="l">
              <a:lnSpc>
                <a:spcPct val="90000"/>
              </a:lnSpc>
              <a:spcBef>
                <a:spcPts val="400"/>
              </a:spcBef>
              <a:spcAft>
                <a:spcPts val="0"/>
              </a:spcAft>
              <a:buClr>
                <a:schemeClr val="dk1"/>
              </a:buClr>
              <a:buSzPts val="1400"/>
              <a:buChar char="•"/>
              <a:defRPr/>
            </a:lvl3pPr>
            <a:lvl4pPr marL="1828709" lvl="3" indent="-317484" algn="l">
              <a:lnSpc>
                <a:spcPct val="90000"/>
              </a:lnSpc>
              <a:spcBef>
                <a:spcPts val="400"/>
              </a:spcBef>
              <a:spcAft>
                <a:spcPts val="0"/>
              </a:spcAft>
              <a:buClr>
                <a:schemeClr val="dk1"/>
              </a:buClr>
              <a:buSzPts val="1400"/>
              <a:buChar char="•"/>
              <a:defRPr/>
            </a:lvl4pPr>
            <a:lvl5pPr marL="2285886" lvl="4" indent="-317484" algn="l">
              <a:lnSpc>
                <a:spcPct val="90000"/>
              </a:lnSpc>
              <a:spcBef>
                <a:spcPts val="400"/>
              </a:spcBef>
              <a:spcAft>
                <a:spcPts val="0"/>
              </a:spcAft>
              <a:buClr>
                <a:schemeClr val="dk1"/>
              </a:buClr>
              <a:buSzPts val="1400"/>
              <a:buChar char="•"/>
              <a:defRPr/>
            </a:lvl5pPr>
            <a:lvl6pPr marL="2743063" lvl="5" indent="-317484" algn="l">
              <a:lnSpc>
                <a:spcPct val="90000"/>
              </a:lnSpc>
              <a:spcBef>
                <a:spcPts val="400"/>
              </a:spcBef>
              <a:spcAft>
                <a:spcPts val="0"/>
              </a:spcAft>
              <a:buClr>
                <a:schemeClr val="dk1"/>
              </a:buClr>
              <a:buSzPts val="1400"/>
              <a:buChar char="•"/>
              <a:defRPr/>
            </a:lvl6pPr>
            <a:lvl7pPr marL="3200240" lvl="6" indent="-317484" algn="l">
              <a:lnSpc>
                <a:spcPct val="90000"/>
              </a:lnSpc>
              <a:spcBef>
                <a:spcPts val="400"/>
              </a:spcBef>
              <a:spcAft>
                <a:spcPts val="0"/>
              </a:spcAft>
              <a:buClr>
                <a:schemeClr val="dk1"/>
              </a:buClr>
              <a:buSzPts val="1400"/>
              <a:buChar char="•"/>
              <a:defRPr/>
            </a:lvl7pPr>
            <a:lvl8pPr marL="3657418" lvl="7" indent="-317484" algn="l">
              <a:lnSpc>
                <a:spcPct val="90000"/>
              </a:lnSpc>
              <a:spcBef>
                <a:spcPts val="400"/>
              </a:spcBef>
              <a:spcAft>
                <a:spcPts val="0"/>
              </a:spcAft>
              <a:buClr>
                <a:schemeClr val="dk1"/>
              </a:buClr>
              <a:buSzPts val="1400"/>
              <a:buChar char="•"/>
              <a:defRPr/>
            </a:lvl8pPr>
            <a:lvl9pPr marL="4114594" lvl="8" indent="-317484" algn="l">
              <a:lnSpc>
                <a:spcPct val="90000"/>
              </a:lnSpc>
              <a:spcBef>
                <a:spcPts val="400"/>
              </a:spcBef>
              <a:spcAft>
                <a:spcPts val="0"/>
              </a:spcAft>
              <a:buClr>
                <a:schemeClr val="dk1"/>
              </a:buClr>
              <a:buSzPts val="1400"/>
              <a:buChar char="•"/>
              <a:defRPr/>
            </a:lvl9pPr>
          </a:lstStyle>
          <a:p>
            <a:endParaRPr/>
          </a:p>
        </p:txBody>
      </p:sp>
      <p:sp>
        <p:nvSpPr>
          <p:cNvPr id="26" name="Google Shape;26;p4"/>
          <p:cNvSpPr txBox="1">
            <a:spLocks noGrp="1"/>
          </p:cNvSpPr>
          <p:nvPr>
            <p:ph type="sldNum" idx="12"/>
          </p:nvPr>
        </p:nvSpPr>
        <p:spPr>
          <a:xfrm>
            <a:off x="6457950" y="6356360"/>
            <a:ext cx="2057400" cy="365125"/>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Raleway Thin"/>
                <a:ea typeface="Raleway Thin"/>
                <a:cs typeface="Raleway Thin"/>
                <a:sym typeface="Raleway Thin"/>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Raleway Thin"/>
                <a:ea typeface="Raleway Thin"/>
                <a:cs typeface="Raleway Thin"/>
                <a:sym typeface="Raleway Thin"/>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Raleway Thin"/>
                <a:ea typeface="Raleway Thin"/>
                <a:cs typeface="Raleway Thin"/>
                <a:sym typeface="Raleway Thin"/>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Raleway Thin"/>
                <a:ea typeface="Raleway Thin"/>
                <a:cs typeface="Raleway Thin"/>
                <a:sym typeface="Raleway Thin"/>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Raleway Thin"/>
                <a:ea typeface="Raleway Thin"/>
                <a:cs typeface="Raleway Thin"/>
                <a:sym typeface="Raleway Thin"/>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Raleway Thin"/>
                <a:ea typeface="Raleway Thin"/>
                <a:cs typeface="Raleway Thin"/>
                <a:sym typeface="Raleway Thin"/>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Raleway Thin"/>
                <a:ea typeface="Raleway Thin"/>
                <a:cs typeface="Raleway Thin"/>
                <a:sym typeface="Raleway Thin"/>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Raleway Thin"/>
                <a:ea typeface="Raleway Thin"/>
                <a:cs typeface="Raleway Thin"/>
                <a:sym typeface="Raleway Thin"/>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Raleway Thin"/>
                <a:ea typeface="Raleway Thin"/>
                <a:cs typeface="Raleway Thin"/>
                <a:sym typeface="Raleway Thin"/>
              </a:defRPr>
            </a:lvl9pPr>
          </a:lstStyle>
          <a:p>
            <a:fld id="{00000000-1234-1234-1234-123412341234}" type="slidenum">
              <a:rPr lang="en-US" smtClean="0"/>
              <a:pPr/>
              <a:t>‹#›</a:t>
            </a:fld>
            <a:endParaRPr lang="en-US" dirty="0"/>
          </a:p>
        </p:txBody>
      </p:sp>
      <p:grpSp>
        <p:nvGrpSpPr>
          <p:cNvPr id="27" name="Google Shape;27;p4"/>
          <p:cNvGrpSpPr/>
          <p:nvPr/>
        </p:nvGrpSpPr>
        <p:grpSpPr>
          <a:xfrm rot="10800000">
            <a:off x="0" y="0"/>
            <a:ext cx="9144000" cy="998168"/>
            <a:chOff x="0" y="2416756"/>
            <a:chExt cx="12192000" cy="553776"/>
          </a:xfrm>
        </p:grpSpPr>
        <p:sp>
          <p:nvSpPr>
            <p:cNvPr id="28" name="Google Shape;28;p4"/>
            <p:cNvSpPr/>
            <p:nvPr/>
          </p:nvSpPr>
          <p:spPr>
            <a:xfrm rot="10800000" flipH="1">
              <a:off x="0" y="2416756"/>
              <a:ext cx="12192000" cy="553776"/>
            </a:xfrm>
            <a:prstGeom prst="rect">
              <a:avLst/>
            </a:prstGeom>
            <a:solidFill>
              <a:srgbClr val="00206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Arial"/>
                <a:ea typeface="Arial"/>
                <a:cs typeface="Arial"/>
                <a:sym typeface="Arial"/>
              </a:endParaRPr>
            </a:p>
          </p:txBody>
        </p:sp>
        <p:sp>
          <p:nvSpPr>
            <p:cNvPr id="29" name="Google Shape;29;p4"/>
            <p:cNvSpPr/>
            <p:nvPr/>
          </p:nvSpPr>
          <p:spPr>
            <a:xfrm>
              <a:off x="0" y="2423163"/>
              <a:ext cx="12192000" cy="45719"/>
            </a:xfrm>
            <a:prstGeom prst="rect">
              <a:avLst/>
            </a:prstGeom>
            <a:solidFill>
              <a:srgbClr val="E327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Arial"/>
                <a:ea typeface="Arial"/>
                <a:cs typeface="Arial"/>
                <a:sym typeface="Arial"/>
              </a:endParaRPr>
            </a:p>
          </p:txBody>
        </p:sp>
      </p:grpSp>
      <p:sp>
        <p:nvSpPr>
          <p:cNvPr id="30" name="Google Shape;30;p4"/>
          <p:cNvSpPr txBox="1">
            <a:spLocks noGrp="1"/>
          </p:cNvSpPr>
          <p:nvPr>
            <p:ph type="title"/>
          </p:nvPr>
        </p:nvSpPr>
        <p:spPr>
          <a:xfrm>
            <a:off x="628650" y="0"/>
            <a:ext cx="7886700" cy="986621"/>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lt1"/>
              </a:buClr>
              <a:buSzPts val="3000"/>
              <a:buFont typeface="Raleway Thin"/>
              <a:buNone/>
              <a:defRPr sz="30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31" name="Google Shape;31;p4"/>
          <p:cNvPicPr preferRelativeResize="0"/>
          <p:nvPr/>
        </p:nvPicPr>
        <p:blipFill rotWithShape="1">
          <a:blip r:embed="rId2">
            <a:alphaModFix/>
          </a:blip>
          <a:srcRect l="-2122" t="50000"/>
          <a:stretch/>
        </p:blipFill>
        <p:spPr>
          <a:xfrm>
            <a:off x="169313" y="9"/>
            <a:ext cx="290031" cy="1139483"/>
          </a:xfrm>
          <a:prstGeom prst="rect">
            <a:avLst/>
          </a:prstGeom>
          <a:noFill/>
          <a:ln>
            <a:noFill/>
          </a:ln>
        </p:spPr>
      </p:pic>
      <p:pic>
        <p:nvPicPr>
          <p:cNvPr id="32" name="Google Shape;32;p4"/>
          <p:cNvPicPr preferRelativeResize="0"/>
          <p:nvPr/>
        </p:nvPicPr>
        <p:blipFill rotWithShape="1">
          <a:blip r:embed="rId3">
            <a:alphaModFix/>
          </a:blip>
          <a:srcRect t="33712" b="33711"/>
          <a:stretch/>
        </p:blipFill>
        <p:spPr>
          <a:xfrm>
            <a:off x="476255" y="6356351"/>
            <a:ext cx="1924051" cy="501648"/>
          </a:xfrm>
          <a:prstGeom prst="rect">
            <a:avLst/>
          </a:prstGeom>
          <a:noFill/>
          <a:ln>
            <a:noFill/>
          </a:ln>
        </p:spPr>
      </p:pic>
    </p:spTree>
    <p:extLst>
      <p:ext uri="{BB962C8B-B14F-4D97-AF65-F5344CB8AC3E}">
        <p14:creationId xmlns:p14="http://schemas.microsoft.com/office/powerpoint/2010/main" val="1154196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itle Only - Low">
  <p:cSld name="1_Title Only - Low">
    <p:spTree>
      <p:nvGrpSpPr>
        <p:cNvPr id="1" name="Shape 33"/>
        <p:cNvGrpSpPr/>
        <p:nvPr/>
      </p:nvGrpSpPr>
      <p:grpSpPr>
        <a:xfrm>
          <a:off x="0" y="0"/>
          <a:ext cx="0" cy="0"/>
          <a:chOff x="0" y="0"/>
          <a:chExt cx="0" cy="0"/>
        </a:xfrm>
      </p:grpSpPr>
      <p:grpSp>
        <p:nvGrpSpPr>
          <p:cNvPr id="34" name="Google Shape;34;p5"/>
          <p:cNvGrpSpPr/>
          <p:nvPr/>
        </p:nvGrpSpPr>
        <p:grpSpPr>
          <a:xfrm>
            <a:off x="-19225" y="-6354"/>
            <a:ext cx="9187530" cy="1146179"/>
            <a:chOff x="-25633" y="-6354"/>
            <a:chExt cx="12250041" cy="1146179"/>
          </a:xfrm>
        </p:grpSpPr>
        <p:sp>
          <p:nvSpPr>
            <p:cNvPr id="35" name="Google Shape;35;p5"/>
            <p:cNvSpPr/>
            <p:nvPr/>
          </p:nvSpPr>
          <p:spPr>
            <a:xfrm flipH="1">
              <a:off x="-7344" y="-6354"/>
              <a:ext cx="12231751" cy="998538"/>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1" b="0" i="0" u="none" strike="noStrike" cap="none" dirty="0">
                <a:solidFill>
                  <a:srgbClr val="FFFFFF"/>
                </a:solidFill>
                <a:latin typeface="Arial"/>
                <a:ea typeface="Arial"/>
                <a:cs typeface="Arial"/>
                <a:sym typeface="Arial"/>
              </a:endParaRPr>
            </a:p>
          </p:txBody>
        </p:sp>
        <p:sp>
          <p:nvSpPr>
            <p:cNvPr id="36" name="Google Shape;36;p5"/>
            <p:cNvSpPr/>
            <p:nvPr/>
          </p:nvSpPr>
          <p:spPr>
            <a:xfrm rot="10800000">
              <a:off x="-25633" y="927095"/>
              <a:ext cx="12250041" cy="82549"/>
            </a:xfrm>
            <a:prstGeom prst="rect">
              <a:avLst/>
            </a:prstGeom>
            <a:solidFill>
              <a:srgbClr val="E3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1" b="0" i="0" u="none" strike="noStrike" cap="none" dirty="0">
                <a:solidFill>
                  <a:srgbClr val="FFFFFF"/>
                </a:solidFill>
                <a:latin typeface="Arial"/>
                <a:ea typeface="Arial"/>
                <a:cs typeface="Arial"/>
                <a:sym typeface="Arial"/>
              </a:endParaRPr>
            </a:p>
          </p:txBody>
        </p:sp>
        <p:pic>
          <p:nvPicPr>
            <p:cNvPr id="37" name="Google Shape;37;p5"/>
            <p:cNvPicPr preferRelativeResize="0"/>
            <p:nvPr/>
          </p:nvPicPr>
          <p:blipFill rotWithShape="1">
            <a:blip r:embed="rId2">
              <a:alphaModFix/>
            </a:blip>
            <a:srcRect l="-2122" t="50000"/>
            <a:stretch/>
          </p:blipFill>
          <p:spPr>
            <a:xfrm>
              <a:off x="209919" y="0"/>
              <a:ext cx="387350" cy="1139825"/>
            </a:xfrm>
            <a:prstGeom prst="rect">
              <a:avLst/>
            </a:prstGeom>
            <a:noFill/>
            <a:ln>
              <a:noFill/>
            </a:ln>
          </p:spPr>
        </p:pic>
      </p:grpSp>
      <p:grpSp>
        <p:nvGrpSpPr>
          <p:cNvPr id="38" name="Google Shape;38;p5"/>
          <p:cNvGrpSpPr/>
          <p:nvPr/>
        </p:nvGrpSpPr>
        <p:grpSpPr>
          <a:xfrm>
            <a:off x="-6602" y="5848362"/>
            <a:ext cx="9160098" cy="1015999"/>
            <a:chOff x="3175" y="2410690"/>
            <a:chExt cx="12192000" cy="563363"/>
          </a:xfrm>
        </p:grpSpPr>
        <p:sp>
          <p:nvSpPr>
            <p:cNvPr id="39" name="Google Shape;39;p5"/>
            <p:cNvSpPr/>
            <p:nvPr/>
          </p:nvSpPr>
          <p:spPr>
            <a:xfrm rot="10800000" flipH="1">
              <a:off x="3175" y="2420372"/>
              <a:ext cx="12192000" cy="553681"/>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1" b="0" i="0" u="none" strike="noStrike" cap="none" dirty="0">
                <a:solidFill>
                  <a:srgbClr val="FFFFFF"/>
                </a:solidFill>
                <a:latin typeface="Arial"/>
                <a:ea typeface="Arial"/>
                <a:cs typeface="Arial"/>
                <a:sym typeface="Arial"/>
              </a:endParaRPr>
            </a:p>
          </p:txBody>
        </p:sp>
        <p:sp>
          <p:nvSpPr>
            <p:cNvPr id="40" name="Google Shape;40;p5"/>
            <p:cNvSpPr/>
            <p:nvPr/>
          </p:nvSpPr>
          <p:spPr>
            <a:xfrm>
              <a:off x="3175" y="2410690"/>
              <a:ext cx="12192000" cy="45773"/>
            </a:xfrm>
            <a:prstGeom prst="rect">
              <a:avLst/>
            </a:prstGeom>
            <a:solidFill>
              <a:srgbClr val="E3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1" b="0" i="0" u="none" strike="noStrike" cap="none" dirty="0">
                <a:solidFill>
                  <a:srgbClr val="FFFFFF"/>
                </a:solidFill>
                <a:latin typeface="Arial"/>
                <a:ea typeface="Arial"/>
                <a:cs typeface="Arial"/>
                <a:sym typeface="Arial"/>
              </a:endParaRPr>
            </a:p>
          </p:txBody>
        </p:sp>
      </p:grpSp>
      <p:pic>
        <p:nvPicPr>
          <p:cNvPr id="41" name="Google Shape;41;p5" descr="esg white logo.png"/>
          <p:cNvPicPr preferRelativeResize="0"/>
          <p:nvPr/>
        </p:nvPicPr>
        <p:blipFill rotWithShape="1">
          <a:blip r:embed="rId3">
            <a:alphaModFix/>
          </a:blip>
          <a:srcRect/>
          <a:stretch/>
        </p:blipFill>
        <p:spPr>
          <a:xfrm>
            <a:off x="192355" y="6235374"/>
            <a:ext cx="2207087" cy="408311"/>
          </a:xfrm>
          <a:prstGeom prst="rect">
            <a:avLst/>
          </a:prstGeom>
          <a:noFill/>
          <a:ln>
            <a:noFill/>
          </a:ln>
        </p:spPr>
      </p:pic>
    </p:spTree>
    <p:extLst>
      <p:ext uri="{BB962C8B-B14F-4D97-AF65-F5344CB8AC3E}">
        <p14:creationId xmlns:p14="http://schemas.microsoft.com/office/powerpoint/2010/main" val="3436172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Title and Content - stripe">
  <p:cSld name="1_Title and Content - stripe">
    <p:spTree>
      <p:nvGrpSpPr>
        <p:cNvPr id="1" name="Shape 42"/>
        <p:cNvGrpSpPr/>
        <p:nvPr/>
      </p:nvGrpSpPr>
      <p:grpSpPr>
        <a:xfrm>
          <a:off x="0" y="0"/>
          <a:ext cx="0" cy="0"/>
          <a:chOff x="0" y="0"/>
          <a:chExt cx="0" cy="0"/>
        </a:xfrm>
      </p:grpSpPr>
      <p:sp>
        <p:nvSpPr>
          <p:cNvPr id="43" name="Google Shape;43;p6"/>
          <p:cNvSpPr txBox="1">
            <a:spLocks noGrp="1"/>
          </p:cNvSpPr>
          <p:nvPr>
            <p:ph type="body" idx="1"/>
          </p:nvPr>
        </p:nvSpPr>
        <p:spPr>
          <a:xfrm>
            <a:off x="628650" y="1139483"/>
            <a:ext cx="7886700" cy="5037480"/>
          </a:xfrm>
          <a:prstGeom prst="rect">
            <a:avLst/>
          </a:prstGeom>
          <a:noFill/>
          <a:ln>
            <a:noFill/>
          </a:ln>
        </p:spPr>
        <p:txBody>
          <a:bodyPr spcFirstLastPara="1" wrap="square" lIns="68575" tIns="34275" rIns="68575" bIns="34275" anchor="t" anchorCtr="0">
            <a:noAutofit/>
          </a:bodyPr>
          <a:lstStyle>
            <a:lvl1pPr marL="457178" lvl="0" indent="-361932" algn="l">
              <a:lnSpc>
                <a:spcPct val="90000"/>
              </a:lnSpc>
              <a:spcBef>
                <a:spcPts val="800"/>
              </a:spcBef>
              <a:spcAft>
                <a:spcPts val="0"/>
              </a:spcAft>
              <a:buSzPts val="2100"/>
              <a:buChar char="•"/>
              <a:defRPr/>
            </a:lvl1pPr>
            <a:lvl2pPr marL="914356" lvl="1" indent="-342883" algn="l">
              <a:lnSpc>
                <a:spcPct val="90000"/>
              </a:lnSpc>
              <a:spcBef>
                <a:spcPts val="400"/>
              </a:spcBef>
              <a:spcAft>
                <a:spcPts val="0"/>
              </a:spcAft>
              <a:buSzPts val="1800"/>
              <a:buChar char="•"/>
              <a:defRPr/>
            </a:lvl2pPr>
            <a:lvl3pPr marL="1371532" lvl="2" indent="-323835" algn="l">
              <a:lnSpc>
                <a:spcPct val="90000"/>
              </a:lnSpc>
              <a:spcBef>
                <a:spcPts val="400"/>
              </a:spcBef>
              <a:spcAft>
                <a:spcPts val="0"/>
              </a:spcAft>
              <a:buSzPts val="1500"/>
              <a:buChar char="•"/>
              <a:defRPr/>
            </a:lvl3pPr>
            <a:lvl4pPr marL="1828709" lvl="3" indent="-317484" algn="l">
              <a:lnSpc>
                <a:spcPct val="90000"/>
              </a:lnSpc>
              <a:spcBef>
                <a:spcPts val="400"/>
              </a:spcBef>
              <a:spcAft>
                <a:spcPts val="0"/>
              </a:spcAft>
              <a:buSzPts val="1400"/>
              <a:buChar char="•"/>
              <a:defRPr/>
            </a:lvl4pPr>
            <a:lvl5pPr marL="2285886" lvl="4" indent="-317484" algn="l">
              <a:lnSpc>
                <a:spcPct val="90000"/>
              </a:lnSpc>
              <a:spcBef>
                <a:spcPts val="400"/>
              </a:spcBef>
              <a:spcAft>
                <a:spcPts val="0"/>
              </a:spcAft>
              <a:buSzPts val="1400"/>
              <a:buChar char="•"/>
              <a:defRPr/>
            </a:lvl5pPr>
            <a:lvl6pPr marL="2743063" lvl="5" indent="-317484" algn="l">
              <a:lnSpc>
                <a:spcPct val="90000"/>
              </a:lnSpc>
              <a:spcBef>
                <a:spcPts val="400"/>
              </a:spcBef>
              <a:spcAft>
                <a:spcPts val="0"/>
              </a:spcAft>
              <a:buSzPts val="1400"/>
              <a:buChar char="•"/>
              <a:defRPr/>
            </a:lvl6pPr>
            <a:lvl7pPr marL="3200240" lvl="6" indent="-317484" algn="l">
              <a:lnSpc>
                <a:spcPct val="90000"/>
              </a:lnSpc>
              <a:spcBef>
                <a:spcPts val="400"/>
              </a:spcBef>
              <a:spcAft>
                <a:spcPts val="0"/>
              </a:spcAft>
              <a:buSzPts val="1400"/>
              <a:buChar char="•"/>
              <a:defRPr/>
            </a:lvl7pPr>
            <a:lvl8pPr marL="3657418" lvl="7" indent="-317484" algn="l">
              <a:lnSpc>
                <a:spcPct val="90000"/>
              </a:lnSpc>
              <a:spcBef>
                <a:spcPts val="400"/>
              </a:spcBef>
              <a:spcAft>
                <a:spcPts val="0"/>
              </a:spcAft>
              <a:buSzPts val="1400"/>
              <a:buChar char="•"/>
              <a:defRPr/>
            </a:lvl8pPr>
            <a:lvl9pPr marL="4114594" lvl="8" indent="-317484" algn="l">
              <a:lnSpc>
                <a:spcPct val="90000"/>
              </a:lnSpc>
              <a:spcBef>
                <a:spcPts val="400"/>
              </a:spcBef>
              <a:spcAft>
                <a:spcPts val="0"/>
              </a:spcAft>
              <a:buSzPts val="1400"/>
              <a:buChar char="•"/>
              <a:defRPr/>
            </a:lvl9pPr>
          </a:lstStyle>
          <a:p>
            <a:endParaRPr/>
          </a:p>
        </p:txBody>
      </p:sp>
      <p:sp>
        <p:nvSpPr>
          <p:cNvPr id="44" name="Google Shape;44;p6"/>
          <p:cNvSpPr txBox="1">
            <a:spLocks noGrp="1"/>
          </p:cNvSpPr>
          <p:nvPr>
            <p:ph type="sldNum" idx="12"/>
          </p:nvPr>
        </p:nvSpPr>
        <p:spPr>
          <a:xfrm>
            <a:off x="6457950" y="6356364"/>
            <a:ext cx="2057400" cy="365125"/>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SzPts val="900"/>
              <a:buNone/>
              <a:defRPr>
                <a:solidFill>
                  <a:srgbClr val="FFFFFF"/>
                </a:solidFill>
              </a:defRPr>
            </a:lvl1pPr>
            <a:lvl2pPr marL="0" marR="0" lvl="1" indent="0" algn="r">
              <a:lnSpc>
                <a:spcPct val="100000"/>
              </a:lnSpc>
              <a:spcBef>
                <a:spcPts val="0"/>
              </a:spcBef>
              <a:spcAft>
                <a:spcPts val="0"/>
              </a:spcAft>
              <a:buSzPts val="900"/>
              <a:buNone/>
              <a:defRPr>
                <a:solidFill>
                  <a:srgbClr val="FFFFFF"/>
                </a:solidFill>
              </a:defRPr>
            </a:lvl2pPr>
            <a:lvl3pPr marL="0" marR="0" lvl="2" indent="0" algn="r">
              <a:lnSpc>
                <a:spcPct val="100000"/>
              </a:lnSpc>
              <a:spcBef>
                <a:spcPts val="0"/>
              </a:spcBef>
              <a:spcAft>
                <a:spcPts val="0"/>
              </a:spcAft>
              <a:buSzPts val="900"/>
              <a:buNone/>
              <a:defRPr>
                <a:solidFill>
                  <a:srgbClr val="FFFFFF"/>
                </a:solidFill>
              </a:defRPr>
            </a:lvl3pPr>
            <a:lvl4pPr marL="0" marR="0" lvl="3" indent="0" algn="r">
              <a:lnSpc>
                <a:spcPct val="100000"/>
              </a:lnSpc>
              <a:spcBef>
                <a:spcPts val="0"/>
              </a:spcBef>
              <a:spcAft>
                <a:spcPts val="0"/>
              </a:spcAft>
              <a:buSzPts val="900"/>
              <a:buNone/>
              <a:defRPr>
                <a:solidFill>
                  <a:srgbClr val="FFFFFF"/>
                </a:solidFill>
              </a:defRPr>
            </a:lvl4pPr>
            <a:lvl5pPr marL="0" marR="0" lvl="4" indent="0" algn="r">
              <a:lnSpc>
                <a:spcPct val="100000"/>
              </a:lnSpc>
              <a:spcBef>
                <a:spcPts val="0"/>
              </a:spcBef>
              <a:spcAft>
                <a:spcPts val="0"/>
              </a:spcAft>
              <a:buSzPts val="900"/>
              <a:buNone/>
              <a:defRPr>
                <a:solidFill>
                  <a:srgbClr val="FFFFFF"/>
                </a:solidFill>
              </a:defRPr>
            </a:lvl5pPr>
            <a:lvl6pPr marL="0" marR="0" lvl="5" indent="0" algn="r">
              <a:lnSpc>
                <a:spcPct val="100000"/>
              </a:lnSpc>
              <a:spcBef>
                <a:spcPts val="0"/>
              </a:spcBef>
              <a:spcAft>
                <a:spcPts val="0"/>
              </a:spcAft>
              <a:buSzPts val="900"/>
              <a:buNone/>
              <a:defRPr>
                <a:solidFill>
                  <a:srgbClr val="FFFFFF"/>
                </a:solidFill>
              </a:defRPr>
            </a:lvl6pPr>
            <a:lvl7pPr marL="0" marR="0" lvl="6" indent="0" algn="r">
              <a:lnSpc>
                <a:spcPct val="100000"/>
              </a:lnSpc>
              <a:spcBef>
                <a:spcPts val="0"/>
              </a:spcBef>
              <a:spcAft>
                <a:spcPts val="0"/>
              </a:spcAft>
              <a:buSzPts val="900"/>
              <a:buNone/>
              <a:defRPr>
                <a:solidFill>
                  <a:srgbClr val="FFFFFF"/>
                </a:solidFill>
              </a:defRPr>
            </a:lvl7pPr>
            <a:lvl8pPr marL="0" marR="0" lvl="7" indent="0" algn="r">
              <a:lnSpc>
                <a:spcPct val="100000"/>
              </a:lnSpc>
              <a:spcBef>
                <a:spcPts val="0"/>
              </a:spcBef>
              <a:spcAft>
                <a:spcPts val="0"/>
              </a:spcAft>
              <a:buSzPts val="900"/>
              <a:buNone/>
              <a:defRPr>
                <a:solidFill>
                  <a:srgbClr val="FFFFFF"/>
                </a:solidFill>
              </a:defRPr>
            </a:lvl8pPr>
            <a:lvl9pPr marL="0" marR="0" lvl="8" indent="0" algn="r">
              <a:lnSpc>
                <a:spcPct val="100000"/>
              </a:lnSpc>
              <a:spcBef>
                <a:spcPts val="0"/>
              </a:spcBef>
              <a:spcAft>
                <a:spcPts val="0"/>
              </a:spcAft>
              <a:buSzPts val="900"/>
              <a:buNone/>
              <a:defRPr>
                <a:solidFill>
                  <a:srgbClr val="FFFFFF"/>
                </a:solidFill>
              </a:defRPr>
            </a:lvl9pPr>
          </a:lstStyle>
          <a:p>
            <a:fld id="{00000000-1234-1234-1234-123412341234}" type="slidenum">
              <a:rPr lang="en-US" smtClean="0"/>
              <a:pPr/>
              <a:t>‹#›</a:t>
            </a:fld>
            <a:endParaRPr lang="en-US" dirty="0"/>
          </a:p>
        </p:txBody>
      </p:sp>
      <p:grpSp>
        <p:nvGrpSpPr>
          <p:cNvPr id="45" name="Google Shape;45;p6"/>
          <p:cNvGrpSpPr/>
          <p:nvPr/>
        </p:nvGrpSpPr>
        <p:grpSpPr>
          <a:xfrm rot="10800000">
            <a:off x="0" y="0"/>
            <a:ext cx="9144000" cy="998168"/>
            <a:chOff x="0" y="2416756"/>
            <a:chExt cx="12192000" cy="553776"/>
          </a:xfrm>
        </p:grpSpPr>
        <p:sp>
          <p:nvSpPr>
            <p:cNvPr id="46" name="Google Shape;46;p6"/>
            <p:cNvSpPr/>
            <p:nvPr/>
          </p:nvSpPr>
          <p:spPr>
            <a:xfrm rot="10800000" flipH="1">
              <a:off x="0" y="2416756"/>
              <a:ext cx="12192000" cy="553776"/>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1" b="0" i="0" u="none" strike="noStrike" cap="none" dirty="0">
                <a:solidFill>
                  <a:srgbClr val="FFFFFF"/>
                </a:solidFill>
                <a:latin typeface="Arial"/>
                <a:ea typeface="Arial"/>
                <a:cs typeface="Arial"/>
                <a:sym typeface="Arial"/>
              </a:endParaRPr>
            </a:p>
          </p:txBody>
        </p:sp>
        <p:sp>
          <p:nvSpPr>
            <p:cNvPr id="47" name="Google Shape;47;p6"/>
            <p:cNvSpPr/>
            <p:nvPr/>
          </p:nvSpPr>
          <p:spPr>
            <a:xfrm>
              <a:off x="0" y="2423163"/>
              <a:ext cx="12192000" cy="45719"/>
            </a:xfrm>
            <a:prstGeom prst="rect">
              <a:avLst/>
            </a:prstGeom>
            <a:solidFill>
              <a:srgbClr val="E3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1" b="0" i="0" u="none" strike="noStrike" cap="none" dirty="0">
                <a:solidFill>
                  <a:srgbClr val="FFFFFF"/>
                </a:solidFill>
                <a:latin typeface="Arial"/>
                <a:ea typeface="Arial"/>
                <a:cs typeface="Arial"/>
                <a:sym typeface="Arial"/>
              </a:endParaRPr>
            </a:p>
          </p:txBody>
        </p:sp>
      </p:grpSp>
      <p:sp>
        <p:nvSpPr>
          <p:cNvPr id="48" name="Google Shape;48;p6"/>
          <p:cNvSpPr txBox="1">
            <a:spLocks noGrp="1"/>
          </p:cNvSpPr>
          <p:nvPr>
            <p:ph type="title"/>
          </p:nvPr>
        </p:nvSpPr>
        <p:spPr>
          <a:xfrm>
            <a:off x="628650" y="0"/>
            <a:ext cx="7886700" cy="986621"/>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SzPts val="3000"/>
              <a:buNone/>
              <a:defRPr sz="30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49" name="Google Shape;49;p6"/>
          <p:cNvPicPr preferRelativeResize="0"/>
          <p:nvPr/>
        </p:nvPicPr>
        <p:blipFill rotWithShape="1">
          <a:blip r:embed="rId2">
            <a:alphaModFix/>
          </a:blip>
          <a:srcRect l="-2122" t="50000"/>
          <a:stretch/>
        </p:blipFill>
        <p:spPr>
          <a:xfrm>
            <a:off x="169313" y="13"/>
            <a:ext cx="290031" cy="1139483"/>
          </a:xfrm>
          <a:prstGeom prst="rect">
            <a:avLst/>
          </a:prstGeom>
          <a:noFill/>
          <a:ln>
            <a:noFill/>
          </a:ln>
        </p:spPr>
      </p:pic>
      <p:pic>
        <p:nvPicPr>
          <p:cNvPr id="50" name="Google Shape;50;p6"/>
          <p:cNvPicPr preferRelativeResize="0"/>
          <p:nvPr/>
        </p:nvPicPr>
        <p:blipFill rotWithShape="1">
          <a:blip r:embed="rId3">
            <a:alphaModFix/>
          </a:blip>
          <a:srcRect t="33712" b="33711"/>
          <a:stretch/>
        </p:blipFill>
        <p:spPr>
          <a:xfrm>
            <a:off x="476258" y="6356351"/>
            <a:ext cx="1924051" cy="501648"/>
          </a:xfrm>
          <a:prstGeom prst="rect">
            <a:avLst/>
          </a:prstGeom>
          <a:noFill/>
          <a:ln>
            <a:noFill/>
          </a:ln>
        </p:spPr>
      </p:pic>
    </p:spTree>
    <p:extLst>
      <p:ext uri="{BB962C8B-B14F-4D97-AF65-F5344CB8AC3E}">
        <p14:creationId xmlns:p14="http://schemas.microsoft.com/office/powerpoint/2010/main" val="4107826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28650" y="1906352"/>
            <a:ext cx="7886700" cy="4354753"/>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617602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28E20-B26D-42D8-A6C3-8C58B80CD5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EDF2A1-4E1C-49BF-B365-6AAC282800E6}"/>
              </a:ext>
            </a:extLst>
          </p:cNvPr>
          <p:cNvSpPr>
            <a:spLocks noGrp="1"/>
          </p:cNvSpPr>
          <p:nvPr>
            <p:ph sz="half" idx="1"/>
          </p:nvPr>
        </p:nvSpPr>
        <p:spPr>
          <a:xfrm>
            <a:off x="6286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244303-A8C3-4C9F-8287-41A2F32FDFD2}"/>
              </a:ext>
            </a:extLst>
          </p:cNvPr>
          <p:cNvSpPr>
            <a:spLocks noGrp="1"/>
          </p:cNvSpPr>
          <p:nvPr>
            <p:ph sz="half" idx="2"/>
          </p:nvPr>
        </p:nvSpPr>
        <p:spPr>
          <a:xfrm>
            <a:off x="46291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69F75C-E10C-4AD1-A235-DDEBDE280702}"/>
              </a:ext>
            </a:extLst>
          </p:cNvPr>
          <p:cNvSpPr>
            <a:spLocks noGrp="1"/>
          </p:cNvSpPr>
          <p:nvPr>
            <p:ph type="dt" sz="half" idx="10"/>
          </p:nvPr>
        </p:nvSpPr>
        <p:spPr/>
        <p:txBody>
          <a:bodyPr/>
          <a:lstStyle/>
          <a:p>
            <a:fld id="{63969D0D-6F99-4C43-9FFC-1CADAFB37C6D}" type="datetimeFigureOut">
              <a:rPr lang="en-US" smtClean="0"/>
              <a:t>10/13/2021</a:t>
            </a:fld>
            <a:endParaRPr lang="en-US" dirty="0"/>
          </a:p>
        </p:txBody>
      </p:sp>
      <p:sp>
        <p:nvSpPr>
          <p:cNvPr id="6" name="Footer Placeholder 5">
            <a:extLst>
              <a:ext uri="{FF2B5EF4-FFF2-40B4-BE49-F238E27FC236}">
                <a16:creationId xmlns:a16="http://schemas.microsoft.com/office/drawing/2014/main" id="{F7531FDB-7495-4FDC-A52A-E513CA1A5FB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0374E22-AE1B-430D-A45F-B756D76B8204}"/>
              </a:ext>
            </a:extLst>
          </p:cNvPr>
          <p:cNvSpPr>
            <a:spLocks noGrp="1"/>
          </p:cNvSpPr>
          <p:nvPr>
            <p:ph type="sldNum" sz="quarter" idx="12"/>
          </p:nvPr>
        </p:nvSpPr>
        <p:spPr/>
        <p:txBody>
          <a:bodyPr/>
          <a:lstStyle/>
          <a:p>
            <a:fld id="{7ED17011-26B9-4538-970A-3E206ECA3138}" type="slidenum">
              <a:rPr lang="en-US" smtClean="0"/>
              <a:t>‹#›</a:t>
            </a:fld>
            <a:endParaRPr lang="en-US" dirty="0"/>
          </a:p>
        </p:txBody>
      </p:sp>
    </p:spTree>
    <p:extLst>
      <p:ext uri="{BB962C8B-B14F-4D97-AF65-F5344CB8AC3E}">
        <p14:creationId xmlns:p14="http://schemas.microsoft.com/office/powerpoint/2010/main" val="22955397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E0070A7-7172-E84D-86DF-805398E2D8F8}"/>
              </a:ext>
            </a:extLst>
          </p:cNvPr>
          <p:cNvPicPr>
            <a:picLocks noChangeAspect="1"/>
          </p:cNvPicPr>
          <p:nvPr userDrawn="1"/>
        </p:nvPicPr>
        <p:blipFill>
          <a:blip r:embed="rId2"/>
          <a:srcRect/>
          <a:stretch/>
        </p:blipFill>
        <p:spPr>
          <a:xfrm>
            <a:off x="0" y="0"/>
            <a:ext cx="9144000" cy="6858000"/>
          </a:xfrm>
          <a:prstGeom prst="rect">
            <a:avLst/>
          </a:prstGeom>
        </p:spPr>
      </p:pic>
      <p:sp>
        <p:nvSpPr>
          <p:cNvPr id="2" name="Title 1">
            <a:extLst>
              <a:ext uri="{FF2B5EF4-FFF2-40B4-BE49-F238E27FC236}">
                <a16:creationId xmlns:a16="http://schemas.microsoft.com/office/drawing/2014/main" id="{9CF751AA-43FC-6B40-87AB-2E01AA205329}"/>
              </a:ext>
            </a:extLst>
          </p:cNvPr>
          <p:cNvSpPr>
            <a:spLocks noGrp="1"/>
          </p:cNvSpPr>
          <p:nvPr>
            <p:ph type="ctrTitle"/>
          </p:nvPr>
        </p:nvSpPr>
        <p:spPr>
          <a:xfrm>
            <a:off x="1143000" y="1914843"/>
            <a:ext cx="6858000" cy="2387600"/>
          </a:xfrm>
        </p:spPr>
        <p:txBody>
          <a:bodyPr anchor="b"/>
          <a:lstStyle>
            <a:lvl1pPr algn="ctr">
              <a:defRPr sz="4500" b="1" i="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038BC213-72B8-2849-B662-ECF8E04B0233}"/>
              </a:ext>
            </a:extLst>
          </p:cNvPr>
          <p:cNvSpPr>
            <a:spLocks noGrp="1"/>
          </p:cNvSpPr>
          <p:nvPr>
            <p:ph type="subTitle" idx="1"/>
          </p:nvPr>
        </p:nvSpPr>
        <p:spPr>
          <a:xfrm>
            <a:off x="1143000" y="4394518"/>
            <a:ext cx="6858000" cy="1655762"/>
          </a:xfrm>
        </p:spPr>
        <p:txBody>
          <a:bodyPr/>
          <a:lstStyle>
            <a:lvl1pPr marL="0" indent="0" algn="ctr">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p>
        </p:txBody>
      </p:sp>
      <p:pic>
        <p:nvPicPr>
          <p:cNvPr id="10" name="Picture 9">
            <a:extLst>
              <a:ext uri="{FF2B5EF4-FFF2-40B4-BE49-F238E27FC236}">
                <a16:creationId xmlns:a16="http://schemas.microsoft.com/office/drawing/2014/main" id="{3F32BD00-C5C5-4E49-B2F8-E37593A515A6}"/>
              </a:ext>
            </a:extLst>
          </p:cNvPr>
          <p:cNvPicPr>
            <a:picLocks noChangeAspect="1"/>
          </p:cNvPicPr>
          <p:nvPr userDrawn="1"/>
        </p:nvPicPr>
        <p:blipFill>
          <a:blip r:embed="rId3"/>
          <a:stretch>
            <a:fillRect/>
          </a:stretch>
        </p:blipFill>
        <p:spPr>
          <a:xfrm>
            <a:off x="-253569" y="0"/>
            <a:ext cx="2303285" cy="6858000"/>
          </a:xfrm>
          <a:prstGeom prst="rect">
            <a:avLst/>
          </a:prstGeom>
        </p:spPr>
      </p:pic>
      <p:pic>
        <p:nvPicPr>
          <p:cNvPr id="18" name="Picture 17">
            <a:extLst>
              <a:ext uri="{FF2B5EF4-FFF2-40B4-BE49-F238E27FC236}">
                <a16:creationId xmlns:a16="http://schemas.microsoft.com/office/drawing/2014/main" id="{1830F91C-6FB7-3E4E-9BD2-07117089DA11}"/>
              </a:ext>
            </a:extLst>
          </p:cNvPr>
          <p:cNvPicPr>
            <a:picLocks noChangeAspect="1"/>
          </p:cNvPicPr>
          <p:nvPr userDrawn="1"/>
        </p:nvPicPr>
        <p:blipFill>
          <a:blip r:embed="rId4"/>
          <a:stretch>
            <a:fillRect/>
          </a:stretch>
        </p:blipFill>
        <p:spPr>
          <a:xfrm>
            <a:off x="7632446" y="947058"/>
            <a:ext cx="1827261" cy="5437414"/>
          </a:xfrm>
          <a:prstGeom prst="rect">
            <a:avLst/>
          </a:prstGeom>
        </p:spPr>
      </p:pic>
      <p:pic>
        <p:nvPicPr>
          <p:cNvPr id="12" name="Picture 11">
            <a:extLst>
              <a:ext uri="{FF2B5EF4-FFF2-40B4-BE49-F238E27FC236}">
                <a16:creationId xmlns:a16="http://schemas.microsoft.com/office/drawing/2014/main" id="{24C48D2A-078B-3E48-BB87-325743FF6B42}"/>
              </a:ext>
            </a:extLst>
          </p:cNvPr>
          <p:cNvPicPr>
            <a:picLocks noChangeAspect="1"/>
          </p:cNvPicPr>
          <p:nvPr userDrawn="1"/>
        </p:nvPicPr>
        <p:blipFill>
          <a:blip r:embed="rId5"/>
          <a:stretch>
            <a:fillRect/>
          </a:stretch>
        </p:blipFill>
        <p:spPr>
          <a:xfrm>
            <a:off x="1909083" y="5421094"/>
            <a:ext cx="607048" cy="301171"/>
          </a:xfrm>
          <a:prstGeom prst="rect">
            <a:avLst/>
          </a:prstGeom>
        </p:spPr>
      </p:pic>
      <p:pic>
        <p:nvPicPr>
          <p:cNvPr id="14" name="Picture 13">
            <a:extLst>
              <a:ext uri="{FF2B5EF4-FFF2-40B4-BE49-F238E27FC236}">
                <a16:creationId xmlns:a16="http://schemas.microsoft.com/office/drawing/2014/main" id="{7A4D199A-FF5B-D74B-BC66-0C337DA3AFBB}"/>
              </a:ext>
            </a:extLst>
          </p:cNvPr>
          <p:cNvPicPr>
            <a:picLocks noChangeAspect="1"/>
          </p:cNvPicPr>
          <p:nvPr userDrawn="1"/>
        </p:nvPicPr>
        <p:blipFill>
          <a:blip r:embed="rId6"/>
          <a:stretch>
            <a:fillRect/>
          </a:stretch>
        </p:blipFill>
        <p:spPr>
          <a:xfrm>
            <a:off x="7972426" y="1749423"/>
            <a:ext cx="440871" cy="502103"/>
          </a:xfrm>
          <a:prstGeom prst="rect">
            <a:avLst/>
          </a:prstGeom>
        </p:spPr>
      </p:pic>
      <p:pic>
        <p:nvPicPr>
          <p:cNvPr id="16" name="Picture 15">
            <a:extLst>
              <a:ext uri="{FF2B5EF4-FFF2-40B4-BE49-F238E27FC236}">
                <a16:creationId xmlns:a16="http://schemas.microsoft.com/office/drawing/2014/main" id="{9F28BB3B-45C6-0D43-B94E-2A5434F0CE0E}"/>
              </a:ext>
            </a:extLst>
          </p:cNvPr>
          <p:cNvPicPr>
            <a:picLocks noChangeAspect="1"/>
          </p:cNvPicPr>
          <p:nvPr userDrawn="1"/>
        </p:nvPicPr>
        <p:blipFill>
          <a:blip r:embed="rId7"/>
          <a:stretch>
            <a:fillRect/>
          </a:stretch>
        </p:blipFill>
        <p:spPr>
          <a:xfrm>
            <a:off x="934133" y="662605"/>
            <a:ext cx="1282473" cy="872289"/>
          </a:xfrm>
          <a:prstGeom prst="rect">
            <a:avLst/>
          </a:prstGeom>
        </p:spPr>
      </p:pic>
      <p:pic>
        <p:nvPicPr>
          <p:cNvPr id="20" name="Picture 19">
            <a:extLst>
              <a:ext uri="{FF2B5EF4-FFF2-40B4-BE49-F238E27FC236}">
                <a16:creationId xmlns:a16="http://schemas.microsoft.com/office/drawing/2014/main" id="{BC1064E4-D725-7F46-ADDA-729055543D16}"/>
              </a:ext>
            </a:extLst>
          </p:cNvPr>
          <p:cNvPicPr>
            <a:picLocks noChangeAspect="1"/>
          </p:cNvPicPr>
          <p:nvPr userDrawn="1"/>
        </p:nvPicPr>
        <p:blipFill>
          <a:blip r:embed="rId8"/>
          <a:stretch>
            <a:fillRect/>
          </a:stretch>
        </p:blipFill>
        <p:spPr>
          <a:xfrm>
            <a:off x="7141495" y="5682342"/>
            <a:ext cx="1733084" cy="801914"/>
          </a:xfrm>
          <a:prstGeom prst="rect">
            <a:avLst/>
          </a:prstGeom>
        </p:spPr>
      </p:pic>
    </p:spTree>
    <p:extLst>
      <p:ext uri="{BB962C8B-B14F-4D97-AF65-F5344CB8AC3E}">
        <p14:creationId xmlns:p14="http://schemas.microsoft.com/office/powerpoint/2010/main" val="40328017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13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598410A-E6BA-504D-BD3A-C26646CEE069}"/>
              </a:ext>
            </a:extLst>
          </p:cNvPr>
          <p:cNvPicPr>
            <a:picLocks noChangeAspect="1"/>
          </p:cNvPicPr>
          <p:nvPr userDrawn="1"/>
        </p:nvPicPr>
        <p:blipFill>
          <a:blip r:embed="rId2"/>
          <a:srcRect/>
          <a:stretch/>
        </p:blipFill>
        <p:spPr>
          <a:xfrm>
            <a:off x="0" y="0"/>
            <a:ext cx="9144000" cy="6858000"/>
          </a:xfrm>
          <a:prstGeom prst="rect">
            <a:avLst/>
          </a:prstGeom>
        </p:spPr>
      </p:pic>
      <p:pic>
        <p:nvPicPr>
          <p:cNvPr id="12" name="Picture 11">
            <a:extLst>
              <a:ext uri="{FF2B5EF4-FFF2-40B4-BE49-F238E27FC236}">
                <a16:creationId xmlns:a16="http://schemas.microsoft.com/office/drawing/2014/main" id="{2CD76FC1-B531-AC41-8AAE-147863B93576}"/>
              </a:ext>
            </a:extLst>
          </p:cNvPr>
          <p:cNvPicPr>
            <a:picLocks noChangeAspect="1"/>
          </p:cNvPicPr>
          <p:nvPr userDrawn="1"/>
        </p:nvPicPr>
        <p:blipFill>
          <a:blip r:embed="rId3"/>
          <a:stretch>
            <a:fillRect/>
          </a:stretch>
        </p:blipFill>
        <p:spPr>
          <a:xfrm>
            <a:off x="7135551" y="-538844"/>
            <a:ext cx="2321116" cy="6906987"/>
          </a:xfrm>
          <a:prstGeom prst="rect">
            <a:avLst/>
          </a:prstGeom>
        </p:spPr>
      </p:pic>
      <p:sp>
        <p:nvSpPr>
          <p:cNvPr id="2" name="Title 1">
            <a:extLst>
              <a:ext uri="{FF2B5EF4-FFF2-40B4-BE49-F238E27FC236}">
                <a16:creationId xmlns:a16="http://schemas.microsoft.com/office/drawing/2014/main" id="{BD77B850-068F-8B40-96D2-0E82D0BB05A2}"/>
              </a:ext>
            </a:extLst>
          </p:cNvPr>
          <p:cNvSpPr>
            <a:spLocks noGrp="1"/>
          </p:cNvSpPr>
          <p:nvPr>
            <p:ph type="title"/>
          </p:nvPr>
        </p:nvSpPr>
        <p:spPr>
          <a:xfrm>
            <a:off x="361951" y="457203"/>
            <a:ext cx="8443232" cy="881743"/>
          </a:xfrm>
        </p:spPr>
        <p:txBody>
          <a:bodyPr anchor="t"/>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1F6F143-8F77-8042-B9D2-59319AA32B12}"/>
              </a:ext>
            </a:extLst>
          </p:cNvPr>
          <p:cNvSpPr>
            <a:spLocks noGrp="1"/>
          </p:cNvSpPr>
          <p:nvPr>
            <p:ph idx="1"/>
          </p:nvPr>
        </p:nvSpPr>
        <p:spPr>
          <a:xfrm>
            <a:off x="361954" y="1518557"/>
            <a:ext cx="4135211" cy="475048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8E42FD5A-AAAC-A94D-A7F5-C4B35B03A7A8}"/>
              </a:ext>
            </a:extLst>
          </p:cNvPr>
          <p:cNvPicPr>
            <a:picLocks noChangeAspect="1"/>
          </p:cNvPicPr>
          <p:nvPr userDrawn="1"/>
        </p:nvPicPr>
        <p:blipFill>
          <a:blip r:embed="rId4"/>
          <a:srcRect/>
          <a:stretch/>
        </p:blipFill>
        <p:spPr>
          <a:xfrm>
            <a:off x="7143472" y="5683264"/>
            <a:ext cx="1729135" cy="800087"/>
          </a:xfrm>
          <a:prstGeom prst="rect">
            <a:avLst/>
          </a:prstGeom>
        </p:spPr>
      </p:pic>
      <p:pic>
        <p:nvPicPr>
          <p:cNvPr id="11" name="Picture 10">
            <a:extLst>
              <a:ext uri="{FF2B5EF4-FFF2-40B4-BE49-F238E27FC236}">
                <a16:creationId xmlns:a16="http://schemas.microsoft.com/office/drawing/2014/main" id="{5CAA22BC-9135-D04A-972C-6AB978D06FA3}"/>
              </a:ext>
            </a:extLst>
          </p:cNvPr>
          <p:cNvPicPr>
            <a:picLocks noChangeAspect="1"/>
          </p:cNvPicPr>
          <p:nvPr userDrawn="1"/>
        </p:nvPicPr>
        <p:blipFill>
          <a:blip r:embed="rId5"/>
          <a:stretch>
            <a:fillRect/>
          </a:stretch>
        </p:blipFill>
        <p:spPr>
          <a:xfrm>
            <a:off x="7666265" y="718457"/>
            <a:ext cx="440871" cy="502103"/>
          </a:xfrm>
          <a:prstGeom prst="rect">
            <a:avLst/>
          </a:prstGeom>
        </p:spPr>
      </p:pic>
      <p:sp>
        <p:nvSpPr>
          <p:cNvPr id="9" name="Content Placeholder 2">
            <a:extLst>
              <a:ext uri="{FF2B5EF4-FFF2-40B4-BE49-F238E27FC236}">
                <a16:creationId xmlns:a16="http://schemas.microsoft.com/office/drawing/2014/main" id="{A5186393-5654-EF46-9D76-94B1437F9DA7}"/>
              </a:ext>
            </a:extLst>
          </p:cNvPr>
          <p:cNvSpPr>
            <a:spLocks noGrp="1"/>
          </p:cNvSpPr>
          <p:nvPr>
            <p:ph idx="10"/>
          </p:nvPr>
        </p:nvSpPr>
        <p:spPr>
          <a:xfrm>
            <a:off x="4657729" y="1518557"/>
            <a:ext cx="4135211" cy="475048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266352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598410A-E6BA-504D-BD3A-C26646CEE069}"/>
              </a:ext>
            </a:extLst>
          </p:cNvPr>
          <p:cNvPicPr>
            <a:picLocks noChangeAspect="1"/>
          </p:cNvPicPr>
          <p:nvPr userDrawn="1"/>
        </p:nvPicPr>
        <p:blipFill>
          <a:blip r:embed="rId2"/>
          <a:srcRect/>
          <a:stretch/>
        </p:blipFill>
        <p:spPr>
          <a:xfrm>
            <a:off x="0" y="9"/>
            <a:ext cx="9144000" cy="1567543"/>
          </a:xfrm>
          <a:prstGeom prst="rect">
            <a:avLst/>
          </a:prstGeom>
        </p:spPr>
      </p:pic>
      <p:sp>
        <p:nvSpPr>
          <p:cNvPr id="2" name="Title 1">
            <a:extLst>
              <a:ext uri="{FF2B5EF4-FFF2-40B4-BE49-F238E27FC236}">
                <a16:creationId xmlns:a16="http://schemas.microsoft.com/office/drawing/2014/main" id="{BD77B850-068F-8B40-96D2-0E82D0BB05A2}"/>
              </a:ext>
            </a:extLst>
          </p:cNvPr>
          <p:cNvSpPr>
            <a:spLocks noGrp="1"/>
          </p:cNvSpPr>
          <p:nvPr>
            <p:ph type="title"/>
          </p:nvPr>
        </p:nvSpPr>
        <p:spPr>
          <a:xfrm>
            <a:off x="361951" y="457203"/>
            <a:ext cx="8443232" cy="881743"/>
          </a:xfrm>
        </p:spPr>
        <p:txBody>
          <a:bodyPr anchor="t"/>
          <a:lstStyle>
            <a:lvl1pPr>
              <a:defRPr>
                <a:solidFill>
                  <a:schemeClr val="bg1"/>
                </a:solidFill>
              </a:defRPr>
            </a:lvl1pPr>
          </a:lstStyle>
          <a:p>
            <a:r>
              <a:rPr lang="en-US" dirty="0"/>
              <a:t>Click to edit Master title style</a:t>
            </a:r>
          </a:p>
        </p:txBody>
      </p:sp>
      <p:pic>
        <p:nvPicPr>
          <p:cNvPr id="9" name="Picture 8">
            <a:extLst>
              <a:ext uri="{FF2B5EF4-FFF2-40B4-BE49-F238E27FC236}">
                <a16:creationId xmlns:a16="http://schemas.microsoft.com/office/drawing/2014/main" id="{B3F83058-6D81-3046-B6EE-B41DC6FC62F3}"/>
              </a:ext>
            </a:extLst>
          </p:cNvPr>
          <p:cNvPicPr>
            <a:picLocks noChangeAspect="1"/>
          </p:cNvPicPr>
          <p:nvPr userDrawn="1"/>
        </p:nvPicPr>
        <p:blipFill>
          <a:blip r:embed="rId2"/>
          <a:srcRect/>
          <a:stretch/>
        </p:blipFill>
        <p:spPr>
          <a:xfrm>
            <a:off x="0" y="6596752"/>
            <a:ext cx="9144000" cy="261257"/>
          </a:xfrm>
          <a:prstGeom prst="rect">
            <a:avLst/>
          </a:prstGeom>
        </p:spPr>
      </p:pic>
      <p:pic>
        <p:nvPicPr>
          <p:cNvPr id="10" name="Picture 9">
            <a:extLst>
              <a:ext uri="{FF2B5EF4-FFF2-40B4-BE49-F238E27FC236}">
                <a16:creationId xmlns:a16="http://schemas.microsoft.com/office/drawing/2014/main" id="{8E42FD5A-AAAC-A94D-A7F5-C4B35B03A7A8}"/>
              </a:ext>
            </a:extLst>
          </p:cNvPr>
          <p:cNvPicPr>
            <a:picLocks noChangeAspect="1"/>
          </p:cNvPicPr>
          <p:nvPr userDrawn="1"/>
        </p:nvPicPr>
        <p:blipFill>
          <a:blip r:embed="rId3"/>
          <a:srcRect/>
          <a:stretch/>
        </p:blipFill>
        <p:spPr>
          <a:xfrm>
            <a:off x="7141495" y="5683264"/>
            <a:ext cx="1733084" cy="800087"/>
          </a:xfrm>
          <a:prstGeom prst="rect">
            <a:avLst/>
          </a:prstGeom>
        </p:spPr>
      </p:pic>
      <p:pic>
        <p:nvPicPr>
          <p:cNvPr id="11" name="Picture 10">
            <a:extLst>
              <a:ext uri="{FF2B5EF4-FFF2-40B4-BE49-F238E27FC236}">
                <a16:creationId xmlns:a16="http://schemas.microsoft.com/office/drawing/2014/main" id="{5CAA22BC-9135-D04A-972C-6AB978D06FA3}"/>
              </a:ext>
            </a:extLst>
          </p:cNvPr>
          <p:cNvPicPr>
            <a:picLocks noChangeAspect="1"/>
          </p:cNvPicPr>
          <p:nvPr userDrawn="1"/>
        </p:nvPicPr>
        <p:blipFill>
          <a:blip r:embed="rId4"/>
          <a:stretch>
            <a:fillRect/>
          </a:stretch>
        </p:blipFill>
        <p:spPr>
          <a:xfrm>
            <a:off x="7764236" y="457209"/>
            <a:ext cx="440871" cy="502103"/>
          </a:xfrm>
          <a:prstGeom prst="rect">
            <a:avLst/>
          </a:prstGeom>
        </p:spPr>
      </p:pic>
      <p:pic>
        <p:nvPicPr>
          <p:cNvPr id="12" name="Picture 11">
            <a:extLst>
              <a:ext uri="{FF2B5EF4-FFF2-40B4-BE49-F238E27FC236}">
                <a16:creationId xmlns:a16="http://schemas.microsoft.com/office/drawing/2014/main" id="{2CD76FC1-B531-AC41-8AAE-147863B93576}"/>
              </a:ext>
            </a:extLst>
          </p:cNvPr>
          <p:cNvPicPr>
            <a:picLocks noChangeAspect="1"/>
          </p:cNvPicPr>
          <p:nvPr userDrawn="1"/>
        </p:nvPicPr>
        <p:blipFill>
          <a:blip r:embed="rId5"/>
          <a:stretch>
            <a:fillRect/>
          </a:stretch>
        </p:blipFill>
        <p:spPr>
          <a:xfrm>
            <a:off x="8298960" y="-538844"/>
            <a:ext cx="845040" cy="2514601"/>
          </a:xfrm>
          <a:prstGeom prst="rect">
            <a:avLst/>
          </a:prstGeom>
        </p:spPr>
      </p:pic>
    </p:spTree>
    <p:extLst>
      <p:ext uri="{BB962C8B-B14F-4D97-AF65-F5344CB8AC3E}">
        <p14:creationId xmlns:p14="http://schemas.microsoft.com/office/powerpoint/2010/main" val="3950123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28650" y="1906352"/>
            <a:ext cx="7886700" cy="4354753"/>
          </a:xfrm>
        </p:spPr>
        <p:txBody>
          <a:bodyPr/>
          <a:lstStyle/>
          <a:p>
            <a:pPr lvl="0"/>
            <a:r>
              <a:rPr lang="en-US"/>
              <a:t>Click to edit Master text styles</a:t>
            </a:r>
          </a:p>
          <a:p>
            <a:pPr lvl="1"/>
            <a:r>
              <a:rPr lang="en-US"/>
              <a:t>Second level</a:t>
            </a:r>
          </a:p>
          <a:p>
            <a:pPr lvl="2"/>
            <a:r>
              <a:rPr lang="en-US"/>
              <a:t>Third level</a:t>
            </a:r>
          </a:p>
        </p:txBody>
      </p:sp>
      <p:sp>
        <p:nvSpPr>
          <p:cNvPr id="4" name="Slide Number Placeholder 3">
            <a:extLst>
              <a:ext uri="{FF2B5EF4-FFF2-40B4-BE49-F238E27FC236}">
                <a16:creationId xmlns:a16="http://schemas.microsoft.com/office/drawing/2014/main" id="{F1C1A5CC-C233-6743-85A7-B699CBE46A3B}"/>
              </a:ext>
            </a:extLst>
          </p:cNvPr>
          <p:cNvSpPr>
            <a:spLocks noGrp="1"/>
          </p:cNvSpPr>
          <p:nvPr>
            <p:ph type="sldNum" sz="quarter" idx="10"/>
          </p:nvPr>
        </p:nvSpPr>
        <p:spPr/>
        <p:txBody>
          <a:bodyPr/>
          <a:lstStyle/>
          <a:p>
            <a:fld id="{1F489342-808D-8345-8966-84893B59ADD1}" type="slidenum">
              <a:rPr lang="en-US" smtClean="0"/>
              <a:t>‹#›</a:t>
            </a:fld>
            <a:endParaRPr lang="en-US" dirty="0"/>
          </a:p>
        </p:txBody>
      </p:sp>
    </p:spTree>
    <p:extLst>
      <p:ext uri="{BB962C8B-B14F-4D97-AF65-F5344CB8AC3E}">
        <p14:creationId xmlns:p14="http://schemas.microsoft.com/office/powerpoint/2010/main" val="4011087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5" name="Rectangle 4"/>
          <p:cNvSpPr/>
          <p:nvPr userDrawn="1"/>
        </p:nvSpPr>
        <p:spPr>
          <a:xfrm>
            <a:off x="981075" y="2527310"/>
            <a:ext cx="7181850" cy="1439863"/>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6" name="Rectangle 5"/>
          <p:cNvSpPr/>
          <p:nvPr userDrawn="1"/>
        </p:nvSpPr>
        <p:spPr>
          <a:xfrm>
            <a:off x="0" y="3149600"/>
            <a:ext cx="9144000" cy="209550"/>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pic>
        <p:nvPicPr>
          <p:cNvPr id="7" name="Picture 18" descr="FDO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6" y="474663"/>
            <a:ext cx="4813300"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18674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5" name="Rectangle 4"/>
          <p:cNvSpPr/>
          <p:nvPr userDrawn="1"/>
        </p:nvSpPr>
        <p:spPr>
          <a:xfrm>
            <a:off x="981075" y="2527310"/>
            <a:ext cx="7181850" cy="1439863"/>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6" name="Rectangle 5"/>
          <p:cNvSpPr/>
          <p:nvPr userDrawn="1"/>
        </p:nvSpPr>
        <p:spPr>
          <a:xfrm>
            <a:off x="0" y="3149600"/>
            <a:ext cx="9144000" cy="209550"/>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pic>
        <p:nvPicPr>
          <p:cNvPr id="7" name="Picture 18" descr="FDO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6" y="468313"/>
            <a:ext cx="48133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27747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5" name="Rectangle 4"/>
          <p:cNvSpPr/>
          <p:nvPr userDrawn="1"/>
        </p:nvSpPr>
        <p:spPr>
          <a:xfrm>
            <a:off x="981075" y="2527310"/>
            <a:ext cx="7181850" cy="1439863"/>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6" name="Rectangle 5"/>
          <p:cNvSpPr/>
          <p:nvPr userDrawn="1"/>
        </p:nvSpPr>
        <p:spPr>
          <a:xfrm>
            <a:off x="0" y="3149600"/>
            <a:ext cx="9144000" cy="209550"/>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pic>
        <p:nvPicPr>
          <p:cNvPr id="7" name="Picture 18" descr="FDO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6" y="468313"/>
            <a:ext cx="48133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36571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5" name="Rectangle 4"/>
          <p:cNvSpPr/>
          <p:nvPr userDrawn="1"/>
        </p:nvSpPr>
        <p:spPr>
          <a:xfrm>
            <a:off x="981075" y="2527310"/>
            <a:ext cx="7181850" cy="1439863"/>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6" name="Rectangle 5"/>
          <p:cNvSpPr/>
          <p:nvPr userDrawn="1"/>
        </p:nvSpPr>
        <p:spPr>
          <a:xfrm>
            <a:off x="0" y="3149600"/>
            <a:ext cx="9144000" cy="209550"/>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pic>
        <p:nvPicPr>
          <p:cNvPr id="7" name="Picture 18" descr="FDO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6" y="474663"/>
            <a:ext cx="4813300"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95245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5" name="Rectangle 4"/>
          <p:cNvSpPr/>
          <p:nvPr userDrawn="1"/>
        </p:nvSpPr>
        <p:spPr>
          <a:xfrm>
            <a:off x="981075" y="2527310"/>
            <a:ext cx="7181850" cy="1439863"/>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6" name="Rectangle 5"/>
          <p:cNvSpPr/>
          <p:nvPr userDrawn="1"/>
        </p:nvSpPr>
        <p:spPr>
          <a:xfrm>
            <a:off x="0" y="3149600"/>
            <a:ext cx="9144000" cy="209550"/>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pic>
        <p:nvPicPr>
          <p:cNvPr id="7" name="Picture 18" descr="FDO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6" y="468313"/>
            <a:ext cx="48133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02672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144684"/>
            <a:ext cx="3868340" cy="647700"/>
          </a:xfrm>
          <a:solidFill>
            <a:srgbClr val="00A88D"/>
          </a:solidFill>
        </p:spPr>
        <p:txBody>
          <a:bodyPr anchor="b"/>
          <a:lstStyle>
            <a:lvl1pPr marL="0" indent="0">
              <a:buNone/>
              <a:defRPr sz="2400" b="1">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1792389"/>
            <a:ext cx="3868340" cy="43663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144695"/>
            <a:ext cx="3887391" cy="647699"/>
          </a:xfrm>
          <a:solidFill>
            <a:srgbClr val="9CB63C"/>
          </a:solidFill>
        </p:spPr>
        <p:txBody>
          <a:bodyPr anchor="b"/>
          <a:lstStyle>
            <a:lvl1pPr marL="0" indent="0">
              <a:buNone/>
              <a:defRPr sz="2400" b="1">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2" y="1792384"/>
            <a:ext cx="3887391" cy="43663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7565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Tree>
    <p:extLst>
      <p:ext uri="{BB962C8B-B14F-4D97-AF65-F5344CB8AC3E}">
        <p14:creationId xmlns:p14="http://schemas.microsoft.com/office/powerpoint/2010/main" val="2160573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www.fldoe.org/"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theme" Target="../theme/theme2.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966788"/>
            <a:ext cx="78867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906589"/>
            <a:ext cx="7886700"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9" name="Text Placeholder 2"/>
          <p:cNvSpPr txBox="1">
            <a:spLocks/>
          </p:cNvSpPr>
          <p:nvPr/>
        </p:nvSpPr>
        <p:spPr>
          <a:xfrm>
            <a:off x="628650" y="6400800"/>
            <a:ext cx="7886700" cy="387350"/>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US" sz="1200" b="1" dirty="0">
                <a:solidFill>
                  <a:srgbClr val="262A63"/>
                </a:solidFill>
                <a:latin typeface="Arial" panose="020B0604020202020204" pitchFamily="34" charset="0"/>
                <a:hlinkClick r:id="rId25"/>
              </a:rPr>
              <a:t>www.FLDOE.org</a:t>
            </a:r>
            <a:endParaRPr lang="en-US" sz="1200" b="1" dirty="0">
              <a:solidFill>
                <a:srgbClr val="262A63"/>
              </a:solidFill>
              <a:latin typeface="Arial" panose="020B0604020202020204" pitchFamily="34" charset="0"/>
            </a:endParaRPr>
          </a:p>
        </p:txBody>
      </p:sp>
      <p:cxnSp>
        <p:nvCxnSpPr>
          <p:cNvPr id="11" name="Straight Connector 10"/>
          <p:cNvCxnSpPr/>
          <p:nvPr/>
        </p:nvCxnSpPr>
        <p:spPr>
          <a:xfrm flipH="1">
            <a:off x="0" y="6711950"/>
            <a:ext cx="3657600" cy="0"/>
          </a:xfrm>
          <a:prstGeom prst="line">
            <a:avLst/>
          </a:prstGeom>
          <a:ln w="12700">
            <a:solidFill>
              <a:srgbClr val="CD9D2C"/>
            </a:solidFill>
          </a:ln>
        </p:spPr>
        <p:style>
          <a:lnRef idx="1">
            <a:schemeClr val="accent1"/>
          </a:lnRef>
          <a:fillRef idx="0">
            <a:schemeClr val="accent1"/>
          </a:fillRef>
          <a:effectRef idx="0">
            <a:schemeClr val="accent1"/>
          </a:effectRef>
          <a:fontRef idx="minor">
            <a:schemeClr val="tx1"/>
          </a:fontRef>
        </p:style>
      </p:cxnSp>
      <p:pic>
        <p:nvPicPr>
          <p:cNvPr id="1030" name="Picture 13"/>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3284543" y="19050"/>
            <a:ext cx="25749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flipH="1">
            <a:off x="5" y="442913"/>
            <a:ext cx="3101975"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6038850" y="442913"/>
            <a:ext cx="3105150"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486400" y="6711950"/>
            <a:ext cx="3657600" cy="0"/>
          </a:xfrm>
          <a:prstGeom prst="line">
            <a:avLst/>
          </a:prstGeom>
          <a:ln w="12700">
            <a:solidFill>
              <a:srgbClr val="CD9D2C"/>
            </a:solidFill>
          </a:ln>
        </p:spPr>
        <p:style>
          <a:lnRef idx="1">
            <a:schemeClr val="accent1"/>
          </a:lnRef>
          <a:fillRef idx="0">
            <a:schemeClr val="accent1"/>
          </a:fillRef>
          <a:effectRef idx="0">
            <a:schemeClr val="accent1"/>
          </a:effectRef>
          <a:fontRef idx="minor">
            <a:schemeClr val="tx1"/>
          </a:fontRef>
        </p:style>
      </p:cxnSp>
      <p:sp>
        <p:nvSpPr>
          <p:cNvPr id="1034" name="TextBox 9"/>
          <p:cNvSpPr txBox="1">
            <a:spLocks noChangeArrowheads="1"/>
          </p:cNvSpPr>
          <p:nvPr/>
        </p:nvSpPr>
        <p:spPr bwMode="auto">
          <a:xfrm>
            <a:off x="8515354" y="6324605"/>
            <a:ext cx="59213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fld id="{178FBFF7-FDAA-4FF1-90D4-AD0175FABC4E}" type="slidenum">
              <a:rPr lang="en-US" altLang="en-US" sz="1600" smtClean="0">
                <a:solidFill>
                  <a:srgbClr val="7F7F7F"/>
                </a:solidFill>
              </a:rPr>
              <a:pPr eaLnBrk="1" hangingPunct="1">
                <a:defRPr/>
              </a:pPr>
              <a:t>‹#›</a:t>
            </a:fld>
            <a:endParaRPr lang="en-US" altLang="en-US" sz="1600" dirty="0">
              <a:solidFill>
                <a:srgbClr val="7F7F7F"/>
              </a:solidFill>
            </a:endParaRPr>
          </a:p>
        </p:txBody>
      </p:sp>
    </p:spTree>
    <p:extLst>
      <p:ext uri="{BB962C8B-B14F-4D97-AF65-F5344CB8AC3E}">
        <p14:creationId xmlns:p14="http://schemas.microsoft.com/office/powerpoint/2010/main" val="17544610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6030" r:id="rId17"/>
    <p:sldLayoutId id="2147486031" r:id="rId18"/>
    <p:sldLayoutId id="2147486032" r:id="rId19"/>
    <p:sldLayoutId id="2147486033" r:id="rId20"/>
    <p:sldLayoutId id="2147486034" r:id="rId21"/>
    <p:sldLayoutId id="2147486035" r:id="rId22"/>
    <p:sldLayoutId id="2147486036" r:id="rId23"/>
  </p:sldLayoutIdLst>
  <p:txStyles>
    <p:titleStyle>
      <a:lvl1pPr algn="l" rtl="0" eaLnBrk="0" fontAlgn="base" hangingPunct="0">
        <a:lnSpc>
          <a:spcPct val="90000"/>
        </a:lnSpc>
        <a:spcBef>
          <a:spcPct val="0"/>
        </a:spcBef>
        <a:spcAft>
          <a:spcPct val="0"/>
        </a:spcAft>
        <a:defRPr lang="en-US" sz="3200" b="1" kern="1200">
          <a:solidFill>
            <a:srgbClr val="262A63"/>
          </a:solidFill>
          <a:latin typeface="Calibri" panose="020F0502020204030204" pitchFamily="34" charset="0"/>
          <a:ea typeface="+mj-ea"/>
          <a:cs typeface="+mj-cs"/>
        </a:defRPr>
      </a:lvl1pPr>
      <a:lvl2pPr algn="l" rtl="0" eaLnBrk="0" fontAlgn="base" hangingPunct="0">
        <a:lnSpc>
          <a:spcPct val="90000"/>
        </a:lnSpc>
        <a:spcBef>
          <a:spcPct val="0"/>
        </a:spcBef>
        <a:spcAft>
          <a:spcPct val="0"/>
        </a:spcAft>
        <a:defRPr sz="3200" b="1">
          <a:solidFill>
            <a:srgbClr val="262A63"/>
          </a:solidFill>
          <a:latin typeface="Calibri" pitchFamily="34" charset="0"/>
        </a:defRPr>
      </a:lvl2pPr>
      <a:lvl3pPr algn="l" rtl="0" eaLnBrk="0" fontAlgn="base" hangingPunct="0">
        <a:lnSpc>
          <a:spcPct val="90000"/>
        </a:lnSpc>
        <a:spcBef>
          <a:spcPct val="0"/>
        </a:spcBef>
        <a:spcAft>
          <a:spcPct val="0"/>
        </a:spcAft>
        <a:defRPr sz="3200" b="1">
          <a:solidFill>
            <a:srgbClr val="262A63"/>
          </a:solidFill>
          <a:latin typeface="Calibri" pitchFamily="34" charset="0"/>
        </a:defRPr>
      </a:lvl3pPr>
      <a:lvl4pPr algn="l" rtl="0" eaLnBrk="0" fontAlgn="base" hangingPunct="0">
        <a:lnSpc>
          <a:spcPct val="90000"/>
        </a:lnSpc>
        <a:spcBef>
          <a:spcPct val="0"/>
        </a:spcBef>
        <a:spcAft>
          <a:spcPct val="0"/>
        </a:spcAft>
        <a:defRPr sz="3200" b="1">
          <a:solidFill>
            <a:srgbClr val="262A63"/>
          </a:solidFill>
          <a:latin typeface="Calibri" pitchFamily="34" charset="0"/>
        </a:defRPr>
      </a:lvl4pPr>
      <a:lvl5pPr algn="l" rtl="0" eaLnBrk="0" fontAlgn="base" hangingPunct="0">
        <a:lnSpc>
          <a:spcPct val="90000"/>
        </a:lnSpc>
        <a:spcBef>
          <a:spcPct val="0"/>
        </a:spcBef>
        <a:spcAft>
          <a:spcPct val="0"/>
        </a:spcAft>
        <a:defRPr sz="3200" b="1">
          <a:solidFill>
            <a:srgbClr val="262A63"/>
          </a:solidFill>
          <a:latin typeface="Calibri" pitchFamily="34" charset="0"/>
        </a:defRPr>
      </a:lvl5pPr>
      <a:lvl6pPr marL="457189" algn="l" rtl="0" fontAlgn="base">
        <a:lnSpc>
          <a:spcPct val="90000"/>
        </a:lnSpc>
        <a:spcBef>
          <a:spcPct val="0"/>
        </a:spcBef>
        <a:spcAft>
          <a:spcPct val="0"/>
        </a:spcAft>
        <a:defRPr sz="3200" b="1">
          <a:solidFill>
            <a:srgbClr val="262A63"/>
          </a:solidFill>
          <a:latin typeface="Calibri" pitchFamily="34" charset="0"/>
        </a:defRPr>
      </a:lvl6pPr>
      <a:lvl7pPr marL="914377" algn="l" rtl="0" fontAlgn="base">
        <a:lnSpc>
          <a:spcPct val="90000"/>
        </a:lnSpc>
        <a:spcBef>
          <a:spcPct val="0"/>
        </a:spcBef>
        <a:spcAft>
          <a:spcPct val="0"/>
        </a:spcAft>
        <a:defRPr sz="3200" b="1">
          <a:solidFill>
            <a:srgbClr val="262A63"/>
          </a:solidFill>
          <a:latin typeface="Calibri" pitchFamily="34" charset="0"/>
        </a:defRPr>
      </a:lvl7pPr>
      <a:lvl8pPr marL="1371566" algn="l" rtl="0" fontAlgn="base">
        <a:lnSpc>
          <a:spcPct val="90000"/>
        </a:lnSpc>
        <a:spcBef>
          <a:spcPct val="0"/>
        </a:spcBef>
        <a:spcAft>
          <a:spcPct val="0"/>
        </a:spcAft>
        <a:defRPr sz="3200" b="1">
          <a:solidFill>
            <a:srgbClr val="262A63"/>
          </a:solidFill>
          <a:latin typeface="Calibri" pitchFamily="34" charset="0"/>
        </a:defRPr>
      </a:lvl8pPr>
      <a:lvl9pPr marL="1828754" algn="l" rtl="0" fontAlgn="base">
        <a:lnSpc>
          <a:spcPct val="90000"/>
        </a:lnSpc>
        <a:spcBef>
          <a:spcPct val="0"/>
        </a:spcBef>
        <a:spcAft>
          <a:spcPct val="0"/>
        </a:spcAft>
        <a:defRPr sz="3200" b="1">
          <a:solidFill>
            <a:srgbClr val="262A63"/>
          </a:solidFill>
          <a:latin typeface="Calibri" pitchFamily="34" charset="0"/>
        </a:defRPr>
      </a:lvl9pPr>
    </p:titleStyle>
    <p:bodyStyle>
      <a:lvl1pPr marL="228594" indent="-228594" algn="l" rtl="0" eaLnBrk="0" fontAlgn="base" hangingPunct="0">
        <a:lnSpc>
          <a:spcPct val="90000"/>
        </a:lnSpc>
        <a:spcBef>
          <a:spcPts val="1000"/>
        </a:spcBef>
        <a:spcAft>
          <a:spcPct val="0"/>
        </a:spcAft>
        <a:buClr>
          <a:srgbClr val="262A63"/>
        </a:buClr>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783" indent="-228594" algn="l" rtl="0" eaLnBrk="0" fontAlgn="base" hangingPunct="0">
        <a:lnSpc>
          <a:spcPct val="90000"/>
        </a:lnSpc>
        <a:spcBef>
          <a:spcPts val="500"/>
        </a:spcBef>
        <a:spcAft>
          <a:spcPct val="0"/>
        </a:spcAft>
        <a:buClr>
          <a:srgbClr val="00689B"/>
        </a:buClr>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2971" indent="-228594" algn="l" rtl="0" eaLnBrk="0" fontAlgn="base" hangingPunct="0">
        <a:lnSpc>
          <a:spcPct val="90000"/>
        </a:lnSpc>
        <a:spcBef>
          <a:spcPts val="500"/>
        </a:spcBef>
        <a:spcAft>
          <a:spcPct val="0"/>
        </a:spcAft>
        <a:buClr>
          <a:srgbClr val="00A88D"/>
        </a:buClr>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371566" algn="l" rtl="0" eaLnBrk="0" fontAlgn="base" hangingPunct="0">
        <a:lnSpc>
          <a:spcPct val="90000"/>
        </a:lnSpc>
        <a:spcBef>
          <a:spcPts val="500"/>
        </a:spcBef>
        <a:spcAft>
          <a:spcPct val="0"/>
        </a:spcAft>
        <a:buClr>
          <a:srgbClr val="9CB63C"/>
        </a:buClr>
        <a:buFont typeface="Arial" panose="020B0604020202020204" pitchFamily="34" charset="0"/>
        <a:defRPr sz="2000" kern="1200">
          <a:solidFill>
            <a:schemeClr val="tx1"/>
          </a:solidFill>
          <a:latin typeface="Calibri" panose="020F0502020204030204" pitchFamily="34" charset="0"/>
          <a:ea typeface="+mn-ea"/>
          <a:cs typeface="+mn-cs"/>
        </a:defRPr>
      </a:lvl4pPr>
      <a:lvl5pPr marL="2057349" indent="-228594" algn="l" rtl="0" eaLnBrk="0" fontAlgn="base" hangingPunct="0">
        <a:lnSpc>
          <a:spcPct val="90000"/>
        </a:lnSpc>
        <a:spcBef>
          <a:spcPts val="500"/>
        </a:spcBef>
        <a:spcAft>
          <a:spcPct val="0"/>
        </a:spcAft>
        <a:buClr>
          <a:srgbClr val="CD9D2C"/>
        </a:buClr>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402612-3603-8B4A-B9CB-6E1F41B095E7}"/>
              </a:ext>
            </a:extLst>
          </p:cNvPr>
          <p:cNvSpPr>
            <a:spLocks noGrp="1"/>
          </p:cNvSpPr>
          <p:nvPr>
            <p:ph type="title"/>
          </p:nvPr>
        </p:nvSpPr>
        <p:spPr>
          <a:xfrm>
            <a:off x="628908" y="364850"/>
            <a:ext cx="7886195" cy="1325584"/>
          </a:xfrm>
          <a:prstGeom prst="rect">
            <a:avLst/>
          </a:prstGeom>
        </p:spPr>
        <p:txBody>
          <a:bodyPr vert="horz" lIns="91440" tIns="45720" rIns="91440" bIns="45720" rtlCol="0" anchor="ctr">
            <a:normAutofit/>
          </a:bodyPr>
          <a:lstStyle/>
          <a:p>
            <a:r>
              <a:rPr lang="en-US"/>
              <a:t>Click to edit header</a:t>
            </a:r>
          </a:p>
        </p:txBody>
      </p:sp>
      <p:sp>
        <p:nvSpPr>
          <p:cNvPr id="3" name="Text Placeholder 2">
            <a:extLst>
              <a:ext uri="{FF2B5EF4-FFF2-40B4-BE49-F238E27FC236}">
                <a16:creationId xmlns:a16="http://schemas.microsoft.com/office/drawing/2014/main" id="{051CB7B6-5BE5-7F42-B4B7-FD0953466FAB}"/>
              </a:ext>
            </a:extLst>
          </p:cNvPr>
          <p:cNvSpPr>
            <a:spLocks noGrp="1"/>
          </p:cNvSpPr>
          <p:nvPr>
            <p:ph type="body" idx="1"/>
          </p:nvPr>
        </p:nvSpPr>
        <p:spPr>
          <a:xfrm>
            <a:off x="628908" y="1825207"/>
            <a:ext cx="7886195" cy="43521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24BEA7A2-A530-844F-BFB9-56A06E8C534E}"/>
              </a:ext>
            </a:extLst>
          </p:cNvPr>
          <p:cNvSpPr>
            <a:spLocks noGrp="1"/>
          </p:cNvSpPr>
          <p:nvPr>
            <p:ph type="sldNum" sz="quarter" idx="4"/>
          </p:nvPr>
        </p:nvSpPr>
        <p:spPr>
          <a:xfrm>
            <a:off x="6457951" y="635636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489342-808D-8345-8966-84893B59ADD1}" type="slidenum">
              <a:rPr lang="en-US" smtClean="0"/>
              <a:t>‹#›</a:t>
            </a:fld>
            <a:endParaRPr lang="en-US" dirty="0"/>
          </a:p>
        </p:txBody>
      </p:sp>
    </p:spTree>
    <p:extLst>
      <p:ext uri="{BB962C8B-B14F-4D97-AF65-F5344CB8AC3E}">
        <p14:creationId xmlns:p14="http://schemas.microsoft.com/office/powerpoint/2010/main" val="31490318"/>
      </p:ext>
    </p:extLst>
  </p:cSld>
  <p:clrMap bg1="lt1" tx1="dk1" bg2="lt2" tx2="dk2" accent1="accent1" accent2="accent2" accent3="accent3" accent4="accent4" accent5="accent5" accent6="accent6" hlink="hlink" folHlink="folHlink"/>
  <p:sldLayoutIdLst>
    <p:sldLayoutId id="2147486028" r:id="rId1"/>
  </p:sldLayoutIdLst>
  <p:hf hdr="0" ftr="0" dt="0"/>
  <p:txStyles>
    <p:titleStyle>
      <a:lvl1pPr algn="l" defTabSz="672423" rtl="0" eaLnBrk="1" latinLnBrk="0" hangingPunct="1">
        <a:lnSpc>
          <a:spcPct val="90000"/>
        </a:lnSpc>
        <a:spcBef>
          <a:spcPct val="0"/>
        </a:spcBef>
        <a:buNone/>
        <a:defRPr sz="3200" b="1" kern="1200" baseline="0">
          <a:solidFill>
            <a:schemeClr val="accent1"/>
          </a:solidFill>
          <a:latin typeface="+mj-lt"/>
          <a:ea typeface="+mj-ea"/>
          <a:cs typeface="+mj-cs"/>
        </a:defRPr>
      </a:lvl1pPr>
    </p:titleStyle>
    <p:bodyStyle>
      <a:lvl1pPr marL="168105" indent="-168105" algn="l" defTabSz="672423" rtl="0" eaLnBrk="1" latinLnBrk="0" hangingPunct="1">
        <a:lnSpc>
          <a:spcPct val="90000"/>
        </a:lnSpc>
        <a:spcBef>
          <a:spcPts val="735"/>
        </a:spcBef>
        <a:buFont typeface="Arial" panose="020B0604020202020204" pitchFamily="34" charset="0"/>
        <a:buChar char="•"/>
        <a:defRPr sz="2100" kern="1200">
          <a:solidFill>
            <a:schemeClr val="tx1"/>
          </a:solidFill>
          <a:latin typeface="+mn-lt"/>
          <a:ea typeface="+mn-ea"/>
          <a:cs typeface="+mn-cs"/>
        </a:defRPr>
      </a:lvl1pPr>
      <a:lvl2pPr marL="504318" indent="-168105" algn="l" defTabSz="672423" rtl="0" eaLnBrk="1" latinLnBrk="0" hangingPunct="1">
        <a:lnSpc>
          <a:spcPct val="90000"/>
        </a:lnSpc>
        <a:spcBef>
          <a:spcPts val="368"/>
        </a:spcBef>
        <a:buFont typeface="Arial" panose="020B0604020202020204" pitchFamily="34" charset="0"/>
        <a:buChar char="•"/>
        <a:defRPr sz="1800" kern="1200">
          <a:solidFill>
            <a:schemeClr val="tx1"/>
          </a:solidFill>
          <a:latin typeface="+mn-lt"/>
          <a:ea typeface="+mn-ea"/>
          <a:cs typeface="+mn-cs"/>
        </a:defRPr>
      </a:lvl2pPr>
      <a:lvl3pPr marL="840528" indent="-168105" algn="l" defTabSz="672423" rtl="0" eaLnBrk="1" latinLnBrk="0" hangingPunct="1">
        <a:lnSpc>
          <a:spcPct val="90000"/>
        </a:lnSpc>
        <a:spcBef>
          <a:spcPts val="368"/>
        </a:spcBef>
        <a:buFont typeface="Arial" panose="020B0604020202020204" pitchFamily="34" charset="0"/>
        <a:buChar char="•"/>
        <a:defRPr sz="1500" kern="1200">
          <a:solidFill>
            <a:schemeClr val="tx1"/>
          </a:solidFill>
          <a:latin typeface="+mn-lt"/>
          <a:ea typeface="+mn-ea"/>
          <a:cs typeface="+mn-cs"/>
        </a:defRPr>
      </a:lvl3pPr>
      <a:lvl4pPr marL="1176739" indent="-168105" algn="l" defTabSz="672423" rtl="0" eaLnBrk="1" latinLnBrk="0" hangingPunct="1">
        <a:lnSpc>
          <a:spcPct val="90000"/>
        </a:lnSpc>
        <a:spcBef>
          <a:spcPts val="368"/>
        </a:spcBef>
        <a:buFont typeface="Arial" panose="020B0604020202020204" pitchFamily="34" charset="0"/>
        <a:buChar char="•"/>
        <a:defRPr sz="1300" kern="1200">
          <a:solidFill>
            <a:schemeClr val="tx1"/>
          </a:solidFill>
          <a:latin typeface="+mn-lt"/>
          <a:ea typeface="+mn-ea"/>
          <a:cs typeface="+mn-cs"/>
        </a:defRPr>
      </a:lvl4pPr>
      <a:lvl5pPr marL="1512952" indent="-168105" algn="l" defTabSz="672423" rtl="0" eaLnBrk="1" latinLnBrk="0" hangingPunct="1">
        <a:lnSpc>
          <a:spcPct val="90000"/>
        </a:lnSpc>
        <a:spcBef>
          <a:spcPts val="368"/>
        </a:spcBef>
        <a:buFont typeface="Arial" panose="020B0604020202020204" pitchFamily="34" charset="0"/>
        <a:buChar char="•"/>
        <a:defRPr sz="1300" kern="1200">
          <a:solidFill>
            <a:schemeClr val="tx1"/>
          </a:solidFill>
          <a:latin typeface="+mn-lt"/>
          <a:ea typeface="+mn-ea"/>
          <a:cs typeface="+mn-cs"/>
        </a:defRPr>
      </a:lvl5pPr>
      <a:lvl6pPr marL="1849160" indent="-168105" algn="l" defTabSz="672423" rtl="0" eaLnBrk="1" latinLnBrk="0" hangingPunct="1">
        <a:lnSpc>
          <a:spcPct val="90000"/>
        </a:lnSpc>
        <a:spcBef>
          <a:spcPts val="368"/>
        </a:spcBef>
        <a:buFont typeface="Arial" panose="020B0604020202020204" pitchFamily="34" charset="0"/>
        <a:buChar char="•"/>
        <a:defRPr sz="1300" kern="1200">
          <a:solidFill>
            <a:schemeClr val="tx1"/>
          </a:solidFill>
          <a:latin typeface="+mn-lt"/>
          <a:ea typeface="+mn-ea"/>
          <a:cs typeface="+mn-cs"/>
        </a:defRPr>
      </a:lvl6pPr>
      <a:lvl7pPr marL="2185373" indent="-168105" algn="l" defTabSz="672423" rtl="0" eaLnBrk="1" latinLnBrk="0" hangingPunct="1">
        <a:lnSpc>
          <a:spcPct val="90000"/>
        </a:lnSpc>
        <a:spcBef>
          <a:spcPts val="368"/>
        </a:spcBef>
        <a:buFont typeface="Arial" panose="020B0604020202020204" pitchFamily="34" charset="0"/>
        <a:buChar char="•"/>
        <a:defRPr sz="1300" kern="1200">
          <a:solidFill>
            <a:schemeClr val="tx1"/>
          </a:solidFill>
          <a:latin typeface="+mn-lt"/>
          <a:ea typeface="+mn-ea"/>
          <a:cs typeface="+mn-cs"/>
        </a:defRPr>
      </a:lvl7pPr>
      <a:lvl8pPr marL="2521584" indent="-168105" algn="l" defTabSz="672423" rtl="0" eaLnBrk="1" latinLnBrk="0" hangingPunct="1">
        <a:lnSpc>
          <a:spcPct val="90000"/>
        </a:lnSpc>
        <a:spcBef>
          <a:spcPts val="368"/>
        </a:spcBef>
        <a:buFont typeface="Arial" panose="020B0604020202020204" pitchFamily="34" charset="0"/>
        <a:buChar char="•"/>
        <a:defRPr sz="1300" kern="1200">
          <a:solidFill>
            <a:schemeClr val="tx1"/>
          </a:solidFill>
          <a:latin typeface="+mn-lt"/>
          <a:ea typeface="+mn-ea"/>
          <a:cs typeface="+mn-cs"/>
        </a:defRPr>
      </a:lvl8pPr>
      <a:lvl9pPr marL="2857795" indent="-168105" algn="l" defTabSz="672423" rtl="0" eaLnBrk="1" latinLnBrk="0" hangingPunct="1">
        <a:lnSpc>
          <a:spcPct val="90000"/>
        </a:lnSpc>
        <a:spcBef>
          <a:spcPts val="368"/>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72423" rtl="0" eaLnBrk="1" latinLnBrk="0" hangingPunct="1">
        <a:defRPr sz="1300" kern="1200">
          <a:solidFill>
            <a:schemeClr val="tx1"/>
          </a:solidFill>
          <a:latin typeface="+mn-lt"/>
          <a:ea typeface="+mn-ea"/>
          <a:cs typeface="+mn-cs"/>
        </a:defRPr>
      </a:lvl1pPr>
      <a:lvl2pPr marL="336212" algn="l" defTabSz="672423" rtl="0" eaLnBrk="1" latinLnBrk="0" hangingPunct="1">
        <a:defRPr sz="1300" kern="1200">
          <a:solidFill>
            <a:schemeClr val="tx1"/>
          </a:solidFill>
          <a:latin typeface="+mn-lt"/>
          <a:ea typeface="+mn-ea"/>
          <a:cs typeface="+mn-cs"/>
        </a:defRPr>
      </a:lvl2pPr>
      <a:lvl3pPr marL="672423" algn="l" defTabSz="672423" rtl="0" eaLnBrk="1" latinLnBrk="0" hangingPunct="1">
        <a:defRPr sz="1300" kern="1200">
          <a:solidFill>
            <a:schemeClr val="tx1"/>
          </a:solidFill>
          <a:latin typeface="+mn-lt"/>
          <a:ea typeface="+mn-ea"/>
          <a:cs typeface="+mn-cs"/>
        </a:defRPr>
      </a:lvl3pPr>
      <a:lvl4pPr marL="1008633" algn="l" defTabSz="672423" rtl="0" eaLnBrk="1" latinLnBrk="0" hangingPunct="1">
        <a:defRPr sz="1300" kern="1200">
          <a:solidFill>
            <a:schemeClr val="tx1"/>
          </a:solidFill>
          <a:latin typeface="+mn-lt"/>
          <a:ea typeface="+mn-ea"/>
          <a:cs typeface="+mn-cs"/>
        </a:defRPr>
      </a:lvl4pPr>
      <a:lvl5pPr marL="1344845" algn="l" defTabSz="672423" rtl="0" eaLnBrk="1" latinLnBrk="0" hangingPunct="1">
        <a:defRPr sz="1300" kern="1200">
          <a:solidFill>
            <a:schemeClr val="tx1"/>
          </a:solidFill>
          <a:latin typeface="+mn-lt"/>
          <a:ea typeface="+mn-ea"/>
          <a:cs typeface="+mn-cs"/>
        </a:defRPr>
      </a:lvl5pPr>
      <a:lvl6pPr marL="1681057" algn="l" defTabSz="672423" rtl="0" eaLnBrk="1" latinLnBrk="0" hangingPunct="1">
        <a:defRPr sz="1300" kern="1200">
          <a:solidFill>
            <a:schemeClr val="tx1"/>
          </a:solidFill>
          <a:latin typeface="+mn-lt"/>
          <a:ea typeface="+mn-ea"/>
          <a:cs typeface="+mn-cs"/>
        </a:defRPr>
      </a:lvl6pPr>
      <a:lvl7pPr marL="2017267" algn="l" defTabSz="672423" rtl="0" eaLnBrk="1" latinLnBrk="0" hangingPunct="1">
        <a:defRPr sz="1300" kern="1200">
          <a:solidFill>
            <a:schemeClr val="tx1"/>
          </a:solidFill>
          <a:latin typeface="+mn-lt"/>
          <a:ea typeface="+mn-ea"/>
          <a:cs typeface="+mn-cs"/>
        </a:defRPr>
      </a:lvl7pPr>
      <a:lvl8pPr marL="2353478" algn="l" defTabSz="672423" rtl="0" eaLnBrk="1" latinLnBrk="0" hangingPunct="1">
        <a:defRPr sz="1300" kern="1200">
          <a:solidFill>
            <a:schemeClr val="tx1"/>
          </a:solidFill>
          <a:latin typeface="+mn-lt"/>
          <a:ea typeface="+mn-ea"/>
          <a:cs typeface="+mn-cs"/>
        </a:defRPr>
      </a:lvl8pPr>
      <a:lvl9pPr marL="2689689" algn="l" defTabSz="672423"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leg.state.fl.us/Statutes/index.cfm?App_mode=Display_Statute&amp;URL=1000-1099/1000/Sections/1000.05.html" TargetMode="External"/><Relationship Id="rId7" Type="http://schemas.openxmlformats.org/officeDocument/2006/relationships/hyperlink" Target="https://www.flrules.org/gateway/ChapterHome.asp?Chapter=6A-19"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flrules.org/gateway/ruleNo.asp?id=6A-10.041" TargetMode="External"/><Relationship Id="rId5" Type="http://schemas.openxmlformats.org/officeDocument/2006/relationships/hyperlink" Target="http://www.leg.state.fl.us/statutes/index.cfm?App_mode=Display_Statute&amp;Search_String=&amp;URL=1000-1099/1006/Sections/1006.71.html" TargetMode="External"/><Relationship Id="rId4" Type="http://schemas.openxmlformats.org/officeDocument/2006/relationships/hyperlink" Target="http://www.leg.state.fl.us/statutes/index.cfm?App_mode=Display_Statute&amp;Search_String=&amp;URL=1000-1099/1012/Sections/1012.86.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leg.state.fl.us/statutes/index.cfm?App_mode=Display_Statute&amp;Search_String=&amp;URL=1000-1099/1012/Sections/1012.86.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leg.state.fl.us/statutes/index.cfm?App_mode=Display_Statute&amp;Search_String=&amp;URL=1000-1099/1012/Sections/1012.86.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Shanna.Autry@fldoe.org"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hyperlink" Target="https://ccrc.tc.columbia.edu/easyblog/guided-pathways-equity.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acenet.edu/Documents/Shared-Equity-Leadership-Work.pdf" TargetMode="Externa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nacacnet.org/globalassets/documents/professional-development/cultural-fluency/nacac-cultural-fluency-resource-guide-hub.pdf" TargetMode="External"/><Relationship Id="rId2" Type="http://schemas.openxmlformats.org/officeDocument/2006/relationships/hyperlink" Target="https://www.acenet.edu/Documents/Shared-Equity-Leadership-Work.pdf" TargetMode="External"/><Relationship Id="rId1" Type="http://schemas.openxmlformats.org/officeDocument/2006/relationships/slideLayout" Target="../slideLayouts/slideLayout2.xml"/><Relationship Id="rId4" Type="http://schemas.openxmlformats.org/officeDocument/2006/relationships/hyperlink" Target="https://www.fldoe.org/schools/higher-ed/fl-college-syste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mailto:Michele.yovanovich@fsw.edu"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hyperlink" Target="mailto:Tashi.Williams@fldoe.org" TargetMode="Externa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A55D8-B46A-497B-800D-E8AB3346B880}"/>
              </a:ext>
            </a:extLst>
          </p:cNvPr>
          <p:cNvSpPr>
            <a:spLocks noGrp="1"/>
          </p:cNvSpPr>
          <p:nvPr>
            <p:ph type="ctrTitle"/>
          </p:nvPr>
        </p:nvSpPr>
        <p:spPr/>
        <p:txBody>
          <a:bodyPr>
            <a:normAutofit fontScale="90000"/>
          </a:bodyPr>
          <a:lstStyle/>
          <a:p>
            <a:r>
              <a:rPr lang="en-US" dirty="0" smtClean="0">
                <a:latin typeface="Calibri"/>
                <a:cs typeface="Calibri"/>
              </a:rPr>
              <a:t>Pathways to Equity in the Florida College System</a:t>
            </a:r>
            <a:endParaRPr lang="en-US" b="0" dirty="0">
              <a:latin typeface="Calibri"/>
              <a:cs typeface="Calibri"/>
            </a:endParaRPr>
          </a:p>
        </p:txBody>
      </p:sp>
    </p:spTree>
    <p:extLst>
      <p:ext uri="{BB962C8B-B14F-4D97-AF65-F5344CB8AC3E}">
        <p14:creationId xmlns:p14="http://schemas.microsoft.com/office/powerpoint/2010/main" val="1942253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Equity Reporting</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33494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46A1C-2057-4E84-B2AA-3C155BB81A6F}"/>
              </a:ext>
            </a:extLst>
          </p:cNvPr>
          <p:cNvSpPr>
            <a:spLocks noGrp="1"/>
          </p:cNvSpPr>
          <p:nvPr>
            <p:ph type="title"/>
          </p:nvPr>
        </p:nvSpPr>
        <p:spPr/>
        <p:txBody>
          <a:bodyPr/>
          <a:lstStyle/>
          <a:p>
            <a:pPr eaLnBrk="1" hangingPunct="1">
              <a:defRPr/>
            </a:pPr>
            <a:r>
              <a:rPr lang="en-US" dirty="0" smtClean="0">
                <a:cs typeface="Arial" pitchFamily="34" charset="0"/>
              </a:rPr>
              <a:t>Equity Plan Update</a:t>
            </a:r>
            <a:endParaRPr lang="en-US" dirty="0">
              <a:cs typeface="Arial" pitchFamily="34" charset="0"/>
            </a:endParaRPr>
          </a:p>
        </p:txBody>
      </p:sp>
      <p:sp>
        <p:nvSpPr>
          <p:cNvPr id="3" name="Content Placeholder 2">
            <a:extLst>
              <a:ext uri="{FF2B5EF4-FFF2-40B4-BE49-F238E27FC236}">
                <a16:creationId xmlns:a16="http://schemas.microsoft.com/office/drawing/2014/main" id="{5A3E0A04-847B-4B35-A6E4-19BE0EBD7918}"/>
              </a:ext>
            </a:extLst>
          </p:cNvPr>
          <p:cNvSpPr>
            <a:spLocks noGrp="1"/>
          </p:cNvSpPr>
          <p:nvPr>
            <p:ph idx="1"/>
          </p:nvPr>
        </p:nvSpPr>
        <p:spPr/>
        <p:txBody>
          <a:bodyPr/>
          <a:lstStyle/>
          <a:p>
            <a:r>
              <a:rPr lang="en-US" dirty="0" smtClean="0"/>
              <a:t>Statutes and Rules</a:t>
            </a:r>
            <a:endParaRPr lang="en-US" dirty="0"/>
          </a:p>
        </p:txBody>
      </p:sp>
    </p:spTree>
    <p:extLst>
      <p:ext uri="{BB962C8B-B14F-4D97-AF65-F5344CB8AC3E}">
        <p14:creationId xmlns:p14="http://schemas.microsoft.com/office/powerpoint/2010/main" val="2300685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857" y="787403"/>
            <a:ext cx="7886700" cy="891493"/>
          </a:xfrm>
        </p:spPr>
        <p:txBody>
          <a:bodyPr/>
          <a:lstStyle/>
          <a:p>
            <a:r>
              <a:rPr lang="en-US" dirty="0"/>
              <a:t>Statutes and Rules related to Equity Reporting</a:t>
            </a:r>
          </a:p>
        </p:txBody>
      </p:sp>
      <p:sp>
        <p:nvSpPr>
          <p:cNvPr id="3" name="Content Placeholder 2"/>
          <p:cNvSpPr>
            <a:spLocks noGrp="1"/>
          </p:cNvSpPr>
          <p:nvPr>
            <p:ph idx="1"/>
          </p:nvPr>
        </p:nvSpPr>
        <p:spPr>
          <a:xfrm>
            <a:off x="562669" y="1587019"/>
            <a:ext cx="7886700" cy="4937512"/>
          </a:xfrm>
        </p:spPr>
        <p:txBody>
          <a:bodyPr/>
          <a:lstStyle/>
          <a:p>
            <a:pPr marL="0" indent="0">
              <a:buNone/>
            </a:pPr>
            <a:r>
              <a:rPr lang="en-US" sz="2300" dirty="0"/>
              <a:t>The following Florida Statutes (F.S.) and implementing State Board of Education rules in the Florida Administrative Code (F.A.C.) have specific requirements for the annual update. </a:t>
            </a:r>
          </a:p>
          <a:p>
            <a:r>
              <a:rPr lang="en-US" sz="2300" dirty="0">
                <a:hlinkClick r:id="rId3"/>
              </a:rPr>
              <a:t>Section 1000.05, F.S., </a:t>
            </a:r>
            <a:r>
              <a:rPr lang="en-US" sz="2300" dirty="0"/>
              <a:t>the “Florida Educational Equity Act”</a:t>
            </a:r>
          </a:p>
          <a:p>
            <a:r>
              <a:rPr lang="en-US" sz="2300" dirty="0">
                <a:hlinkClick r:id="rId4"/>
              </a:rPr>
              <a:t>Section 1012.86, F.S., </a:t>
            </a:r>
            <a:r>
              <a:rPr lang="en-US" sz="2300" dirty="0"/>
              <a:t>Florida College System institution employment equity accountability program</a:t>
            </a:r>
          </a:p>
          <a:p>
            <a:r>
              <a:rPr lang="en-US" sz="2300" dirty="0">
                <a:hlinkClick r:id="rId5"/>
              </a:rPr>
              <a:t>Section 1006.71, F.S., </a:t>
            </a:r>
            <a:r>
              <a:rPr lang="en-US" sz="2300" dirty="0"/>
              <a:t>Gender equity in intercollegiate athletics</a:t>
            </a:r>
          </a:p>
          <a:p>
            <a:r>
              <a:rPr lang="en-US" sz="2300" dirty="0"/>
              <a:t>Implementing </a:t>
            </a:r>
            <a:r>
              <a:rPr lang="en-US" sz="2300" dirty="0">
                <a:hlinkClick r:id="rId6"/>
              </a:rPr>
              <a:t>Rule 6A-10.041, F.A.C., </a:t>
            </a:r>
            <a:r>
              <a:rPr lang="en-US" sz="2300" dirty="0"/>
              <a:t>Substitution for Requirements for Eligible Students with Disabilities at Florida Colleges and Postsecondary Career Centers</a:t>
            </a:r>
          </a:p>
          <a:p>
            <a:r>
              <a:rPr lang="en-US" sz="2300" dirty="0"/>
              <a:t>Implementing Rules </a:t>
            </a:r>
            <a:r>
              <a:rPr lang="en-US" sz="2300" dirty="0">
                <a:hlinkClick r:id="rId7"/>
              </a:rPr>
              <a:t>6A-19.001 – 6A-19.010, F.A.C., </a:t>
            </a:r>
            <a:r>
              <a:rPr lang="en-US" sz="2300" dirty="0"/>
              <a:t>related to educational equity</a:t>
            </a:r>
          </a:p>
          <a:p>
            <a:endParaRPr lang="en-US" dirty="0"/>
          </a:p>
        </p:txBody>
      </p:sp>
    </p:spTree>
    <p:extLst>
      <p:ext uri="{BB962C8B-B14F-4D97-AF65-F5344CB8AC3E}">
        <p14:creationId xmlns:p14="http://schemas.microsoft.com/office/powerpoint/2010/main" val="846914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6" y="800100"/>
            <a:ext cx="7937500" cy="1343800"/>
          </a:xfrm>
        </p:spPr>
        <p:txBody>
          <a:bodyPr/>
          <a:lstStyle/>
          <a:p>
            <a:r>
              <a:rPr lang="en-US" dirty="0">
                <a:solidFill>
                  <a:srgbClr val="000B22"/>
                </a:solidFill>
                <a:hlinkClick r:id="rId3"/>
              </a:rPr>
              <a:t>Section 1012.86, F.S., Florida College System institution employment equity accountability program</a:t>
            </a:r>
            <a:endParaRPr lang="en-US" dirty="0">
              <a:solidFill>
                <a:srgbClr val="000B22"/>
              </a:solidFill>
            </a:endParaRPr>
          </a:p>
        </p:txBody>
      </p:sp>
      <p:sp>
        <p:nvSpPr>
          <p:cNvPr id="3" name="Content Placeholder 2"/>
          <p:cNvSpPr>
            <a:spLocks noGrp="1"/>
          </p:cNvSpPr>
          <p:nvPr>
            <p:ph idx="1"/>
          </p:nvPr>
        </p:nvSpPr>
        <p:spPr>
          <a:xfrm>
            <a:off x="730257" y="2143902"/>
            <a:ext cx="7886700" cy="3388243"/>
          </a:xfrm>
        </p:spPr>
        <p:txBody>
          <a:bodyPr/>
          <a:lstStyle/>
          <a:p>
            <a:pPr marL="0" indent="0">
              <a:buNone/>
            </a:pPr>
            <a:r>
              <a:rPr lang="en-US" sz="2400" dirty="0"/>
              <a:t>(2)(a) On or before May 1 of each year, each Florida College System institution president shall submit an annual employment accountability plan to the Commissioner of Education and the State Board of Education. The accountability plan must show faculty and administrator employment data according to requirements specified on the federal Equal Employment Opportunity (EE0-6) report.</a:t>
            </a:r>
          </a:p>
        </p:txBody>
      </p:sp>
    </p:spTree>
    <p:extLst>
      <p:ext uri="{BB962C8B-B14F-4D97-AF65-F5344CB8AC3E}">
        <p14:creationId xmlns:p14="http://schemas.microsoft.com/office/powerpoint/2010/main" val="1328235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46A1C-2057-4E84-B2AA-3C155BB81A6F}"/>
              </a:ext>
            </a:extLst>
          </p:cNvPr>
          <p:cNvSpPr>
            <a:spLocks noGrp="1"/>
          </p:cNvSpPr>
          <p:nvPr>
            <p:ph type="title"/>
          </p:nvPr>
        </p:nvSpPr>
        <p:spPr/>
        <p:txBody>
          <a:bodyPr/>
          <a:lstStyle/>
          <a:p>
            <a:pPr eaLnBrk="1" hangingPunct="1">
              <a:defRPr/>
            </a:pPr>
            <a:r>
              <a:rPr lang="en-US" dirty="0" smtClean="0">
                <a:cs typeface="Arial" pitchFamily="34" charset="0"/>
              </a:rPr>
              <a:t>Employment Equity Report</a:t>
            </a:r>
            <a:endParaRPr lang="en-US" dirty="0">
              <a:cs typeface="Arial" pitchFamily="34" charset="0"/>
            </a:endParaRPr>
          </a:p>
        </p:txBody>
      </p:sp>
      <p:sp>
        <p:nvSpPr>
          <p:cNvPr id="3" name="Content Placeholder 2">
            <a:extLst>
              <a:ext uri="{FF2B5EF4-FFF2-40B4-BE49-F238E27FC236}">
                <a16:creationId xmlns:a16="http://schemas.microsoft.com/office/drawing/2014/main" id="{5A3E0A04-847B-4B35-A6E4-19BE0EBD7918}"/>
              </a:ext>
            </a:extLst>
          </p:cNvPr>
          <p:cNvSpPr>
            <a:spLocks noGrp="1"/>
          </p:cNvSpPr>
          <p:nvPr>
            <p:ph idx="1"/>
          </p:nvPr>
        </p:nvSpPr>
        <p:spPr/>
        <p:txBody>
          <a:bodyPr/>
          <a:lstStyle/>
          <a:p>
            <a:r>
              <a:rPr lang="en-US" dirty="0" smtClean="0"/>
              <a:t>The Florida </a:t>
            </a:r>
            <a:r>
              <a:rPr lang="en-US" dirty="0"/>
              <a:t>College System Institution Employment Equity Accountability Program, s. 1012.86, F.S., requires the State Board of Education to provide an annual system-wide report to the president of the Senate and the speaker of the House of </a:t>
            </a:r>
            <a:r>
              <a:rPr lang="en-US" dirty="0" smtClean="0"/>
              <a:t>Representatives.</a:t>
            </a:r>
          </a:p>
          <a:p>
            <a:r>
              <a:rPr lang="en-US" dirty="0" smtClean="0"/>
              <a:t>Colleges are required to develop </a:t>
            </a:r>
            <a:r>
              <a:rPr lang="en-US" dirty="0"/>
              <a:t>a plan for increasing the representation of minorities and females in three specific employment </a:t>
            </a:r>
            <a:r>
              <a:rPr lang="en-US" dirty="0" smtClean="0"/>
              <a:t>categories.</a:t>
            </a:r>
          </a:p>
          <a:p>
            <a:endParaRPr lang="en-US" dirty="0"/>
          </a:p>
        </p:txBody>
      </p:sp>
    </p:spTree>
    <p:extLst>
      <p:ext uri="{BB962C8B-B14F-4D97-AF65-F5344CB8AC3E}">
        <p14:creationId xmlns:p14="http://schemas.microsoft.com/office/powerpoint/2010/main" val="1189264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46A1C-2057-4E84-B2AA-3C155BB81A6F}"/>
              </a:ext>
            </a:extLst>
          </p:cNvPr>
          <p:cNvSpPr>
            <a:spLocks noGrp="1"/>
          </p:cNvSpPr>
          <p:nvPr>
            <p:ph type="title"/>
          </p:nvPr>
        </p:nvSpPr>
        <p:spPr/>
        <p:txBody>
          <a:bodyPr/>
          <a:lstStyle/>
          <a:p>
            <a:pPr eaLnBrk="1" hangingPunct="1">
              <a:defRPr/>
            </a:pPr>
            <a:r>
              <a:rPr lang="en-US" dirty="0" smtClean="0">
                <a:cs typeface="Arial" pitchFamily="34" charset="0"/>
              </a:rPr>
              <a:t>Employment Equity Progress Report</a:t>
            </a:r>
            <a:endParaRPr lang="en-US" dirty="0">
              <a:cs typeface="Arial" pitchFamily="34" charset="0"/>
            </a:endParaRPr>
          </a:p>
        </p:txBody>
      </p:sp>
      <p:sp>
        <p:nvSpPr>
          <p:cNvPr id="3" name="Content Placeholder 2">
            <a:extLst>
              <a:ext uri="{FF2B5EF4-FFF2-40B4-BE49-F238E27FC236}">
                <a16:creationId xmlns:a16="http://schemas.microsoft.com/office/drawing/2014/main" id="{5A3E0A04-847B-4B35-A6E4-19BE0EBD7918}"/>
              </a:ext>
            </a:extLst>
          </p:cNvPr>
          <p:cNvSpPr>
            <a:spLocks noGrp="1"/>
          </p:cNvSpPr>
          <p:nvPr>
            <p:ph idx="1"/>
          </p:nvPr>
        </p:nvSpPr>
        <p:spPr/>
        <p:txBody>
          <a:bodyPr/>
          <a:lstStyle/>
          <a:p>
            <a:r>
              <a:rPr lang="en-US" dirty="0"/>
              <a:t>E</a:t>
            </a:r>
            <a:r>
              <a:rPr lang="en-US" dirty="0" smtClean="0"/>
              <a:t>ach </a:t>
            </a:r>
            <a:r>
              <a:rPr lang="en-US" dirty="0"/>
              <a:t>Florida public college shall develop three-year plans for increasing the representation of minorities and females in three employment </a:t>
            </a:r>
            <a:r>
              <a:rPr lang="en-US" dirty="0" smtClean="0"/>
              <a:t>categories</a:t>
            </a:r>
          </a:p>
          <a:p>
            <a:pPr lvl="1"/>
            <a:r>
              <a:rPr lang="en-US" dirty="0"/>
              <a:t>senior-level administrative positions, also referred to as Executive/Administrative/ Managerial (EAM) positions; full-time instructional staff; and full-time instructional staff with continuing contracts</a:t>
            </a:r>
          </a:p>
        </p:txBody>
      </p:sp>
    </p:spTree>
    <p:extLst>
      <p:ext uri="{BB962C8B-B14F-4D97-AF65-F5344CB8AC3E}">
        <p14:creationId xmlns:p14="http://schemas.microsoft.com/office/powerpoint/2010/main" val="4166923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46A1C-2057-4E84-B2AA-3C155BB81A6F}"/>
              </a:ext>
            </a:extLst>
          </p:cNvPr>
          <p:cNvSpPr>
            <a:spLocks noGrp="1"/>
          </p:cNvSpPr>
          <p:nvPr>
            <p:ph type="title"/>
          </p:nvPr>
        </p:nvSpPr>
        <p:spPr>
          <a:xfrm>
            <a:off x="628650" y="966795"/>
            <a:ext cx="8274051" cy="793751"/>
          </a:xfrm>
        </p:spPr>
        <p:txBody>
          <a:bodyPr/>
          <a:lstStyle/>
          <a:p>
            <a:pPr eaLnBrk="1" hangingPunct="1">
              <a:defRPr/>
            </a:pPr>
            <a:r>
              <a:rPr lang="en-US" dirty="0" smtClean="0">
                <a:cs typeface="Arial" pitchFamily="34" charset="0"/>
              </a:rPr>
              <a:t>Employment Equity Progress Report - Continued</a:t>
            </a:r>
            <a:endParaRPr lang="en-US" dirty="0">
              <a:cs typeface="Arial" pitchFamily="34" charset="0"/>
            </a:endParaRPr>
          </a:p>
        </p:txBody>
      </p:sp>
      <p:sp>
        <p:nvSpPr>
          <p:cNvPr id="3" name="Content Placeholder 2">
            <a:extLst>
              <a:ext uri="{FF2B5EF4-FFF2-40B4-BE49-F238E27FC236}">
                <a16:creationId xmlns:a16="http://schemas.microsoft.com/office/drawing/2014/main" id="{5A3E0A04-847B-4B35-A6E4-19BE0EBD7918}"/>
              </a:ext>
            </a:extLst>
          </p:cNvPr>
          <p:cNvSpPr>
            <a:spLocks noGrp="1"/>
          </p:cNvSpPr>
          <p:nvPr>
            <p:ph idx="1"/>
          </p:nvPr>
        </p:nvSpPr>
        <p:spPr/>
        <p:txBody>
          <a:bodyPr/>
          <a:lstStyle/>
          <a:p>
            <a:r>
              <a:rPr lang="en-US" dirty="0"/>
              <a:t>C</a:t>
            </a:r>
            <a:r>
              <a:rPr lang="en-US" dirty="0" smtClean="0"/>
              <a:t>olleges must </a:t>
            </a:r>
            <a:r>
              <a:rPr lang="en-US" dirty="0"/>
              <a:t>establish goals for increasing minority and female representation in the previously identified employment categories and to develop methods and strategies to increase employment in areas where they did not achieve goals. </a:t>
            </a:r>
          </a:p>
        </p:txBody>
      </p:sp>
    </p:spTree>
    <p:extLst>
      <p:ext uri="{BB962C8B-B14F-4D97-AF65-F5344CB8AC3E}">
        <p14:creationId xmlns:p14="http://schemas.microsoft.com/office/powerpoint/2010/main" val="3709600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46A1C-2057-4E84-B2AA-3C155BB81A6F}"/>
              </a:ext>
            </a:extLst>
          </p:cNvPr>
          <p:cNvSpPr>
            <a:spLocks noGrp="1"/>
          </p:cNvSpPr>
          <p:nvPr>
            <p:ph type="title"/>
          </p:nvPr>
        </p:nvSpPr>
        <p:spPr>
          <a:xfrm>
            <a:off x="628650" y="966795"/>
            <a:ext cx="8274051" cy="793751"/>
          </a:xfrm>
        </p:spPr>
        <p:txBody>
          <a:bodyPr/>
          <a:lstStyle/>
          <a:p>
            <a:pPr eaLnBrk="1" hangingPunct="1">
              <a:defRPr/>
            </a:pPr>
            <a:r>
              <a:rPr lang="en-US" dirty="0" smtClean="0">
                <a:cs typeface="Arial" pitchFamily="34" charset="0"/>
              </a:rPr>
              <a:t>Employment Equity Progress Report - Continued</a:t>
            </a:r>
            <a:endParaRPr lang="en-US" dirty="0">
              <a:cs typeface="Arial" pitchFamily="34" charset="0"/>
            </a:endParaRPr>
          </a:p>
        </p:txBody>
      </p:sp>
      <p:sp>
        <p:nvSpPr>
          <p:cNvPr id="3" name="Content Placeholder 2">
            <a:extLst>
              <a:ext uri="{FF2B5EF4-FFF2-40B4-BE49-F238E27FC236}">
                <a16:creationId xmlns:a16="http://schemas.microsoft.com/office/drawing/2014/main" id="{5A3E0A04-847B-4B35-A6E4-19BE0EBD7918}"/>
              </a:ext>
            </a:extLst>
          </p:cNvPr>
          <p:cNvSpPr>
            <a:spLocks noGrp="1"/>
          </p:cNvSpPr>
          <p:nvPr>
            <p:ph idx="1"/>
          </p:nvPr>
        </p:nvSpPr>
        <p:spPr/>
        <p:txBody>
          <a:bodyPr/>
          <a:lstStyle/>
          <a:p>
            <a:r>
              <a:rPr lang="en-US" dirty="0" smtClean="0"/>
              <a:t>Analyzation of college </a:t>
            </a:r>
            <a:r>
              <a:rPr lang="en-US" dirty="0"/>
              <a:t>employment using data from the Florida Department of Education’s personnel database and the Integrated Postsecondary Education Data System (IPEDS) fall staff Annual Personnel Report (APR) 2015-2016 – APR </a:t>
            </a:r>
            <a:r>
              <a:rPr lang="en-US" dirty="0" smtClean="0"/>
              <a:t>2019-2020</a:t>
            </a:r>
          </a:p>
          <a:p>
            <a:r>
              <a:rPr lang="en-US" dirty="0" smtClean="0"/>
              <a:t>Incorporates </a:t>
            </a:r>
            <a:r>
              <a:rPr lang="en-US" dirty="0"/>
              <a:t>responses from colleges based on statutory requirements</a:t>
            </a:r>
          </a:p>
        </p:txBody>
      </p:sp>
    </p:spTree>
    <p:extLst>
      <p:ext uri="{BB962C8B-B14F-4D97-AF65-F5344CB8AC3E}">
        <p14:creationId xmlns:p14="http://schemas.microsoft.com/office/powerpoint/2010/main" val="670355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a:t>
            </a:r>
            <a:r>
              <a:rPr lang="en-US" dirty="0" smtClean="0"/>
              <a:t>Calendar</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496418649"/>
              </p:ext>
            </p:extLst>
          </p:nvPr>
        </p:nvGraphicFramePr>
        <p:xfrm>
          <a:off x="715113" y="1760539"/>
          <a:ext cx="7800245" cy="4511040"/>
        </p:xfrm>
        <a:graphic>
          <a:graphicData uri="http://schemas.openxmlformats.org/drawingml/2006/table">
            <a:tbl>
              <a:tblPr firstRow="1" bandRow="1">
                <a:tableStyleId>{5C22544A-7EE6-4342-B048-85BDC9FD1C3A}</a:tableStyleId>
              </a:tblPr>
              <a:tblGrid>
                <a:gridCol w="2077567">
                  <a:extLst>
                    <a:ext uri="{9D8B030D-6E8A-4147-A177-3AD203B41FA5}">
                      <a16:colId xmlns:a16="http://schemas.microsoft.com/office/drawing/2014/main" val="992175061"/>
                    </a:ext>
                  </a:extLst>
                </a:gridCol>
                <a:gridCol w="1822556">
                  <a:extLst>
                    <a:ext uri="{9D8B030D-6E8A-4147-A177-3AD203B41FA5}">
                      <a16:colId xmlns:a16="http://schemas.microsoft.com/office/drawing/2014/main" val="3626474262"/>
                    </a:ext>
                  </a:extLst>
                </a:gridCol>
                <a:gridCol w="1950061">
                  <a:extLst>
                    <a:ext uri="{9D8B030D-6E8A-4147-A177-3AD203B41FA5}">
                      <a16:colId xmlns:a16="http://schemas.microsoft.com/office/drawing/2014/main" val="3691795706"/>
                    </a:ext>
                  </a:extLst>
                </a:gridCol>
                <a:gridCol w="1950061">
                  <a:extLst>
                    <a:ext uri="{9D8B030D-6E8A-4147-A177-3AD203B41FA5}">
                      <a16:colId xmlns:a16="http://schemas.microsoft.com/office/drawing/2014/main" val="131010603"/>
                    </a:ext>
                  </a:extLst>
                </a:gridCol>
              </a:tblGrid>
              <a:tr h="660400">
                <a:tc>
                  <a:txBody>
                    <a:bodyPr/>
                    <a:lstStyle/>
                    <a:p>
                      <a:r>
                        <a:rPr lang="en-US" sz="1900" dirty="0" smtClean="0">
                          <a:solidFill>
                            <a:schemeClr val="tx1"/>
                          </a:solidFill>
                        </a:rPr>
                        <a:t>REPORT</a:t>
                      </a:r>
                      <a:endParaRPr lang="en-US" sz="1900" dirty="0">
                        <a:solidFill>
                          <a:schemeClr val="tx1"/>
                        </a:solidFill>
                      </a:endParaRPr>
                    </a:p>
                  </a:txBody>
                  <a:tcPr/>
                </a:tc>
                <a:tc>
                  <a:txBody>
                    <a:bodyPr/>
                    <a:lstStyle/>
                    <a:p>
                      <a:r>
                        <a:rPr lang="en-US" sz="1900" dirty="0" smtClean="0">
                          <a:solidFill>
                            <a:schemeClr val="tx1"/>
                          </a:solidFill>
                        </a:rPr>
                        <a:t>AUTHOR</a:t>
                      </a:r>
                      <a:endParaRPr lang="en-US" sz="1900" dirty="0">
                        <a:solidFill>
                          <a:schemeClr val="tx1"/>
                        </a:solidFill>
                      </a:endParaRPr>
                    </a:p>
                  </a:txBody>
                  <a:tcPr/>
                </a:tc>
                <a:tc>
                  <a:txBody>
                    <a:bodyPr/>
                    <a:lstStyle/>
                    <a:p>
                      <a:r>
                        <a:rPr lang="en-US" sz="1900" dirty="0" smtClean="0">
                          <a:solidFill>
                            <a:schemeClr val="tx1"/>
                          </a:solidFill>
                        </a:rPr>
                        <a:t>RECIPIENT</a:t>
                      </a:r>
                      <a:endParaRPr lang="en-US" sz="19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smtClean="0">
                          <a:solidFill>
                            <a:schemeClr val="tx1"/>
                          </a:solidFill>
                        </a:rPr>
                        <a:t>DUE</a:t>
                      </a:r>
                      <a:r>
                        <a:rPr lang="en-US" sz="1900" baseline="0" dirty="0" smtClean="0">
                          <a:solidFill>
                            <a:schemeClr val="tx1"/>
                          </a:solidFill>
                        </a:rPr>
                        <a:t> DATE</a:t>
                      </a:r>
                      <a:endParaRPr lang="en-US" sz="1900" dirty="0" smtClean="0">
                        <a:solidFill>
                          <a:schemeClr val="tx1"/>
                        </a:solidFill>
                      </a:endParaRPr>
                    </a:p>
                    <a:p>
                      <a:endParaRPr lang="en-US" sz="1900" dirty="0">
                        <a:solidFill>
                          <a:schemeClr val="tx1"/>
                        </a:solidFill>
                      </a:endParaRPr>
                    </a:p>
                  </a:txBody>
                  <a:tcPr/>
                </a:tc>
                <a:extLst>
                  <a:ext uri="{0D108BD9-81ED-4DB2-BD59-A6C34878D82A}">
                    <a16:rowId xmlns:a16="http://schemas.microsoft.com/office/drawing/2014/main" val="4116037887"/>
                  </a:ext>
                </a:extLst>
              </a:tr>
              <a:tr h="944880">
                <a:tc>
                  <a:txBody>
                    <a:bodyPr/>
                    <a:lstStyle/>
                    <a:p>
                      <a:r>
                        <a:rPr lang="en-US" sz="1900" b="1" dirty="0" smtClean="0">
                          <a:solidFill>
                            <a:schemeClr val="tx1"/>
                          </a:solidFill>
                        </a:rPr>
                        <a:t>Methods of</a:t>
                      </a:r>
                      <a:r>
                        <a:rPr lang="en-US" sz="1900" b="1" baseline="0" dirty="0" smtClean="0">
                          <a:solidFill>
                            <a:schemeClr val="tx1"/>
                          </a:solidFill>
                        </a:rPr>
                        <a:t> Administration</a:t>
                      </a:r>
                      <a:endParaRPr lang="en-US" sz="1900" b="1" dirty="0">
                        <a:solidFill>
                          <a:schemeClr val="tx1"/>
                        </a:solidFill>
                      </a:endParaRPr>
                    </a:p>
                  </a:txBody>
                  <a:tcPr/>
                </a:tc>
                <a:tc>
                  <a:txBody>
                    <a:bodyPr/>
                    <a:lstStyle/>
                    <a:p>
                      <a:r>
                        <a:rPr lang="en-US" sz="1900" dirty="0" smtClean="0">
                          <a:solidFill>
                            <a:schemeClr val="tx1"/>
                          </a:solidFill>
                        </a:rPr>
                        <a:t>Florida Department</a:t>
                      </a:r>
                      <a:r>
                        <a:rPr lang="en-US" sz="1900" baseline="0" dirty="0" smtClean="0">
                          <a:solidFill>
                            <a:schemeClr val="tx1"/>
                          </a:solidFill>
                        </a:rPr>
                        <a:t> of Education </a:t>
                      </a:r>
                      <a:endParaRPr lang="en-US" sz="1900" dirty="0">
                        <a:solidFill>
                          <a:schemeClr val="tx1"/>
                        </a:solidFill>
                      </a:endParaRPr>
                    </a:p>
                  </a:txBody>
                  <a:tcPr/>
                </a:tc>
                <a:tc>
                  <a:txBody>
                    <a:bodyPr/>
                    <a:lstStyle/>
                    <a:p>
                      <a:r>
                        <a:rPr lang="en-US" sz="1900" dirty="0" smtClean="0">
                          <a:solidFill>
                            <a:schemeClr val="tx1"/>
                          </a:solidFill>
                        </a:rPr>
                        <a:t>US DOE, Office of Civil Rights</a:t>
                      </a:r>
                      <a:endParaRPr lang="en-US" sz="1900" dirty="0">
                        <a:solidFill>
                          <a:schemeClr val="tx1"/>
                        </a:solidFill>
                      </a:endParaRPr>
                    </a:p>
                  </a:txBody>
                  <a:tcPr/>
                </a:tc>
                <a:tc>
                  <a:txBody>
                    <a:bodyPr/>
                    <a:lstStyle/>
                    <a:p>
                      <a:r>
                        <a:rPr lang="en-US" sz="1900" dirty="0" smtClean="0">
                          <a:solidFill>
                            <a:schemeClr val="tx1"/>
                          </a:solidFill>
                        </a:rPr>
                        <a:t>Every 2 years (2022)</a:t>
                      </a:r>
                      <a:endParaRPr lang="en-US" sz="1900" dirty="0">
                        <a:solidFill>
                          <a:schemeClr val="tx1"/>
                        </a:solidFill>
                      </a:endParaRPr>
                    </a:p>
                  </a:txBody>
                  <a:tcPr/>
                </a:tc>
                <a:extLst>
                  <a:ext uri="{0D108BD9-81ED-4DB2-BD59-A6C34878D82A}">
                    <a16:rowId xmlns:a16="http://schemas.microsoft.com/office/drawing/2014/main" val="497394744"/>
                  </a:ext>
                </a:extLst>
              </a:tr>
              <a:tr h="660400">
                <a:tc>
                  <a:txBody>
                    <a:bodyPr/>
                    <a:lstStyle/>
                    <a:p>
                      <a:r>
                        <a:rPr lang="en-US" sz="1900" b="1" dirty="0" smtClean="0">
                          <a:solidFill>
                            <a:schemeClr val="tx1"/>
                          </a:solidFill>
                        </a:rPr>
                        <a:t>Site Visit </a:t>
                      </a:r>
                    </a:p>
                    <a:p>
                      <a:r>
                        <a:rPr lang="en-US" sz="1900" b="1" dirty="0" smtClean="0">
                          <a:solidFill>
                            <a:schemeClr val="tx1"/>
                          </a:solidFill>
                        </a:rPr>
                        <a:t>(Letter</a:t>
                      </a:r>
                      <a:r>
                        <a:rPr lang="en-US" sz="1900" b="1" baseline="0" dirty="0" smtClean="0">
                          <a:solidFill>
                            <a:schemeClr val="tx1"/>
                          </a:solidFill>
                        </a:rPr>
                        <a:t> of Findings)</a:t>
                      </a:r>
                      <a:endParaRPr lang="en-US" sz="1900" b="1" dirty="0">
                        <a:solidFill>
                          <a:schemeClr val="tx1"/>
                        </a:solidFill>
                      </a:endParaRPr>
                    </a:p>
                  </a:txBody>
                  <a:tcPr/>
                </a:tc>
                <a:tc>
                  <a:txBody>
                    <a:bodyPr/>
                    <a:lstStyle/>
                    <a:p>
                      <a:r>
                        <a:rPr lang="en-US" sz="1900" dirty="0" smtClean="0">
                          <a:solidFill>
                            <a:schemeClr val="tx1"/>
                          </a:solidFill>
                        </a:rPr>
                        <a:t>Division of Florida Colleges</a:t>
                      </a:r>
                      <a:endParaRPr lang="en-US" sz="1900" dirty="0">
                        <a:solidFill>
                          <a:schemeClr val="tx1"/>
                        </a:solidFill>
                      </a:endParaRPr>
                    </a:p>
                  </a:txBody>
                  <a:tcPr/>
                </a:tc>
                <a:tc>
                  <a:txBody>
                    <a:bodyPr/>
                    <a:lstStyle/>
                    <a:p>
                      <a:r>
                        <a:rPr lang="en-US" sz="1900" dirty="0" smtClean="0">
                          <a:solidFill>
                            <a:schemeClr val="tx1"/>
                          </a:solidFill>
                        </a:rPr>
                        <a:t>FCS Colleges</a:t>
                      </a:r>
                      <a:endParaRPr lang="en-US" sz="1900" dirty="0">
                        <a:solidFill>
                          <a:schemeClr val="tx1"/>
                        </a:solidFill>
                      </a:endParaRPr>
                    </a:p>
                  </a:txBody>
                  <a:tcPr/>
                </a:tc>
                <a:tc>
                  <a:txBody>
                    <a:bodyPr/>
                    <a:lstStyle/>
                    <a:p>
                      <a:r>
                        <a:rPr lang="en-US" sz="1900" dirty="0" smtClean="0">
                          <a:solidFill>
                            <a:schemeClr val="tx1"/>
                          </a:solidFill>
                        </a:rPr>
                        <a:t>30 Days</a:t>
                      </a:r>
                      <a:r>
                        <a:rPr lang="en-US" sz="1900" baseline="0" dirty="0" smtClean="0">
                          <a:solidFill>
                            <a:schemeClr val="tx1"/>
                          </a:solidFill>
                        </a:rPr>
                        <a:t> After Visit</a:t>
                      </a:r>
                      <a:endParaRPr lang="en-US" sz="1900" dirty="0">
                        <a:solidFill>
                          <a:schemeClr val="tx1"/>
                        </a:solidFill>
                      </a:endParaRPr>
                    </a:p>
                  </a:txBody>
                  <a:tcPr/>
                </a:tc>
                <a:extLst>
                  <a:ext uri="{0D108BD9-81ED-4DB2-BD59-A6C34878D82A}">
                    <a16:rowId xmlns:a16="http://schemas.microsoft.com/office/drawing/2014/main" val="1432457917"/>
                  </a:ext>
                </a:extLst>
              </a:tr>
              <a:tr h="660400">
                <a:tc>
                  <a:txBody>
                    <a:bodyPr/>
                    <a:lstStyle/>
                    <a:p>
                      <a:r>
                        <a:rPr lang="en-US" sz="1900" b="1" dirty="0" smtClean="0">
                          <a:solidFill>
                            <a:schemeClr val="tx1"/>
                          </a:solidFill>
                        </a:rPr>
                        <a:t>Equity Plan Update</a:t>
                      </a:r>
                      <a:endParaRPr lang="en-US" sz="1900" b="1" dirty="0">
                        <a:solidFill>
                          <a:schemeClr val="tx1"/>
                        </a:solidFill>
                      </a:endParaRPr>
                    </a:p>
                  </a:txBody>
                  <a:tcPr/>
                </a:tc>
                <a:tc>
                  <a:txBody>
                    <a:bodyPr/>
                    <a:lstStyle/>
                    <a:p>
                      <a:r>
                        <a:rPr lang="en-US" sz="1900" dirty="0" smtClean="0">
                          <a:solidFill>
                            <a:schemeClr val="tx1"/>
                          </a:solidFill>
                        </a:rPr>
                        <a:t>FCS Colleges</a:t>
                      </a:r>
                      <a:endParaRPr lang="en-US" sz="1900" dirty="0">
                        <a:solidFill>
                          <a:schemeClr val="tx1"/>
                        </a:solidFill>
                      </a:endParaRPr>
                    </a:p>
                  </a:txBody>
                  <a:tcPr/>
                </a:tc>
                <a:tc>
                  <a:txBody>
                    <a:bodyPr/>
                    <a:lstStyle/>
                    <a:p>
                      <a:r>
                        <a:rPr lang="en-US" sz="1900" dirty="0" smtClean="0">
                          <a:solidFill>
                            <a:schemeClr val="tx1"/>
                          </a:solidFill>
                        </a:rPr>
                        <a:t>Division of Florida Colleges</a:t>
                      </a:r>
                      <a:endParaRPr lang="en-US" sz="1900" dirty="0">
                        <a:solidFill>
                          <a:schemeClr val="tx1"/>
                        </a:solidFill>
                      </a:endParaRPr>
                    </a:p>
                  </a:txBody>
                  <a:tcPr/>
                </a:tc>
                <a:tc>
                  <a:txBody>
                    <a:bodyPr/>
                    <a:lstStyle/>
                    <a:p>
                      <a:r>
                        <a:rPr lang="en-US" sz="1900" dirty="0" smtClean="0">
                          <a:solidFill>
                            <a:schemeClr val="tx1"/>
                          </a:solidFill>
                        </a:rPr>
                        <a:t>May 1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smtClean="0">
                          <a:solidFill>
                            <a:schemeClr val="tx1"/>
                          </a:solidFill>
                          <a:hlinkClick r:id="rId2"/>
                        </a:rPr>
                        <a:t>(s.</a:t>
                      </a:r>
                      <a:r>
                        <a:rPr lang="en-US" sz="1900" baseline="0" dirty="0" smtClean="0">
                          <a:solidFill>
                            <a:schemeClr val="tx1"/>
                          </a:solidFill>
                          <a:hlinkClick r:id="rId2"/>
                        </a:rPr>
                        <a:t> </a:t>
                      </a:r>
                      <a:r>
                        <a:rPr lang="en-US" sz="1900" kern="1200" dirty="0" smtClean="0">
                          <a:solidFill>
                            <a:schemeClr val="dk1"/>
                          </a:solidFill>
                          <a:effectLst/>
                          <a:latin typeface="+mn-lt"/>
                          <a:ea typeface="+mn-ea"/>
                          <a:cs typeface="+mn-cs"/>
                          <a:hlinkClick r:id="rId2"/>
                        </a:rPr>
                        <a:t>1012.86, F.S.)</a:t>
                      </a:r>
                      <a:endParaRPr lang="en-US" sz="1900" dirty="0" smtClean="0">
                        <a:solidFill>
                          <a:schemeClr val="tx1"/>
                        </a:solidFill>
                      </a:endParaRPr>
                    </a:p>
                  </a:txBody>
                  <a:tcPr/>
                </a:tc>
                <a:extLst>
                  <a:ext uri="{0D108BD9-81ED-4DB2-BD59-A6C34878D82A}">
                    <a16:rowId xmlns:a16="http://schemas.microsoft.com/office/drawing/2014/main" val="3440964120"/>
                  </a:ext>
                </a:extLst>
              </a:tr>
              <a:tr h="1513840">
                <a:tc>
                  <a:txBody>
                    <a:bodyPr/>
                    <a:lstStyle/>
                    <a:p>
                      <a:r>
                        <a:rPr lang="en-US" sz="1900" b="1" dirty="0" smtClean="0">
                          <a:solidFill>
                            <a:schemeClr val="tx1"/>
                          </a:solidFill>
                        </a:rPr>
                        <a:t>Employment</a:t>
                      </a:r>
                      <a:r>
                        <a:rPr lang="en-US" sz="1900" b="1" baseline="0" dirty="0" smtClean="0">
                          <a:solidFill>
                            <a:schemeClr val="tx1"/>
                          </a:solidFill>
                        </a:rPr>
                        <a:t> Equity Progress Report</a:t>
                      </a:r>
                      <a:endParaRPr lang="en-US" sz="19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smtClean="0">
                          <a:solidFill>
                            <a:schemeClr val="tx1"/>
                          </a:solidFill>
                        </a:rPr>
                        <a:t>Division of Florida Colleges</a:t>
                      </a:r>
                    </a:p>
                    <a:p>
                      <a:endParaRPr lang="en-US" sz="1900" dirty="0">
                        <a:solidFill>
                          <a:schemeClr val="tx1"/>
                        </a:solidFill>
                      </a:endParaRPr>
                    </a:p>
                  </a:txBody>
                  <a:tcPr/>
                </a:tc>
                <a:tc>
                  <a:txBody>
                    <a:bodyPr/>
                    <a:lstStyle/>
                    <a:p>
                      <a:r>
                        <a:rPr lang="en-US" sz="1900" dirty="0" smtClean="0">
                          <a:solidFill>
                            <a:schemeClr val="tx1"/>
                          </a:solidFill>
                        </a:rPr>
                        <a:t>President of the Senate and the Speaker of the House of Representatives </a:t>
                      </a:r>
                      <a:endParaRPr lang="en-US" sz="1900" dirty="0">
                        <a:solidFill>
                          <a:schemeClr val="tx1"/>
                        </a:solidFill>
                      </a:endParaRPr>
                    </a:p>
                  </a:txBody>
                  <a:tcPr/>
                </a:tc>
                <a:tc>
                  <a:txBody>
                    <a:bodyPr/>
                    <a:lstStyle/>
                    <a:p>
                      <a:r>
                        <a:rPr lang="en-US" sz="1900" dirty="0" smtClean="0">
                          <a:solidFill>
                            <a:schemeClr val="tx1"/>
                          </a:solidFill>
                        </a:rPr>
                        <a:t>January 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smtClean="0">
                          <a:solidFill>
                            <a:schemeClr val="tx1"/>
                          </a:solidFill>
                          <a:hlinkClick r:id="rId2"/>
                        </a:rPr>
                        <a:t>(s.</a:t>
                      </a:r>
                      <a:r>
                        <a:rPr lang="en-US" sz="1900" baseline="0" dirty="0" smtClean="0">
                          <a:solidFill>
                            <a:schemeClr val="tx1"/>
                          </a:solidFill>
                          <a:hlinkClick r:id="rId2"/>
                        </a:rPr>
                        <a:t> </a:t>
                      </a:r>
                      <a:r>
                        <a:rPr lang="en-US" sz="1900" kern="1200" dirty="0" smtClean="0">
                          <a:solidFill>
                            <a:schemeClr val="dk1"/>
                          </a:solidFill>
                          <a:effectLst/>
                          <a:latin typeface="+mn-lt"/>
                          <a:ea typeface="+mn-ea"/>
                          <a:cs typeface="+mn-cs"/>
                          <a:hlinkClick r:id="rId2"/>
                        </a:rPr>
                        <a:t>1012.86, F.S.)</a:t>
                      </a:r>
                      <a:endParaRPr lang="en-US" sz="1900" dirty="0" smtClean="0">
                        <a:solidFill>
                          <a:schemeClr val="tx1"/>
                        </a:solidFill>
                      </a:endParaRPr>
                    </a:p>
                    <a:p>
                      <a:endParaRPr lang="en-US" sz="1900" dirty="0">
                        <a:solidFill>
                          <a:schemeClr val="tx1"/>
                        </a:solidFill>
                      </a:endParaRPr>
                    </a:p>
                  </a:txBody>
                  <a:tcPr/>
                </a:tc>
                <a:extLst>
                  <a:ext uri="{0D108BD9-81ED-4DB2-BD59-A6C34878D82A}">
                    <a16:rowId xmlns:a16="http://schemas.microsoft.com/office/drawing/2014/main" val="3491468230"/>
                  </a:ext>
                </a:extLst>
              </a:tr>
            </a:tbl>
          </a:graphicData>
        </a:graphic>
      </p:graphicFrame>
    </p:spTree>
    <p:extLst>
      <p:ext uri="{BB962C8B-B14F-4D97-AF65-F5344CB8AC3E}">
        <p14:creationId xmlns:p14="http://schemas.microsoft.com/office/powerpoint/2010/main" val="1811264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966EF-5BBF-4D79-9A6B-83870A5BB12C}"/>
              </a:ext>
            </a:extLst>
          </p:cNvPr>
          <p:cNvSpPr>
            <a:spLocks noGrp="1"/>
          </p:cNvSpPr>
          <p:nvPr>
            <p:ph type="title"/>
          </p:nvPr>
        </p:nvSpPr>
        <p:spPr/>
        <p:txBody>
          <a:bodyPr>
            <a:normAutofit fontScale="90000"/>
          </a:bodyPr>
          <a:lstStyle/>
          <a:p>
            <a:r>
              <a:rPr lang="en-US" dirty="0">
                <a:cs typeface="Arial" pitchFamily="34" charset="0"/>
              </a:rPr>
              <a:t>Key Equity Principles of Guided Pathways</a:t>
            </a:r>
            <a:endParaRPr lang="en-US" dirty="0"/>
          </a:p>
        </p:txBody>
      </p:sp>
      <p:sp>
        <p:nvSpPr>
          <p:cNvPr id="3" name="Rectangle 2"/>
          <p:cNvSpPr/>
          <p:nvPr/>
        </p:nvSpPr>
        <p:spPr>
          <a:xfrm>
            <a:off x="2281239" y="4411459"/>
            <a:ext cx="4572000" cy="1477328"/>
          </a:xfrm>
          <a:prstGeom prst="rect">
            <a:avLst/>
          </a:prstGeom>
        </p:spPr>
        <p:txBody>
          <a:bodyPr>
            <a:spAutoFit/>
          </a:bodyPr>
          <a:lstStyle/>
          <a:p>
            <a:pPr algn="ctr"/>
            <a:r>
              <a:rPr lang="en-US" sz="2400" b="1" dirty="0"/>
              <a:t>Dr. Shanna Autry</a:t>
            </a:r>
          </a:p>
          <a:p>
            <a:pPr algn="ctr"/>
            <a:r>
              <a:rPr lang="en-US" sz="2400" dirty="0"/>
              <a:t>Director, Student Affairs</a:t>
            </a:r>
          </a:p>
          <a:p>
            <a:pPr algn="ctr"/>
            <a:r>
              <a:rPr lang="en-US" sz="2400" dirty="0">
                <a:hlinkClick r:id="rId2"/>
              </a:rPr>
              <a:t>Shanna.Autry@fldoe.org</a:t>
            </a:r>
            <a:endParaRPr lang="en-US" sz="2400" dirty="0"/>
          </a:p>
          <a:p>
            <a:endParaRPr lang="en-US" dirty="0"/>
          </a:p>
        </p:txBody>
      </p:sp>
    </p:spTree>
    <p:extLst>
      <p:ext uri="{BB962C8B-B14F-4D97-AF65-F5344CB8AC3E}">
        <p14:creationId xmlns:p14="http://schemas.microsoft.com/office/powerpoint/2010/main" val="35367115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txBox="1">
            <a:spLocks/>
          </p:cNvSpPr>
          <p:nvPr/>
        </p:nvSpPr>
        <p:spPr bwMode="auto">
          <a:xfrm>
            <a:off x="561245" y="1069901"/>
            <a:ext cx="7886700" cy="585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2600" b="1" dirty="0">
                <a:solidFill>
                  <a:srgbClr val="002060"/>
                </a:solidFill>
                <a:latin typeface="+mn-lt"/>
              </a:rPr>
              <a:t>Agenda</a:t>
            </a:r>
          </a:p>
        </p:txBody>
      </p:sp>
      <p:sp>
        <p:nvSpPr>
          <p:cNvPr id="3" name="Content Placeholder 2"/>
          <p:cNvSpPr txBox="1">
            <a:spLocks/>
          </p:cNvSpPr>
          <p:nvPr/>
        </p:nvSpPr>
        <p:spPr bwMode="auto">
          <a:xfrm>
            <a:off x="781057" y="1866900"/>
            <a:ext cx="7886700" cy="446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gn="l" rtl="0" eaLnBrk="0" fontAlgn="base" hangingPunct="0">
              <a:lnSpc>
                <a:spcPct val="90000"/>
              </a:lnSpc>
              <a:spcBef>
                <a:spcPts val="1000"/>
              </a:spcBef>
              <a:spcAft>
                <a:spcPct val="0"/>
              </a:spcAft>
              <a:buClr>
                <a:srgbClr val="262A63"/>
              </a:buClr>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rtl="0" eaLnBrk="0" fontAlgn="base" hangingPunct="0">
              <a:lnSpc>
                <a:spcPct val="90000"/>
              </a:lnSpc>
              <a:spcBef>
                <a:spcPts val="500"/>
              </a:spcBef>
              <a:spcAft>
                <a:spcPct val="0"/>
              </a:spcAft>
              <a:buClr>
                <a:srgbClr val="00689B"/>
              </a:buClr>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rtl="0" eaLnBrk="0" fontAlgn="base" hangingPunct="0">
              <a:lnSpc>
                <a:spcPct val="90000"/>
              </a:lnSpc>
              <a:spcBef>
                <a:spcPts val="500"/>
              </a:spcBef>
              <a:spcAft>
                <a:spcPct val="0"/>
              </a:spcAft>
              <a:buClr>
                <a:srgbClr val="00A88D"/>
              </a:buClr>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371600" algn="l" rtl="0" eaLnBrk="0" fontAlgn="base" hangingPunct="0">
              <a:lnSpc>
                <a:spcPct val="90000"/>
              </a:lnSpc>
              <a:spcBef>
                <a:spcPts val="500"/>
              </a:spcBef>
              <a:spcAft>
                <a:spcPct val="0"/>
              </a:spcAft>
              <a:buClr>
                <a:srgbClr val="9CB63C"/>
              </a:buClr>
              <a:buFont typeface="Arial" panose="020B0604020202020204" pitchFamily="34" charset="0"/>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Clr>
                <a:srgbClr val="CD9D2C"/>
              </a:buClr>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defRPr/>
            </a:pPr>
            <a:r>
              <a:rPr lang="en-US" sz="2600" dirty="0" smtClean="0">
                <a:cs typeface="Arial" pitchFamily="34" charset="0"/>
              </a:rPr>
              <a:t>Data at Your Fingertips</a:t>
            </a:r>
          </a:p>
          <a:p>
            <a:pPr lvl="1" eaLnBrk="1" hangingPunct="1">
              <a:defRPr/>
            </a:pPr>
            <a:r>
              <a:rPr lang="en-US" sz="2200" dirty="0" smtClean="0">
                <a:cs typeface="Arial" pitchFamily="34" charset="0"/>
              </a:rPr>
              <a:t>Federal </a:t>
            </a:r>
            <a:r>
              <a:rPr lang="en-US" sz="2200" dirty="0">
                <a:cs typeface="Arial" pitchFamily="34" charset="0"/>
              </a:rPr>
              <a:t>Equity Reporting</a:t>
            </a:r>
          </a:p>
          <a:p>
            <a:pPr lvl="1" eaLnBrk="1" hangingPunct="1">
              <a:defRPr/>
            </a:pPr>
            <a:r>
              <a:rPr lang="en-US" sz="2200" dirty="0" smtClean="0">
                <a:cs typeface="Arial" pitchFamily="34" charset="0"/>
              </a:rPr>
              <a:t>State </a:t>
            </a:r>
            <a:r>
              <a:rPr lang="en-US" sz="2200" dirty="0">
                <a:cs typeface="Arial" pitchFamily="34" charset="0"/>
              </a:rPr>
              <a:t>Equity Reporting</a:t>
            </a:r>
          </a:p>
          <a:p>
            <a:pPr eaLnBrk="1" hangingPunct="1">
              <a:defRPr/>
            </a:pPr>
            <a:r>
              <a:rPr lang="en-US" sz="2600" dirty="0" smtClean="0">
                <a:cs typeface="Arial" pitchFamily="34" charset="0"/>
              </a:rPr>
              <a:t>Key </a:t>
            </a:r>
            <a:r>
              <a:rPr lang="en-US" sz="2600" dirty="0">
                <a:cs typeface="Arial" pitchFamily="34" charset="0"/>
              </a:rPr>
              <a:t>Equity Principles of Guided </a:t>
            </a:r>
            <a:r>
              <a:rPr lang="en-US" sz="2600" dirty="0" smtClean="0">
                <a:cs typeface="Arial" pitchFamily="34" charset="0"/>
              </a:rPr>
              <a:t>Pathways</a:t>
            </a:r>
          </a:p>
          <a:p>
            <a:pPr lvl="1" eaLnBrk="1" hangingPunct="1">
              <a:defRPr/>
            </a:pPr>
            <a:r>
              <a:rPr lang="en-US" sz="2200" dirty="0" smtClean="0">
                <a:cs typeface="Arial" pitchFamily="34" charset="0"/>
              </a:rPr>
              <a:t>What Works</a:t>
            </a:r>
          </a:p>
          <a:p>
            <a:pPr lvl="1" eaLnBrk="1" hangingPunct="1">
              <a:defRPr/>
            </a:pPr>
            <a:r>
              <a:rPr lang="en-US" sz="2200" dirty="0" smtClean="0">
                <a:cs typeface="Arial" pitchFamily="34" charset="0"/>
              </a:rPr>
              <a:t>Best Practices</a:t>
            </a:r>
          </a:p>
          <a:p>
            <a:pPr eaLnBrk="1" hangingPunct="1">
              <a:defRPr/>
            </a:pPr>
            <a:r>
              <a:rPr lang="en-US" sz="2600" dirty="0" smtClean="0">
                <a:cs typeface="Arial" pitchFamily="34" charset="0"/>
              </a:rPr>
              <a:t>IDEA from Florida SouthWestern State College</a:t>
            </a:r>
            <a:endParaRPr lang="en-US" sz="2600" dirty="0">
              <a:cs typeface="Arial" pitchFamily="34" charset="0"/>
            </a:endParaRPr>
          </a:p>
          <a:p>
            <a:pPr eaLnBrk="1" hangingPunct="1">
              <a:defRPr/>
            </a:pPr>
            <a:endParaRPr lang="en-US" sz="2600" dirty="0">
              <a:cs typeface="Arial" pitchFamily="34" charset="0"/>
            </a:endParaRPr>
          </a:p>
          <a:p>
            <a:pPr lvl="1" eaLnBrk="1" hangingPunct="1">
              <a:defRPr/>
            </a:pPr>
            <a:endParaRPr lang="en-US" sz="2200" dirty="0">
              <a:cs typeface="Arial" pitchFamily="34" charset="0"/>
            </a:endParaRPr>
          </a:p>
          <a:p>
            <a:pPr marL="457189" lvl="1" indent="0" eaLnBrk="1" hangingPunct="1">
              <a:buNone/>
              <a:defRPr/>
            </a:pPr>
            <a:endParaRPr lang="en-US" sz="2200" dirty="0">
              <a:cs typeface="Arial" pitchFamily="34" charset="0"/>
            </a:endParaRPr>
          </a:p>
          <a:p>
            <a:pPr eaLnBrk="1" hangingPunct="1">
              <a:buFont typeface="Arial" charset="0"/>
              <a:buChar char="•"/>
              <a:defRPr/>
            </a:pPr>
            <a:endParaRPr lang="en-US" dirty="0">
              <a:latin typeface="Arial" pitchFamily="34" charset="0"/>
              <a:cs typeface="Arial" pitchFamily="34" charset="0"/>
            </a:endParaRPr>
          </a:p>
          <a:p>
            <a:pPr marL="0" indent="0" algn="ctr" eaLnBrk="1" hangingPunct="1">
              <a:buNone/>
              <a:defRPr/>
            </a:pPr>
            <a:endParaRPr lang="en-US" altLang="en-US" dirty="0"/>
          </a:p>
        </p:txBody>
      </p:sp>
    </p:spTree>
    <p:extLst>
      <p:ext uri="{BB962C8B-B14F-4D97-AF65-F5344CB8AC3E}">
        <p14:creationId xmlns:p14="http://schemas.microsoft.com/office/powerpoint/2010/main" val="4441442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46A1C-2057-4E84-B2AA-3C155BB81A6F}"/>
              </a:ext>
            </a:extLst>
          </p:cNvPr>
          <p:cNvSpPr>
            <a:spLocks noGrp="1"/>
          </p:cNvSpPr>
          <p:nvPr>
            <p:ph type="title"/>
          </p:nvPr>
        </p:nvSpPr>
        <p:spPr>
          <a:xfrm>
            <a:off x="628657" y="703026"/>
            <a:ext cx="7886700" cy="793751"/>
          </a:xfrm>
        </p:spPr>
        <p:txBody>
          <a:bodyPr/>
          <a:lstStyle/>
          <a:p>
            <a:r>
              <a:rPr lang="en-US" dirty="0"/>
              <a:t>Adopting an </a:t>
            </a:r>
            <a:r>
              <a:rPr lang="en-US" dirty="0" smtClean="0"/>
              <a:t>Equity Mindset</a:t>
            </a:r>
            <a:endParaRPr lang="en-US" dirty="0"/>
          </a:p>
        </p:txBody>
      </p:sp>
      <p:sp>
        <p:nvSpPr>
          <p:cNvPr id="3" name="Content Placeholder 2">
            <a:extLst>
              <a:ext uri="{FF2B5EF4-FFF2-40B4-BE49-F238E27FC236}">
                <a16:creationId xmlns:a16="http://schemas.microsoft.com/office/drawing/2014/main" id="{5A3E0A04-847B-4B35-A6E4-19BE0EBD7918}"/>
              </a:ext>
            </a:extLst>
          </p:cNvPr>
          <p:cNvSpPr>
            <a:spLocks noGrp="1"/>
          </p:cNvSpPr>
          <p:nvPr>
            <p:ph idx="1"/>
          </p:nvPr>
        </p:nvSpPr>
        <p:spPr>
          <a:xfrm>
            <a:off x="628657" y="1563459"/>
            <a:ext cx="7886700" cy="4354753"/>
          </a:xfrm>
        </p:spPr>
        <p:txBody>
          <a:bodyPr/>
          <a:lstStyle/>
          <a:p>
            <a:r>
              <a:rPr lang="en-US" sz="2400" dirty="0"/>
              <a:t>What can college data—in particular program-level data—tell us about inequities at the college?</a:t>
            </a:r>
          </a:p>
          <a:p>
            <a:r>
              <a:rPr lang="en-US" sz="2400" dirty="0"/>
              <a:t>How will we balance both the needs of all students and the needs of particular student groups when designing reforms that work to address inequities?</a:t>
            </a:r>
          </a:p>
          <a:p>
            <a:r>
              <a:rPr lang="en-US" sz="2400" dirty="0"/>
              <a:t>What assumptions are we making, and how can we question them?</a:t>
            </a:r>
          </a:p>
          <a:p>
            <a:r>
              <a:rPr lang="en-US" sz="2400" dirty="0"/>
              <a:t>Whose voices need to be brought into these conversations?</a:t>
            </a:r>
          </a:p>
          <a:p>
            <a:r>
              <a:rPr lang="en-US" sz="2400" dirty="0"/>
              <a:t>How can we hold each other accountable to address deficit thinking about students’ abilities and potential when it arises?</a:t>
            </a:r>
          </a:p>
          <a:p>
            <a:pPr marL="0" indent="0">
              <a:buNone/>
            </a:pPr>
            <a:r>
              <a:rPr lang="en-US" sz="1400" i="1" dirty="0">
                <a:hlinkClick r:id="rId3"/>
              </a:rPr>
              <a:t>Community College Resource Center, 2021</a:t>
            </a:r>
            <a:endParaRPr lang="en-US" sz="1400" i="1" dirty="0"/>
          </a:p>
        </p:txBody>
      </p:sp>
    </p:spTree>
    <p:extLst>
      <p:ext uri="{BB962C8B-B14F-4D97-AF65-F5344CB8AC3E}">
        <p14:creationId xmlns:p14="http://schemas.microsoft.com/office/powerpoint/2010/main" val="36160020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46A1C-2057-4E84-B2AA-3C155BB81A6F}"/>
              </a:ext>
            </a:extLst>
          </p:cNvPr>
          <p:cNvSpPr>
            <a:spLocks noGrp="1"/>
          </p:cNvSpPr>
          <p:nvPr>
            <p:ph type="title"/>
          </p:nvPr>
        </p:nvSpPr>
        <p:spPr>
          <a:xfrm>
            <a:off x="628657" y="1083219"/>
            <a:ext cx="7886700" cy="1197831"/>
          </a:xfrm>
        </p:spPr>
        <p:txBody>
          <a:bodyPr>
            <a:normAutofit fontScale="90000"/>
          </a:bodyPr>
          <a:lstStyle/>
          <a:p>
            <a:pPr eaLnBrk="1" hangingPunct="1">
              <a:defRPr/>
            </a:pPr>
            <a:r>
              <a:rPr lang="en-US" i="1" dirty="0" smtClean="0">
                <a:cs typeface="Arial" pitchFamily="34" charset="0"/>
              </a:rPr>
              <a:t>#1: Guided </a:t>
            </a:r>
            <a:r>
              <a:rPr lang="en-US" i="1" dirty="0">
                <a:cs typeface="Arial" pitchFamily="34" charset="0"/>
              </a:rPr>
              <a:t>Pathways requires collaboration, which is the </a:t>
            </a:r>
            <a:r>
              <a:rPr lang="en-US" i="1" dirty="0" smtClean="0">
                <a:cs typeface="Arial" pitchFamily="34" charset="0"/>
              </a:rPr>
              <a:t>key; the institution must </a:t>
            </a:r>
            <a:r>
              <a:rPr lang="en-US" i="1" dirty="0">
                <a:cs typeface="Arial" pitchFamily="34" charset="0"/>
              </a:rPr>
              <a:t>value and prioritize communication.</a:t>
            </a:r>
          </a:p>
        </p:txBody>
      </p:sp>
      <p:sp>
        <p:nvSpPr>
          <p:cNvPr id="3" name="Content Placeholder 2">
            <a:extLst>
              <a:ext uri="{FF2B5EF4-FFF2-40B4-BE49-F238E27FC236}">
                <a16:creationId xmlns:a16="http://schemas.microsoft.com/office/drawing/2014/main" id="{5A3E0A04-847B-4B35-A6E4-19BE0EBD7918}"/>
              </a:ext>
            </a:extLst>
          </p:cNvPr>
          <p:cNvSpPr>
            <a:spLocks noGrp="1"/>
          </p:cNvSpPr>
          <p:nvPr>
            <p:ph idx="1"/>
          </p:nvPr>
        </p:nvSpPr>
        <p:spPr>
          <a:xfrm>
            <a:off x="628657" y="2658797"/>
            <a:ext cx="7886700" cy="3602309"/>
          </a:xfrm>
        </p:spPr>
        <p:txBody>
          <a:bodyPr/>
          <a:lstStyle/>
          <a:p>
            <a:r>
              <a:rPr lang="en-US" dirty="0" smtClean="0"/>
              <a:t>Whose </a:t>
            </a:r>
            <a:r>
              <a:rPr lang="en-US" dirty="0"/>
              <a:t>voices and perspectives have traditionally not been heard? </a:t>
            </a:r>
            <a:endParaRPr lang="en-US" dirty="0" smtClean="0"/>
          </a:p>
          <a:p>
            <a:r>
              <a:rPr lang="en-US" dirty="0" smtClean="0"/>
              <a:t>Are </a:t>
            </a:r>
            <a:r>
              <a:rPr lang="en-US" dirty="0"/>
              <a:t>they considered in the development of this </a:t>
            </a:r>
            <a:r>
              <a:rPr lang="en-US" dirty="0" smtClean="0"/>
              <a:t>initiative or project</a:t>
            </a:r>
            <a:r>
              <a:rPr lang="en-US" dirty="0"/>
              <a:t>?</a:t>
            </a:r>
          </a:p>
        </p:txBody>
      </p:sp>
    </p:spTree>
    <p:extLst>
      <p:ext uri="{BB962C8B-B14F-4D97-AF65-F5344CB8AC3E}">
        <p14:creationId xmlns:p14="http://schemas.microsoft.com/office/powerpoint/2010/main" val="37397825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46A1C-2057-4E84-B2AA-3C155BB81A6F}"/>
              </a:ext>
            </a:extLst>
          </p:cNvPr>
          <p:cNvSpPr>
            <a:spLocks noGrp="1"/>
          </p:cNvSpPr>
          <p:nvPr>
            <p:ph type="title"/>
          </p:nvPr>
        </p:nvSpPr>
        <p:spPr/>
        <p:txBody>
          <a:bodyPr>
            <a:normAutofit fontScale="90000"/>
          </a:bodyPr>
          <a:lstStyle/>
          <a:p>
            <a:pPr eaLnBrk="1" hangingPunct="1">
              <a:defRPr/>
            </a:pPr>
            <a:r>
              <a:rPr lang="en-US" i="1" dirty="0" smtClean="0">
                <a:cs typeface="Arial" pitchFamily="34" charset="0"/>
              </a:rPr>
              <a:t>#2: Guided </a:t>
            </a:r>
            <a:r>
              <a:rPr lang="en-US" i="1" dirty="0">
                <a:cs typeface="Arial" pitchFamily="34" charset="0"/>
              </a:rPr>
              <a:t>Pathways must frame equity through an intersectional lens.</a:t>
            </a:r>
          </a:p>
        </p:txBody>
      </p:sp>
      <p:sp>
        <p:nvSpPr>
          <p:cNvPr id="3" name="Content Placeholder 2">
            <a:extLst>
              <a:ext uri="{FF2B5EF4-FFF2-40B4-BE49-F238E27FC236}">
                <a16:creationId xmlns:a16="http://schemas.microsoft.com/office/drawing/2014/main" id="{5A3E0A04-847B-4B35-A6E4-19BE0EBD7918}"/>
              </a:ext>
            </a:extLst>
          </p:cNvPr>
          <p:cNvSpPr>
            <a:spLocks noGrp="1"/>
          </p:cNvSpPr>
          <p:nvPr>
            <p:ph idx="1"/>
          </p:nvPr>
        </p:nvSpPr>
        <p:spPr/>
        <p:txBody>
          <a:bodyPr/>
          <a:lstStyle/>
          <a:p>
            <a:r>
              <a:rPr lang="en-US" dirty="0"/>
              <a:t>Recognize that many individuals' identities (race, socio-economic status, sex, citizenships</a:t>
            </a:r>
            <a:r>
              <a:rPr lang="en-US" dirty="0" smtClean="0"/>
              <a:t>, language</a:t>
            </a:r>
            <a:r>
              <a:rPr lang="en-US" dirty="0"/>
              <a:t>, etc.) cross intersections and that has an effect on their needs as </a:t>
            </a:r>
            <a:r>
              <a:rPr lang="en-US" dirty="0" smtClean="0"/>
              <a:t>students</a:t>
            </a:r>
            <a:r>
              <a:rPr lang="en-US" dirty="0"/>
              <a:t>.</a:t>
            </a:r>
          </a:p>
          <a:p>
            <a:r>
              <a:rPr lang="en-US" dirty="0"/>
              <a:t>Examine the various factors of a student’s identity and experiences that may contribute to </a:t>
            </a:r>
            <a:r>
              <a:rPr lang="en-US" dirty="0" smtClean="0"/>
              <a:t>their relationship </a:t>
            </a:r>
            <a:r>
              <a:rPr lang="en-US" dirty="0"/>
              <a:t>with school, and the way these facets of their identity may impact their obstacles and needs.</a:t>
            </a:r>
          </a:p>
        </p:txBody>
      </p:sp>
    </p:spTree>
    <p:extLst>
      <p:ext uri="{BB962C8B-B14F-4D97-AF65-F5344CB8AC3E}">
        <p14:creationId xmlns:p14="http://schemas.microsoft.com/office/powerpoint/2010/main" val="10711049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46A1C-2057-4E84-B2AA-3C155BB81A6F}"/>
              </a:ext>
            </a:extLst>
          </p:cNvPr>
          <p:cNvSpPr>
            <a:spLocks noGrp="1"/>
          </p:cNvSpPr>
          <p:nvPr>
            <p:ph type="title"/>
          </p:nvPr>
        </p:nvSpPr>
        <p:spPr>
          <a:xfrm>
            <a:off x="628657" y="1642043"/>
            <a:ext cx="7886700" cy="793751"/>
          </a:xfrm>
        </p:spPr>
        <p:txBody>
          <a:bodyPr>
            <a:normAutofit fontScale="90000"/>
          </a:bodyPr>
          <a:lstStyle/>
          <a:p>
            <a:pPr eaLnBrk="1" hangingPunct="1">
              <a:defRPr/>
            </a:pPr>
            <a:r>
              <a:rPr lang="en-US" i="1" dirty="0" smtClean="0"/>
              <a:t>#3: Guided </a:t>
            </a:r>
            <a:r>
              <a:rPr lang="en-US" i="1" dirty="0"/>
              <a:t>Pathways requires a culturally responsive commitment to racial and social equity by dismantling systemic policies and practices that perpetuate </a:t>
            </a:r>
            <a:r>
              <a:rPr lang="en-US" i="1" dirty="0" smtClean="0"/>
              <a:t>inequities.</a:t>
            </a:r>
            <a:endParaRPr lang="en-US" i="1" dirty="0">
              <a:cs typeface="Arial" pitchFamily="34" charset="0"/>
            </a:endParaRPr>
          </a:p>
        </p:txBody>
      </p:sp>
      <p:sp>
        <p:nvSpPr>
          <p:cNvPr id="3" name="Content Placeholder 2">
            <a:extLst>
              <a:ext uri="{FF2B5EF4-FFF2-40B4-BE49-F238E27FC236}">
                <a16:creationId xmlns:a16="http://schemas.microsoft.com/office/drawing/2014/main" id="{5A3E0A04-847B-4B35-A6E4-19BE0EBD7918}"/>
              </a:ext>
            </a:extLst>
          </p:cNvPr>
          <p:cNvSpPr>
            <a:spLocks noGrp="1"/>
          </p:cNvSpPr>
          <p:nvPr>
            <p:ph idx="1"/>
          </p:nvPr>
        </p:nvSpPr>
        <p:spPr>
          <a:xfrm>
            <a:off x="628657" y="2646804"/>
            <a:ext cx="7886700" cy="3531971"/>
          </a:xfrm>
        </p:spPr>
        <p:txBody>
          <a:bodyPr/>
          <a:lstStyle/>
          <a:p>
            <a:r>
              <a:rPr lang="en-US" sz="2400" dirty="0"/>
              <a:t>Who is included when implementing policies and procedures? </a:t>
            </a:r>
          </a:p>
          <a:p>
            <a:r>
              <a:rPr lang="en-US" sz="2400" dirty="0"/>
              <a:t>Who is not included? Who does the policy or practice benefit? </a:t>
            </a:r>
          </a:p>
          <a:p>
            <a:r>
              <a:rPr lang="en-US" sz="2400" dirty="0"/>
              <a:t>Does the college regularly examine practices and policy? </a:t>
            </a:r>
          </a:p>
          <a:p>
            <a:r>
              <a:rPr lang="en-US" sz="2400" dirty="0"/>
              <a:t>Which policies or practices need to be restricted to benefit students? </a:t>
            </a:r>
          </a:p>
          <a:p>
            <a:r>
              <a:rPr lang="en-US" sz="2400" dirty="0"/>
              <a:t>What organizational routines contribute to inequitable student outcomes?</a:t>
            </a:r>
            <a:endParaRPr lang="en-US" sz="2400" i="1" dirty="0"/>
          </a:p>
        </p:txBody>
      </p:sp>
    </p:spTree>
    <p:extLst>
      <p:ext uri="{BB962C8B-B14F-4D97-AF65-F5344CB8AC3E}">
        <p14:creationId xmlns:p14="http://schemas.microsoft.com/office/powerpoint/2010/main" val="12795587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46A1C-2057-4E84-B2AA-3C155BB81A6F}"/>
              </a:ext>
            </a:extLst>
          </p:cNvPr>
          <p:cNvSpPr>
            <a:spLocks noGrp="1"/>
          </p:cNvSpPr>
          <p:nvPr>
            <p:ph type="title"/>
          </p:nvPr>
        </p:nvSpPr>
        <p:spPr>
          <a:xfrm>
            <a:off x="628657" y="1642043"/>
            <a:ext cx="7886700" cy="793751"/>
          </a:xfrm>
        </p:spPr>
        <p:txBody>
          <a:bodyPr>
            <a:normAutofit fontScale="90000"/>
          </a:bodyPr>
          <a:lstStyle/>
          <a:p>
            <a:pPr eaLnBrk="1" hangingPunct="1">
              <a:defRPr/>
            </a:pPr>
            <a:r>
              <a:rPr lang="en-US" i="1" dirty="0" smtClean="0"/>
              <a:t>#4</a:t>
            </a:r>
            <a:r>
              <a:rPr lang="en-US" i="1" dirty="0"/>
              <a:t>: Guided Pathways require a transformation and shift to enhancing to equitable outcomes.</a:t>
            </a:r>
            <a:br>
              <a:rPr lang="en-US" i="1" dirty="0"/>
            </a:br>
            <a:r>
              <a:rPr lang="en-US" i="1" dirty="0" smtClean="0"/>
              <a:t>Colleges must </a:t>
            </a:r>
            <a:r>
              <a:rPr lang="en-US" i="1" dirty="0"/>
              <a:t>examine </a:t>
            </a:r>
            <a:r>
              <a:rPr lang="en-US" i="1" dirty="0" smtClean="0"/>
              <a:t>their practices </a:t>
            </a:r>
            <a:r>
              <a:rPr lang="en-US" i="1" dirty="0"/>
              <a:t>to bring out fairer and socially just outcomes.</a:t>
            </a:r>
            <a:endParaRPr lang="en-US" i="1" dirty="0">
              <a:cs typeface="Arial" pitchFamily="34" charset="0"/>
            </a:endParaRPr>
          </a:p>
        </p:txBody>
      </p:sp>
      <p:sp>
        <p:nvSpPr>
          <p:cNvPr id="3" name="Content Placeholder 2">
            <a:extLst>
              <a:ext uri="{FF2B5EF4-FFF2-40B4-BE49-F238E27FC236}">
                <a16:creationId xmlns:a16="http://schemas.microsoft.com/office/drawing/2014/main" id="{5A3E0A04-847B-4B35-A6E4-19BE0EBD7918}"/>
              </a:ext>
            </a:extLst>
          </p:cNvPr>
          <p:cNvSpPr>
            <a:spLocks noGrp="1"/>
          </p:cNvSpPr>
          <p:nvPr>
            <p:ph idx="1"/>
          </p:nvPr>
        </p:nvSpPr>
        <p:spPr>
          <a:xfrm>
            <a:off x="628657" y="2546254"/>
            <a:ext cx="7886700" cy="3531971"/>
          </a:xfrm>
        </p:spPr>
        <p:txBody>
          <a:bodyPr/>
          <a:lstStyle/>
          <a:p>
            <a:r>
              <a:rPr lang="en-US" dirty="0"/>
              <a:t>What organizational routines and practices contribute to inequitable student outcomes? </a:t>
            </a:r>
            <a:endParaRPr lang="en-US" dirty="0" smtClean="0"/>
          </a:p>
          <a:p>
            <a:r>
              <a:rPr lang="en-US" dirty="0" smtClean="0"/>
              <a:t>What should </a:t>
            </a:r>
            <a:r>
              <a:rPr lang="en-US" dirty="0"/>
              <a:t>accountability look like relative to ensuring more equitable outcomes? </a:t>
            </a:r>
            <a:endParaRPr lang="en-US" dirty="0" smtClean="0"/>
          </a:p>
          <a:p>
            <a:r>
              <a:rPr lang="en-US" dirty="0" smtClean="0"/>
              <a:t>Is the college using equity data </a:t>
            </a:r>
            <a:r>
              <a:rPr lang="en-US" dirty="0"/>
              <a:t>to review which disproportionally impacted (DI) groups are receiving which degrees? </a:t>
            </a:r>
            <a:endParaRPr lang="en-US" dirty="0" smtClean="0"/>
          </a:p>
          <a:p>
            <a:r>
              <a:rPr lang="en-US" dirty="0" smtClean="0"/>
              <a:t>How can the college </a:t>
            </a:r>
            <a:r>
              <a:rPr lang="en-US" dirty="0"/>
              <a:t>create pathways for </a:t>
            </a:r>
            <a:r>
              <a:rPr lang="en-US" dirty="0" smtClean="0"/>
              <a:t>DI </a:t>
            </a:r>
            <a:r>
              <a:rPr lang="en-US" dirty="0"/>
              <a:t>groups to fields of study where they earn high wages?</a:t>
            </a:r>
            <a:endParaRPr lang="en-US" i="1" dirty="0"/>
          </a:p>
        </p:txBody>
      </p:sp>
    </p:spTree>
    <p:extLst>
      <p:ext uri="{BB962C8B-B14F-4D97-AF65-F5344CB8AC3E}">
        <p14:creationId xmlns:p14="http://schemas.microsoft.com/office/powerpoint/2010/main" val="7428706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46A1C-2057-4E84-B2AA-3C155BB81A6F}"/>
              </a:ext>
            </a:extLst>
          </p:cNvPr>
          <p:cNvSpPr>
            <a:spLocks noGrp="1"/>
          </p:cNvSpPr>
          <p:nvPr>
            <p:ph type="title"/>
          </p:nvPr>
        </p:nvSpPr>
        <p:spPr>
          <a:xfrm>
            <a:off x="628657" y="797980"/>
            <a:ext cx="7886700" cy="793751"/>
          </a:xfrm>
        </p:spPr>
        <p:txBody>
          <a:bodyPr>
            <a:normAutofit/>
          </a:bodyPr>
          <a:lstStyle/>
          <a:p>
            <a:pPr eaLnBrk="1" hangingPunct="1">
              <a:defRPr/>
            </a:pPr>
            <a:r>
              <a:rPr lang="en-US" i="1" dirty="0" smtClean="0"/>
              <a:t>#5</a:t>
            </a:r>
            <a:r>
              <a:rPr lang="en-US" i="1" dirty="0"/>
              <a:t>: Guided Pathways should be data driven.</a:t>
            </a:r>
            <a:endParaRPr lang="en-US" i="1" dirty="0">
              <a:cs typeface="Arial" pitchFamily="34" charset="0"/>
            </a:endParaRPr>
          </a:p>
        </p:txBody>
      </p:sp>
      <p:sp>
        <p:nvSpPr>
          <p:cNvPr id="3" name="Content Placeholder 2">
            <a:extLst>
              <a:ext uri="{FF2B5EF4-FFF2-40B4-BE49-F238E27FC236}">
                <a16:creationId xmlns:a16="http://schemas.microsoft.com/office/drawing/2014/main" id="{5A3E0A04-847B-4B35-A6E4-19BE0EBD7918}"/>
              </a:ext>
            </a:extLst>
          </p:cNvPr>
          <p:cNvSpPr>
            <a:spLocks noGrp="1"/>
          </p:cNvSpPr>
          <p:nvPr>
            <p:ph idx="1"/>
          </p:nvPr>
        </p:nvSpPr>
        <p:spPr>
          <a:xfrm>
            <a:off x="628657" y="1955412"/>
            <a:ext cx="7886700" cy="3531971"/>
          </a:xfrm>
        </p:spPr>
        <p:txBody>
          <a:bodyPr/>
          <a:lstStyle/>
          <a:p>
            <a:r>
              <a:rPr lang="en-US" dirty="0"/>
              <a:t>Is the college disaggregating program learning outcomes data, program retention and </a:t>
            </a:r>
            <a:r>
              <a:rPr lang="en-US" dirty="0" smtClean="0"/>
              <a:t>completion data</a:t>
            </a:r>
            <a:r>
              <a:rPr lang="en-US" dirty="0"/>
              <a:t>, and other assessment measures by race, income, age, and gender to examine </a:t>
            </a:r>
            <a:r>
              <a:rPr lang="en-US" dirty="0" smtClean="0"/>
              <a:t>equity gaps</a:t>
            </a:r>
            <a:r>
              <a:rPr lang="en-US" dirty="0"/>
              <a:t>? </a:t>
            </a:r>
            <a:endParaRPr lang="en-US" dirty="0" smtClean="0"/>
          </a:p>
          <a:p>
            <a:r>
              <a:rPr lang="en-US" dirty="0" smtClean="0"/>
              <a:t>How </a:t>
            </a:r>
            <a:r>
              <a:rPr lang="en-US" dirty="0"/>
              <a:t>has data been disseminated and discussed among college staff, with students, </a:t>
            </a:r>
            <a:r>
              <a:rPr lang="en-US" dirty="0" smtClean="0"/>
              <a:t>and with </a:t>
            </a:r>
            <a:r>
              <a:rPr lang="en-US" dirty="0"/>
              <a:t>the outside community? </a:t>
            </a:r>
            <a:endParaRPr lang="en-US" dirty="0" smtClean="0"/>
          </a:p>
          <a:p>
            <a:r>
              <a:rPr lang="en-US" dirty="0" smtClean="0"/>
              <a:t>Did the college review </a:t>
            </a:r>
            <a:r>
              <a:rPr lang="en-US" dirty="0"/>
              <a:t>data prior to implementing </a:t>
            </a:r>
            <a:r>
              <a:rPr lang="en-US" dirty="0" smtClean="0"/>
              <a:t>the </a:t>
            </a:r>
            <a:r>
              <a:rPr lang="en-US" dirty="0"/>
              <a:t>practice? </a:t>
            </a:r>
            <a:endParaRPr lang="en-US" dirty="0" smtClean="0"/>
          </a:p>
          <a:p>
            <a:r>
              <a:rPr lang="en-US" dirty="0" smtClean="0"/>
              <a:t>What data is needed?</a:t>
            </a:r>
            <a:endParaRPr lang="en-US" i="1" dirty="0"/>
          </a:p>
        </p:txBody>
      </p:sp>
    </p:spTree>
    <p:extLst>
      <p:ext uri="{BB962C8B-B14F-4D97-AF65-F5344CB8AC3E}">
        <p14:creationId xmlns:p14="http://schemas.microsoft.com/office/powerpoint/2010/main" val="27472534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Shared Equity Leadership (SEL)</a:t>
            </a:r>
          </a:p>
        </p:txBody>
      </p:sp>
      <p:sp>
        <p:nvSpPr>
          <p:cNvPr id="3" name="Content Placeholder 2"/>
          <p:cNvSpPr>
            <a:spLocks noGrp="1"/>
          </p:cNvSpPr>
          <p:nvPr>
            <p:ph sz="half" idx="1"/>
          </p:nvPr>
        </p:nvSpPr>
        <p:spPr>
          <a:xfrm>
            <a:off x="628651" y="1980373"/>
            <a:ext cx="3886200" cy="4351339"/>
          </a:xfrm>
        </p:spPr>
        <p:txBody>
          <a:bodyPr/>
          <a:lstStyle/>
          <a:p>
            <a:pPr marL="0" indent="0" algn="ctr">
              <a:buNone/>
            </a:pPr>
            <a:r>
              <a:rPr lang="en-US" i="1" dirty="0"/>
              <a:t>Transforming institutions to become </a:t>
            </a:r>
            <a:r>
              <a:rPr lang="en-US" i="1" dirty="0" smtClean="0"/>
              <a:t>more equitable </a:t>
            </a:r>
            <a:r>
              <a:rPr lang="en-US" i="1" dirty="0"/>
              <a:t>requires shared leadership</a:t>
            </a:r>
            <a:r>
              <a:rPr lang="en-US" i="1" dirty="0" smtClean="0"/>
              <a:t>, which </a:t>
            </a:r>
            <a:r>
              <a:rPr lang="en-US" i="1" dirty="0"/>
              <a:t>includes administrators, faculty</a:t>
            </a:r>
            <a:r>
              <a:rPr lang="en-US" i="1" dirty="0" smtClean="0"/>
              <a:t>, and </a:t>
            </a:r>
            <a:r>
              <a:rPr lang="en-US" i="1" dirty="0"/>
              <a:t>staff in agenda-setting and </a:t>
            </a:r>
            <a:r>
              <a:rPr lang="en-US" i="1" dirty="0" smtClean="0"/>
              <a:t>decision-making </a:t>
            </a:r>
            <a:r>
              <a:rPr lang="en-US" i="1" dirty="0"/>
              <a:t>and can produce better </a:t>
            </a:r>
            <a:r>
              <a:rPr lang="en-US" i="1" dirty="0" smtClean="0"/>
              <a:t>outcomes for </a:t>
            </a:r>
            <a:r>
              <a:rPr lang="en-US" i="1" dirty="0"/>
              <a:t>organizations.</a:t>
            </a:r>
          </a:p>
        </p:txBody>
      </p:sp>
      <p:pic>
        <p:nvPicPr>
          <p:cNvPr id="5" name="Content Placeholder 4">
            <a:hlinkClick r:id="rId2"/>
          </p:cNvPr>
          <p:cNvPicPr>
            <a:picLocks noGrp="1" noChangeAspect="1"/>
          </p:cNvPicPr>
          <p:nvPr>
            <p:ph sz="half" idx="2"/>
          </p:nvPr>
        </p:nvPicPr>
        <p:blipFill>
          <a:blip r:embed="rId3"/>
          <a:stretch>
            <a:fillRect/>
          </a:stretch>
        </p:blipFill>
        <p:spPr>
          <a:xfrm>
            <a:off x="4893739" y="1980372"/>
            <a:ext cx="3357039" cy="4351339"/>
          </a:xfrm>
          <a:prstGeom prst="rect">
            <a:avLst/>
          </a:prstGeom>
        </p:spPr>
      </p:pic>
    </p:spTree>
    <p:extLst>
      <p:ext uri="{BB962C8B-B14F-4D97-AF65-F5344CB8AC3E}">
        <p14:creationId xmlns:p14="http://schemas.microsoft.com/office/powerpoint/2010/main" val="23421595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p:txBody>
          <a:bodyPr/>
          <a:lstStyle/>
          <a:p>
            <a:r>
              <a:rPr lang="en-US" dirty="0"/>
              <a:t>Thoughtfully and carefully select a diverse set of leaders to participate in the shared </a:t>
            </a:r>
            <a:r>
              <a:rPr lang="en-US" dirty="0" smtClean="0"/>
              <a:t>equity leadership </a:t>
            </a:r>
            <a:r>
              <a:rPr lang="en-US" dirty="0"/>
              <a:t>effort</a:t>
            </a:r>
            <a:r>
              <a:rPr lang="en-US" dirty="0" smtClean="0"/>
              <a:t>.</a:t>
            </a:r>
          </a:p>
          <a:p>
            <a:r>
              <a:rPr lang="en-US" dirty="0"/>
              <a:t>Carefully orient and socialize the team to shared equity leadership</a:t>
            </a:r>
            <a:r>
              <a:rPr lang="en-US" dirty="0" smtClean="0"/>
              <a:t>.</a:t>
            </a:r>
          </a:p>
          <a:p>
            <a:r>
              <a:rPr lang="en-US" dirty="0"/>
              <a:t>Provide and require ongoing training</a:t>
            </a:r>
            <a:r>
              <a:rPr lang="en-US" dirty="0" smtClean="0"/>
              <a:t>.</a:t>
            </a:r>
          </a:p>
          <a:p>
            <a:r>
              <a:rPr lang="en-US" dirty="0"/>
              <a:t>Create spaces that support leaders’ personal journeys</a:t>
            </a:r>
            <a:r>
              <a:rPr lang="en-US" dirty="0" smtClean="0"/>
              <a:t>.</a:t>
            </a:r>
          </a:p>
          <a:p>
            <a:r>
              <a:rPr lang="en-US" dirty="0"/>
              <a:t>Openly discuss and model </a:t>
            </a:r>
            <a:r>
              <a:rPr lang="en-US" dirty="0" smtClean="0"/>
              <a:t>values.</a:t>
            </a:r>
            <a:endParaRPr lang="en-US" dirty="0"/>
          </a:p>
        </p:txBody>
      </p:sp>
    </p:spTree>
    <p:extLst>
      <p:ext uri="{BB962C8B-B14F-4D97-AF65-F5344CB8AC3E}">
        <p14:creationId xmlns:p14="http://schemas.microsoft.com/office/powerpoint/2010/main" val="40920792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p:txBody>
          <a:bodyPr/>
          <a:lstStyle/>
          <a:p>
            <a:r>
              <a:rPr lang="en-US" dirty="0"/>
              <a:t>Make data accessible and understandable</a:t>
            </a:r>
            <a:r>
              <a:rPr lang="en-US" dirty="0" smtClean="0"/>
              <a:t>.</a:t>
            </a:r>
          </a:p>
          <a:p>
            <a:r>
              <a:rPr lang="en-US" dirty="0"/>
              <a:t>Be transparent about institutional history</a:t>
            </a:r>
            <a:r>
              <a:rPr lang="en-US" dirty="0" smtClean="0"/>
              <a:t>.</a:t>
            </a:r>
          </a:p>
          <a:p>
            <a:r>
              <a:rPr lang="en-US" dirty="0"/>
              <a:t>Make equity leadership commonplace</a:t>
            </a:r>
            <a:r>
              <a:rPr lang="en-US" dirty="0" smtClean="0"/>
              <a:t>.</a:t>
            </a:r>
          </a:p>
          <a:p>
            <a:r>
              <a:rPr lang="en-US" dirty="0"/>
              <a:t>Reflect on context</a:t>
            </a:r>
            <a:r>
              <a:rPr lang="en-US" dirty="0" smtClean="0"/>
              <a:t>.</a:t>
            </a:r>
          </a:p>
          <a:p>
            <a:r>
              <a:rPr lang="en-US" dirty="0"/>
              <a:t>Engage with </a:t>
            </a:r>
            <a:r>
              <a:rPr lang="en-US" dirty="0" smtClean="0"/>
              <a:t>emotions.</a:t>
            </a:r>
          </a:p>
          <a:p>
            <a:r>
              <a:rPr lang="en-US" dirty="0"/>
              <a:t>Be flexible and creative with accountability and measures of </a:t>
            </a:r>
            <a:r>
              <a:rPr lang="en-US" dirty="0" smtClean="0"/>
              <a:t>success.</a:t>
            </a:r>
          </a:p>
          <a:p>
            <a:r>
              <a:rPr lang="en-US" dirty="0"/>
              <a:t>Incentivize and reward the work.</a:t>
            </a:r>
          </a:p>
        </p:txBody>
      </p:sp>
    </p:spTree>
    <p:extLst>
      <p:ext uri="{BB962C8B-B14F-4D97-AF65-F5344CB8AC3E}">
        <p14:creationId xmlns:p14="http://schemas.microsoft.com/office/powerpoint/2010/main" val="17805678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dirty="0">
                <a:hlinkClick r:id="rId2"/>
              </a:rPr>
              <a:t>American Council on Education (ACE): Shared </a:t>
            </a:r>
            <a:r>
              <a:rPr lang="en-US" dirty="0" smtClean="0">
                <a:hlinkClick r:id="rId2"/>
              </a:rPr>
              <a:t>Equity Leadership</a:t>
            </a:r>
            <a:r>
              <a:rPr lang="en-US" dirty="0"/>
              <a:t> </a:t>
            </a:r>
            <a:r>
              <a:rPr lang="en-US" dirty="0" smtClean="0"/>
              <a:t>- </a:t>
            </a:r>
            <a:r>
              <a:rPr lang="en-US" dirty="0" smtClean="0">
                <a:hlinkClick r:id="rId3"/>
              </a:rPr>
              <a:t>Making </a:t>
            </a:r>
            <a:r>
              <a:rPr lang="en-US" dirty="0">
                <a:hlinkClick r:id="rId3"/>
              </a:rPr>
              <a:t>Equity Everyone's Work</a:t>
            </a:r>
            <a:endParaRPr lang="en-US" dirty="0" smtClean="0">
              <a:hlinkClick r:id="rId3"/>
            </a:endParaRPr>
          </a:p>
          <a:p>
            <a:r>
              <a:rPr lang="en-US" dirty="0">
                <a:hlinkClick r:id="rId3"/>
              </a:rPr>
              <a:t>National Association for College Admission Counseling (NACAC) Cultural </a:t>
            </a:r>
            <a:r>
              <a:rPr lang="en-US" dirty="0" smtClean="0">
                <a:hlinkClick r:id="rId3"/>
              </a:rPr>
              <a:t>Fluency Resource Guide </a:t>
            </a:r>
            <a:endParaRPr lang="en-US" dirty="0" smtClean="0"/>
          </a:p>
          <a:p>
            <a:r>
              <a:rPr lang="en-US" dirty="0" smtClean="0">
                <a:hlinkClick r:id="rId4"/>
              </a:rPr>
              <a:t>Florida Department of Education, Division of Florida Colleges – Student Affairs, Equity and Civil Rights Compliance </a:t>
            </a:r>
            <a:endParaRPr lang="en-US" dirty="0"/>
          </a:p>
        </p:txBody>
      </p:sp>
    </p:spTree>
    <p:extLst>
      <p:ext uri="{BB962C8B-B14F-4D97-AF65-F5344CB8AC3E}">
        <p14:creationId xmlns:p14="http://schemas.microsoft.com/office/powerpoint/2010/main" val="752752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B2125-7D58-4477-B12A-0E0D3F611F8A}"/>
              </a:ext>
            </a:extLst>
          </p:cNvPr>
          <p:cNvSpPr>
            <a:spLocks noGrp="1"/>
          </p:cNvSpPr>
          <p:nvPr>
            <p:ph type="title"/>
          </p:nvPr>
        </p:nvSpPr>
        <p:spPr/>
        <p:txBody>
          <a:bodyPr/>
          <a:lstStyle/>
          <a:p>
            <a:r>
              <a:rPr lang="en-US" dirty="0" smtClean="0">
                <a:latin typeface="Calibri"/>
                <a:cs typeface="Calibri"/>
              </a:rPr>
              <a:t>Division of Florida Colleges</a:t>
            </a:r>
            <a:endParaRPr lang="en-US" dirty="0">
              <a:latin typeface="Calibri"/>
            </a:endParaRPr>
          </a:p>
        </p:txBody>
      </p:sp>
      <p:sp>
        <p:nvSpPr>
          <p:cNvPr id="5" name="Text Placeholder 4">
            <a:extLst>
              <a:ext uri="{FF2B5EF4-FFF2-40B4-BE49-F238E27FC236}">
                <a16:creationId xmlns:a16="http://schemas.microsoft.com/office/drawing/2014/main" id="{18D7DF8C-5303-4B39-BD99-EF7070939CE2}"/>
              </a:ext>
            </a:extLst>
          </p:cNvPr>
          <p:cNvSpPr txBox="1">
            <a:spLocks/>
          </p:cNvSpPr>
          <p:nvPr/>
        </p:nvSpPr>
        <p:spPr bwMode="auto">
          <a:xfrm>
            <a:off x="4246687" y="4281159"/>
            <a:ext cx="3929781" cy="1862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90000"/>
              </a:lnSpc>
              <a:spcBef>
                <a:spcPts val="1000"/>
              </a:spcBef>
              <a:spcAft>
                <a:spcPct val="0"/>
              </a:spcAft>
              <a:buClr>
                <a:srgbClr val="262A63"/>
              </a:buClr>
              <a:buFont typeface="Arial" panose="020B0604020202020204" pitchFamily="34" charset="0"/>
              <a:buNone/>
              <a:defRPr sz="2400" kern="1200">
                <a:solidFill>
                  <a:schemeClr val="tx1"/>
                </a:solidFill>
                <a:latin typeface="Calibri" panose="020F0502020204030204" pitchFamily="34" charset="0"/>
                <a:ea typeface="+mn-ea"/>
                <a:cs typeface="+mn-cs"/>
              </a:defRPr>
            </a:lvl1pPr>
            <a:lvl2pPr marL="457200" indent="0" algn="l" rtl="0" eaLnBrk="0" fontAlgn="base" hangingPunct="0">
              <a:lnSpc>
                <a:spcPct val="90000"/>
              </a:lnSpc>
              <a:spcBef>
                <a:spcPts val="500"/>
              </a:spcBef>
              <a:spcAft>
                <a:spcPct val="0"/>
              </a:spcAft>
              <a:buClr>
                <a:srgbClr val="00689B"/>
              </a:buClr>
              <a:buFont typeface="Arial" panose="020B0604020202020204" pitchFamily="34" charset="0"/>
              <a:buNone/>
              <a:defRPr sz="2000" kern="1200">
                <a:solidFill>
                  <a:schemeClr val="tx1">
                    <a:tint val="75000"/>
                  </a:schemeClr>
                </a:solidFill>
                <a:latin typeface="Calibri" panose="020F0502020204030204" pitchFamily="34" charset="0"/>
                <a:ea typeface="+mn-ea"/>
                <a:cs typeface="+mn-cs"/>
              </a:defRPr>
            </a:lvl2pPr>
            <a:lvl3pPr marL="914400" indent="0" algn="l" rtl="0" eaLnBrk="0" fontAlgn="base" hangingPunct="0">
              <a:lnSpc>
                <a:spcPct val="90000"/>
              </a:lnSpc>
              <a:spcBef>
                <a:spcPts val="500"/>
              </a:spcBef>
              <a:spcAft>
                <a:spcPct val="0"/>
              </a:spcAft>
              <a:buClr>
                <a:srgbClr val="00A88D"/>
              </a:buClr>
              <a:buFont typeface="Arial" panose="020B0604020202020204" pitchFamily="34" charset="0"/>
              <a:buNone/>
              <a:defRPr sz="1800" kern="1200">
                <a:solidFill>
                  <a:schemeClr val="tx1">
                    <a:tint val="75000"/>
                  </a:schemeClr>
                </a:solidFill>
                <a:latin typeface="Calibri" panose="020F0502020204030204" pitchFamily="34" charset="0"/>
                <a:ea typeface="+mn-ea"/>
                <a:cs typeface="+mn-cs"/>
              </a:defRPr>
            </a:lvl3pPr>
            <a:lvl4pPr marL="1371600" indent="0" algn="l" rtl="0" eaLnBrk="0" fontAlgn="base" hangingPunct="0">
              <a:lnSpc>
                <a:spcPct val="90000"/>
              </a:lnSpc>
              <a:spcBef>
                <a:spcPts val="500"/>
              </a:spcBef>
              <a:spcAft>
                <a:spcPct val="0"/>
              </a:spcAft>
              <a:buClr>
                <a:srgbClr val="9CB63C"/>
              </a:buClr>
              <a:buFont typeface="Arial" panose="020B0604020202020204" pitchFamily="34" charset="0"/>
              <a:buNone/>
              <a:defRPr sz="1600" kern="1200">
                <a:solidFill>
                  <a:schemeClr val="tx1">
                    <a:tint val="75000"/>
                  </a:schemeClr>
                </a:solidFill>
                <a:latin typeface="Calibri" panose="020F0502020204030204" pitchFamily="34" charset="0"/>
                <a:ea typeface="+mn-ea"/>
                <a:cs typeface="+mn-cs"/>
              </a:defRPr>
            </a:lvl4pPr>
            <a:lvl5pPr marL="1828800" indent="0" algn="l" rtl="0" eaLnBrk="0" fontAlgn="base" hangingPunct="0">
              <a:lnSpc>
                <a:spcPct val="90000"/>
              </a:lnSpc>
              <a:spcBef>
                <a:spcPts val="500"/>
              </a:spcBef>
              <a:spcAft>
                <a:spcPct val="0"/>
              </a:spcAft>
              <a:buClr>
                <a:srgbClr val="CD9D2C"/>
              </a:buClr>
              <a:buFont typeface="Arial" panose="020B0604020202020204" pitchFamily="34" charset="0"/>
              <a:buNone/>
              <a:defRPr sz="1600" kern="1200">
                <a:solidFill>
                  <a:schemeClr val="tx1">
                    <a:tint val="75000"/>
                  </a:schemeClr>
                </a:solidFill>
                <a:latin typeface="Calibri" panose="020F0502020204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US" dirty="0"/>
          </a:p>
        </p:txBody>
      </p:sp>
    </p:spTree>
    <p:extLst>
      <p:ext uri="{BB962C8B-B14F-4D97-AF65-F5344CB8AC3E}">
        <p14:creationId xmlns:p14="http://schemas.microsoft.com/office/powerpoint/2010/main" val="19494193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966EF-5BBF-4D79-9A6B-83870A5BB12C}"/>
              </a:ext>
            </a:extLst>
          </p:cNvPr>
          <p:cNvSpPr>
            <a:spLocks noGrp="1"/>
          </p:cNvSpPr>
          <p:nvPr>
            <p:ph type="title"/>
          </p:nvPr>
        </p:nvSpPr>
        <p:spPr/>
        <p:txBody>
          <a:bodyPr/>
          <a:lstStyle/>
          <a:p>
            <a:r>
              <a:rPr lang="en-US" dirty="0" smtClean="0">
                <a:latin typeface="Calibri"/>
                <a:cs typeface="Calibri"/>
              </a:rPr>
              <a:t>Best Practices</a:t>
            </a:r>
            <a:endParaRPr lang="en-US" dirty="0"/>
          </a:p>
        </p:txBody>
      </p:sp>
    </p:spTree>
    <p:extLst>
      <p:ext uri="{BB962C8B-B14F-4D97-AF65-F5344CB8AC3E}">
        <p14:creationId xmlns:p14="http://schemas.microsoft.com/office/powerpoint/2010/main" val="1591902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46A1C-2057-4E84-B2AA-3C155BB81A6F}"/>
              </a:ext>
            </a:extLst>
          </p:cNvPr>
          <p:cNvSpPr>
            <a:spLocks noGrp="1"/>
          </p:cNvSpPr>
          <p:nvPr>
            <p:ph type="title"/>
          </p:nvPr>
        </p:nvSpPr>
        <p:spPr/>
        <p:txBody>
          <a:bodyPr/>
          <a:lstStyle/>
          <a:p>
            <a:pPr eaLnBrk="1" hangingPunct="1">
              <a:defRPr/>
            </a:pPr>
            <a:r>
              <a:rPr lang="en-US" dirty="0" smtClean="0">
                <a:cs typeface="Arial" pitchFamily="34" charset="0"/>
              </a:rPr>
              <a:t>Best Practices We Have Encountered</a:t>
            </a:r>
            <a:endParaRPr lang="en-US" dirty="0">
              <a:cs typeface="Arial" pitchFamily="34" charset="0"/>
            </a:endParaRPr>
          </a:p>
        </p:txBody>
      </p:sp>
      <p:sp>
        <p:nvSpPr>
          <p:cNvPr id="3" name="Content Placeholder 2">
            <a:extLst>
              <a:ext uri="{FF2B5EF4-FFF2-40B4-BE49-F238E27FC236}">
                <a16:creationId xmlns:a16="http://schemas.microsoft.com/office/drawing/2014/main" id="{5A3E0A04-847B-4B35-A6E4-19BE0EBD7918}"/>
              </a:ext>
            </a:extLst>
          </p:cNvPr>
          <p:cNvSpPr>
            <a:spLocks noGrp="1"/>
          </p:cNvSpPr>
          <p:nvPr>
            <p:ph idx="1"/>
          </p:nvPr>
        </p:nvSpPr>
        <p:spPr/>
        <p:txBody>
          <a:bodyPr/>
          <a:lstStyle/>
          <a:p>
            <a:r>
              <a:rPr lang="en-US" dirty="0" smtClean="0"/>
              <a:t>Equity is embedded in the culture</a:t>
            </a:r>
          </a:p>
          <a:p>
            <a:r>
              <a:rPr lang="en-US" dirty="0" smtClean="0"/>
              <a:t>Representation matters – everyone has a voice in policies and processes</a:t>
            </a:r>
          </a:p>
          <a:p>
            <a:r>
              <a:rPr lang="en-US" dirty="0" smtClean="0"/>
              <a:t>All decision-making is data-driven </a:t>
            </a:r>
          </a:p>
          <a:p>
            <a:r>
              <a:rPr lang="en-US" dirty="0" smtClean="0"/>
              <a:t>Shared equity leadership – not the sole responsibility of the Equity Officer</a:t>
            </a:r>
            <a:endParaRPr lang="en-US" dirty="0"/>
          </a:p>
        </p:txBody>
      </p:sp>
    </p:spTree>
    <p:extLst>
      <p:ext uri="{BB962C8B-B14F-4D97-AF65-F5344CB8AC3E}">
        <p14:creationId xmlns:p14="http://schemas.microsoft.com/office/powerpoint/2010/main" val="33662028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966EF-5BBF-4D79-9A6B-83870A5BB12C}"/>
              </a:ext>
            </a:extLst>
          </p:cNvPr>
          <p:cNvSpPr>
            <a:spLocks noGrp="1"/>
          </p:cNvSpPr>
          <p:nvPr>
            <p:ph type="title"/>
          </p:nvPr>
        </p:nvSpPr>
        <p:spPr/>
        <p:txBody>
          <a:bodyPr/>
          <a:lstStyle/>
          <a:p>
            <a:r>
              <a:rPr lang="en-US" dirty="0" smtClean="0">
                <a:latin typeface="Calibri"/>
                <a:cs typeface="Calibri"/>
              </a:rPr>
              <a:t>Florida SouthWestern State College</a:t>
            </a:r>
            <a:endParaRPr lang="en-US" dirty="0"/>
          </a:p>
        </p:txBody>
      </p:sp>
      <p:sp>
        <p:nvSpPr>
          <p:cNvPr id="3" name="TextBox 2"/>
          <p:cNvSpPr txBox="1"/>
          <p:nvPr/>
        </p:nvSpPr>
        <p:spPr>
          <a:xfrm>
            <a:off x="2194560" y="4248443"/>
            <a:ext cx="5444197" cy="1846659"/>
          </a:xfrm>
          <a:prstGeom prst="rect">
            <a:avLst/>
          </a:prstGeom>
          <a:noFill/>
        </p:spPr>
        <p:txBody>
          <a:bodyPr wrap="square" rtlCol="0">
            <a:spAutoFit/>
          </a:bodyPr>
          <a:lstStyle/>
          <a:p>
            <a:pPr algn="ctr"/>
            <a:r>
              <a:rPr lang="en-US" sz="2400" b="1" dirty="0"/>
              <a:t>Dr. Michele Yovanovich</a:t>
            </a:r>
          </a:p>
          <a:p>
            <a:pPr algn="ctr"/>
            <a:r>
              <a:rPr lang="en-US" sz="2400" dirty="0"/>
              <a:t>Vice Provost </a:t>
            </a:r>
            <a:r>
              <a:rPr lang="en-US" sz="2400" dirty="0" smtClean="0"/>
              <a:t>- Student </a:t>
            </a:r>
            <a:r>
              <a:rPr lang="en-US" sz="2400" dirty="0"/>
              <a:t>Affairs, Enrollment Services, </a:t>
            </a:r>
            <a:r>
              <a:rPr lang="en-US" sz="2400" dirty="0" smtClean="0"/>
              <a:t>Athletics</a:t>
            </a:r>
          </a:p>
          <a:p>
            <a:pPr algn="ctr"/>
            <a:r>
              <a:rPr lang="en-US" sz="2400" u="sng" dirty="0">
                <a:hlinkClick r:id="rId2"/>
              </a:rPr>
              <a:t>Michele.yovanovich@fsw.edu</a:t>
            </a:r>
            <a:endParaRPr lang="en-US" sz="2400" dirty="0"/>
          </a:p>
          <a:p>
            <a:endParaRPr lang="en-US" dirty="0"/>
          </a:p>
        </p:txBody>
      </p:sp>
    </p:spTree>
    <p:extLst>
      <p:ext uri="{BB962C8B-B14F-4D97-AF65-F5344CB8AC3E}">
        <p14:creationId xmlns:p14="http://schemas.microsoft.com/office/powerpoint/2010/main" val="9988573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E4FC4-9063-804D-96D9-31F8ACB64A90}"/>
              </a:ext>
            </a:extLst>
          </p:cNvPr>
          <p:cNvSpPr>
            <a:spLocks noGrp="1"/>
          </p:cNvSpPr>
          <p:nvPr>
            <p:ph type="ctrTitle"/>
          </p:nvPr>
        </p:nvSpPr>
        <p:spPr>
          <a:xfrm>
            <a:off x="1143000" y="1238313"/>
            <a:ext cx="6858000" cy="1790700"/>
          </a:xfrm>
        </p:spPr>
        <p:txBody>
          <a:bodyPr/>
          <a:lstStyle/>
          <a:p>
            <a:r>
              <a:rPr lang="en-US" sz="6000" dirty="0"/>
              <a:t>I.D.E.A.</a:t>
            </a:r>
          </a:p>
        </p:txBody>
      </p:sp>
      <p:sp>
        <p:nvSpPr>
          <p:cNvPr id="3" name="Subtitle 2">
            <a:extLst>
              <a:ext uri="{FF2B5EF4-FFF2-40B4-BE49-F238E27FC236}">
                <a16:creationId xmlns:a16="http://schemas.microsoft.com/office/drawing/2014/main" id="{0C0CEBF4-3BCC-AE47-A7F3-238AD422E280}"/>
              </a:ext>
            </a:extLst>
          </p:cNvPr>
          <p:cNvSpPr>
            <a:spLocks noGrp="1"/>
          </p:cNvSpPr>
          <p:nvPr>
            <p:ph type="subTitle" idx="1"/>
          </p:nvPr>
        </p:nvSpPr>
        <p:spPr>
          <a:xfrm>
            <a:off x="1466491" y="3321676"/>
            <a:ext cx="6858000" cy="1241823"/>
          </a:xfrm>
        </p:spPr>
        <p:txBody>
          <a:bodyPr>
            <a:normAutofit/>
          </a:bodyPr>
          <a:lstStyle/>
          <a:p>
            <a:r>
              <a:rPr lang="en-US" sz="3200" dirty="0"/>
              <a:t>Inclusion, Diversity, Equity and Access</a:t>
            </a:r>
          </a:p>
        </p:txBody>
      </p:sp>
    </p:spTree>
    <p:extLst>
      <p:ext uri="{BB962C8B-B14F-4D97-AF65-F5344CB8AC3E}">
        <p14:creationId xmlns:p14="http://schemas.microsoft.com/office/powerpoint/2010/main" val="19029639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75C84-C0A0-A04C-AEF7-255CBB9D607F}"/>
              </a:ext>
            </a:extLst>
          </p:cNvPr>
          <p:cNvSpPr>
            <a:spLocks noGrp="1"/>
          </p:cNvSpPr>
          <p:nvPr>
            <p:ph type="ctrTitle"/>
          </p:nvPr>
        </p:nvSpPr>
        <p:spPr>
          <a:xfrm>
            <a:off x="1266756" y="3179653"/>
            <a:ext cx="6858000" cy="1790700"/>
          </a:xfrm>
        </p:spPr>
        <p:txBody>
          <a:bodyPr>
            <a:noAutofit/>
          </a:bodyPr>
          <a:lstStyle/>
          <a:p>
            <a:r>
              <a:rPr lang="en-US" sz="3600" dirty="0"/>
              <a:t>Mission</a:t>
            </a:r>
            <a:r>
              <a:rPr lang="en-US" sz="2100" dirty="0"/>
              <a:t/>
            </a:r>
            <a:br>
              <a:rPr lang="en-US" sz="2100" dirty="0"/>
            </a:br>
            <a:r>
              <a:rPr lang="en-US" sz="2100" dirty="0"/>
              <a:t/>
            </a:r>
            <a:br>
              <a:rPr lang="en-US" sz="2100" dirty="0"/>
            </a:br>
            <a:r>
              <a:rPr lang="en-US" sz="2800" dirty="0"/>
              <a:t>The Inclusion, Diversity, Equity, and Access (IDEA) Committee works to create a campus environment that is welcoming, safe, and inclusive to all of our students, administrators, faculty and staff. </a:t>
            </a:r>
            <a:r>
              <a:rPr lang="en-US" sz="2100" dirty="0"/>
              <a:t/>
            </a:r>
            <a:br>
              <a:rPr lang="en-US" sz="2100" dirty="0"/>
            </a:br>
            <a:endParaRPr lang="en-US" sz="2100" dirty="0"/>
          </a:p>
        </p:txBody>
      </p:sp>
    </p:spTree>
    <p:extLst>
      <p:ext uri="{BB962C8B-B14F-4D97-AF65-F5344CB8AC3E}">
        <p14:creationId xmlns:p14="http://schemas.microsoft.com/office/powerpoint/2010/main" val="4043288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C3CAD-EDF6-4E4E-BE5A-08A6E5FFF2D9}"/>
              </a:ext>
            </a:extLst>
          </p:cNvPr>
          <p:cNvSpPr>
            <a:spLocks noGrp="1"/>
          </p:cNvSpPr>
          <p:nvPr>
            <p:ph type="title"/>
          </p:nvPr>
        </p:nvSpPr>
        <p:spPr>
          <a:xfrm>
            <a:off x="361953" y="454295"/>
            <a:ext cx="8443232" cy="661307"/>
          </a:xfrm>
        </p:spPr>
        <p:txBody>
          <a:bodyPr/>
          <a:lstStyle/>
          <a:p>
            <a:pPr algn="ctr"/>
            <a:r>
              <a:rPr lang="en-US" dirty="0"/>
              <a:t>The Group’s Charge</a:t>
            </a:r>
          </a:p>
        </p:txBody>
      </p:sp>
      <p:sp>
        <p:nvSpPr>
          <p:cNvPr id="3" name="Content Placeholder 2">
            <a:extLst>
              <a:ext uri="{FF2B5EF4-FFF2-40B4-BE49-F238E27FC236}">
                <a16:creationId xmlns:a16="http://schemas.microsoft.com/office/drawing/2014/main" id="{00EE21F0-3E57-0D40-AD76-A4CC0EC33D4D}"/>
              </a:ext>
            </a:extLst>
          </p:cNvPr>
          <p:cNvSpPr>
            <a:spLocks noGrp="1"/>
          </p:cNvSpPr>
          <p:nvPr>
            <p:ph idx="1"/>
          </p:nvPr>
        </p:nvSpPr>
        <p:spPr>
          <a:xfrm>
            <a:off x="361953" y="1431001"/>
            <a:ext cx="4135211" cy="4238279"/>
          </a:xfrm>
        </p:spPr>
        <p:txBody>
          <a:bodyPr>
            <a:normAutofit/>
          </a:bodyPr>
          <a:lstStyle/>
          <a:p>
            <a:pPr>
              <a:buFont typeface="Wingdings" panose="05000000000000000000" pitchFamily="2" charset="2"/>
              <a:buChar char="§"/>
            </a:pPr>
            <a:r>
              <a:rPr lang="en-US" sz="1800" dirty="0"/>
              <a:t>Serving as an advisory council to the college administration in the development of the Annual Equity Update Report.</a:t>
            </a:r>
          </a:p>
          <a:p>
            <a:pPr>
              <a:buFont typeface="Wingdings" panose="05000000000000000000" pitchFamily="2" charset="2"/>
              <a:buChar char="§"/>
            </a:pPr>
            <a:endParaRPr lang="en-US" sz="1800" dirty="0"/>
          </a:p>
          <a:p>
            <a:pPr>
              <a:buFont typeface="Wingdings" panose="05000000000000000000" pitchFamily="2" charset="2"/>
              <a:buChar char="§"/>
            </a:pPr>
            <a:r>
              <a:rPr lang="en-US" sz="1800" dirty="0"/>
              <a:t>Promoting multicultural awareness, knowledge, and skills through campus-wide formal and informal training and development initiatives.</a:t>
            </a:r>
          </a:p>
          <a:p>
            <a:pPr>
              <a:buFont typeface="Wingdings" panose="05000000000000000000" pitchFamily="2" charset="2"/>
              <a:buChar char="§"/>
            </a:pPr>
            <a:endParaRPr lang="en-US" sz="1800" dirty="0"/>
          </a:p>
          <a:p>
            <a:pPr>
              <a:buFont typeface="Wingdings" panose="05000000000000000000" pitchFamily="2" charset="2"/>
              <a:buChar char="§"/>
            </a:pPr>
            <a:r>
              <a:rPr lang="en-US" sz="1800" dirty="0"/>
              <a:t>Promoting institutional policies and practices at Florida SouthWestern State College which invite and reinforce inclusiveness.</a:t>
            </a:r>
          </a:p>
          <a:p>
            <a:pPr>
              <a:buFont typeface="Wingdings" panose="05000000000000000000" pitchFamily="2" charset="2"/>
              <a:buChar char="§"/>
            </a:pPr>
            <a:endParaRPr lang="en-US" dirty="0"/>
          </a:p>
        </p:txBody>
      </p:sp>
      <p:sp>
        <p:nvSpPr>
          <p:cNvPr id="4" name="Content Placeholder 3">
            <a:extLst>
              <a:ext uri="{FF2B5EF4-FFF2-40B4-BE49-F238E27FC236}">
                <a16:creationId xmlns:a16="http://schemas.microsoft.com/office/drawing/2014/main" id="{C882808C-114C-4D4A-B25D-D31B6EC451F7}"/>
              </a:ext>
            </a:extLst>
          </p:cNvPr>
          <p:cNvSpPr>
            <a:spLocks noGrp="1"/>
          </p:cNvSpPr>
          <p:nvPr>
            <p:ph idx="10"/>
          </p:nvPr>
        </p:nvSpPr>
        <p:spPr>
          <a:xfrm>
            <a:off x="4583569" y="1431001"/>
            <a:ext cx="4135211" cy="4491495"/>
          </a:xfrm>
        </p:spPr>
        <p:txBody>
          <a:bodyPr>
            <a:normAutofit fontScale="92500" lnSpcReduction="10000"/>
          </a:bodyPr>
          <a:lstStyle/>
          <a:p>
            <a:pPr>
              <a:buFont typeface="Wingdings" panose="05000000000000000000" pitchFamily="2" charset="2"/>
              <a:buChar char="§"/>
            </a:pPr>
            <a:r>
              <a:rPr lang="en-US" sz="1900" dirty="0"/>
              <a:t>Providing support and engagement activities for underrepresented and/or marginalized students, faculty and staff.</a:t>
            </a:r>
          </a:p>
          <a:p>
            <a:pPr>
              <a:buFont typeface="Wingdings" panose="05000000000000000000" pitchFamily="2" charset="2"/>
              <a:buChar char="§"/>
            </a:pPr>
            <a:endParaRPr lang="en-US" sz="1900" dirty="0"/>
          </a:p>
          <a:p>
            <a:pPr>
              <a:buFont typeface="Wingdings" panose="05000000000000000000" pitchFamily="2" charset="2"/>
              <a:buChar char="§"/>
            </a:pPr>
            <a:r>
              <a:rPr lang="en-US" sz="1900" dirty="0"/>
              <a:t>Champion the recruitment and retention of individuals from diverse populations.</a:t>
            </a:r>
          </a:p>
          <a:p>
            <a:pPr>
              <a:buFont typeface="Wingdings" panose="05000000000000000000" pitchFamily="2" charset="2"/>
              <a:buChar char="§"/>
            </a:pPr>
            <a:endParaRPr lang="en-US" sz="1900" dirty="0"/>
          </a:p>
          <a:p>
            <a:pPr>
              <a:buFont typeface="Wingdings" panose="05000000000000000000" pitchFamily="2" charset="2"/>
              <a:buChar char="§"/>
            </a:pPr>
            <a:r>
              <a:rPr lang="en-US" sz="1900" dirty="0"/>
              <a:t>Providing programming that focuses on issues of diversity and a culture of inclusion.</a:t>
            </a:r>
          </a:p>
          <a:p>
            <a:pPr marL="0" indent="0">
              <a:buNone/>
            </a:pPr>
            <a:endParaRPr lang="en-US" sz="1900" dirty="0"/>
          </a:p>
          <a:p>
            <a:pPr>
              <a:buFont typeface="Wingdings" panose="05000000000000000000" pitchFamily="2" charset="2"/>
              <a:buChar char="§"/>
            </a:pPr>
            <a:r>
              <a:rPr lang="en-US" sz="1900" dirty="0"/>
              <a:t>Serving as advocates and active agents of social change consistent with the mission statement of Florida SouthWestern State College.</a:t>
            </a:r>
          </a:p>
          <a:p>
            <a:pPr>
              <a:buFont typeface="Wingdings" panose="05000000000000000000" pitchFamily="2" charset="2"/>
              <a:buChar char="§"/>
            </a:pPr>
            <a:endParaRPr lang="en-US" dirty="0"/>
          </a:p>
        </p:txBody>
      </p:sp>
    </p:spTree>
    <p:extLst>
      <p:ext uri="{BB962C8B-B14F-4D97-AF65-F5344CB8AC3E}">
        <p14:creationId xmlns:p14="http://schemas.microsoft.com/office/powerpoint/2010/main" val="15285768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1221D-5D44-B345-8E3F-A19E59F8C286}"/>
              </a:ext>
            </a:extLst>
          </p:cNvPr>
          <p:cNvSpPr>
            <a:spLocks noGrp="1"/>
          </p:cNvSpPr>
          <p:nvPr>
            <p:ph type="ctrTitle"/>
          </p:nvPr>
        </p:nvSpPr>
        <p:spPr>
          <a:xfrm>
            <a:off x="1030459" y="1459272"/>
            <a:ext cx="6858000" cy="646520"/>
          </a:xfrm>
        </p:spPr>
        <p:txBody>
          <a:bodyPr>
            <a:normAutofit fontScale="90000"/>
          </a:bodyPr>
          <a:lstStyle/>
          <a:p>
            <a:r>
              <a:rPr lang="en-US" dirty="0"/>
              <a:t>Membership</a:t>
            </a:r>
          </a:p>
        </p:txBody>
      </p:sp>
      <p:sp>
        <p:nvSpPr>
          <p:cNvPr id="3" name="Subtitle 2">
            <a:extLst>
              <a:ext uri="{FF2B5EF4-FFF2-40B4-BE49-F238E27FC236}">
                <a16:creationId xmlns:a16="http://schemas.microsoft.com/office/drawing/2014/main" id="{4C67A9F5-9F44-F049-B91A-30251A9E2A6F}"/>
              </a:ext>
            </a:extLst>
          </p:cNvPr>
          <p:cNvSpPr>
            <a:spLocks noGrp="1"/>
          </p:cNvSpPr>
          <p:nvPr>
            <p:ph type="subTitle" idx="1"/>
          </p:nvPr>
        </p:nvSpPr>
        <p:spPr>
          <a:xfrm>
            <a:off x="1143000" y="2752912"/>
            <a:ext cx="6858000" cy="2846030"/>
          </a:xfrm>
        </p:spPr>
        <p:txBody>
          <a:bodyPr>
            <a:normAutofit lnSpcReduction="10000"/>
          </a:bodyPr>
          <a:lstStyle/>
          <a:p>
            <a:pPr marL="257168" indent="-257168" algn="l">
              <a:buFont typeface="Wingdings" panose="05000000000000000000" pitchFamily="2" charset="2"/>
              <a:buChar char="Ø"/>
            </a:pPr>
            <a:r>
              <a:rPr lang="en-US" sz="2800" dirty="0"/>
              <a:t>Cross Functional Committee with representatives from:</a:t>
            </a:r>
          </a:p>
          <a:p>
            <a:pPr marL="600060" lvl="1" indent="-257168" algn="l">
              <a:buFont typeface="Wingdings" panose="05000000000000000000" pitchFamily="2" charset="2"/>
              <a:buChar char="Ø"/>
            </a:pPr>
            <a:r>
              <a:rPr lang="en-US" sz="2100" dirty="0">
                <a:solidFill>
                  <a:schemeClr val="bg1"/>
                </a:solidFill>
              </a:rPr>
              <a:t>Office of Student Engagement</a:t>
            </a:r>
          </a:p>
          <a:p>
            <a:pPr marL="600060" lvl="1" indent="-257168" algn="l">
              <a:buFont typeface="Wingdings" panose="05000000000000000000" pitchFamily="2" charset="2"/>
              <a:buChar char="Ø"/>
            </a:pPr>
            <a:r>
              <a:rPr lang="en-US" sz="2100" dirty="0">
                <a:solidFill>
                  <a:schemeClr val="bg1"/>
                </a:solidFill>
              </a:rPr>
              <a:t>Adaptive Services</a:t>
            </a:r>
          </a:p>
          <a:p>
            <a:pPr marL="600060" lvl="1" indent="-257168" algn="l">
              <a:buFont typeface="Wingdings" panose="05000000000000000000" pitchFamily="2" charset="2"/>
              <a:buChar char="Ø"/>
            </a:pPr>
            <a:r>
              <a:rPr lang="en-US" sz="2100" dirty="0">
                <a:solidFill>
                  <a:schemeClr val="bg1"/>
                </a:solidFill>
              </a:rPr>
              <a:t>Faculty</a:t>
            </a:r>
          </a:p>
          <a:p>
            <a:pPr marL="600060" lvl="1" indent="-257168" algn="l">
              <a:buFont typeface="Wingdings" panose="05000000000000000000" pitchFamily="2" charset="2"/>
              <a:buChar char="Ø"/>
            </a:pPr>
            <a:r>
              <a:rPr lang="en-US" sz="2100" dirty="0">
                <a:solidFill>
                  <a:schemeClr val="bg1"/>
                </a:solidFill>
              </a:rPr>
              <a:t>Human Resources and Title IX</a:t>
            </a:r>
          </a:p>
          <a:p>
            <a:pPr marL="600060" lvl="1" indent="-257168" algn="l">
              <a:buFont typeface="Wingdings" panose="05000000000000000000" pitchFamily="2" charset="2"/>
              <a:buChar char="Ø"/>
            </a:pPr>
            <a:r>
              <a:rPr lang="en-US" sz="2100" dirty="0">
                <a:solidFill>
                  <a:schemeClr val="bg1"/>
                </a:solidFill>
              </a:rPr>
              <a:t>Academic Advising</a:t>
            </a:r>
          </a:p>
          <a:p>
            <a:pPr marL="600060" lvl="1" indent="-257168" algn="l">
              <a:buFont typeface="Wingdings" panose="05000000000000000000" pitchFamily="2" charset="2"/>
              <a:buChar char="Ø"/>
            </a:pPr>
            <a:r>
              <a:rPr lang="en-US" sz="2100" dirty="0">
                <a:solidFill>
                  <a:schemeClr val="bg1"/>
                </a:solidFill>
              </a:rPr>
              <a:t>Instructional Technology</a:t>
            </a:r>
          </a:p>
          <a:p>
            <a:endParaRPr lang="en-US" dirty="0"/>
          </a:p>
        </p:txBody>
      </p:sp>
    </p:spTree>
    <p:extLst>
      <p:ext uri="{BB962C8B-B14F-4D97-AF65-F5344CB8AC3E}">
        <p14:creationId xmlns:p14="http://schemas.microsoft.com/office/powerpoint/2010/main" val="34621819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CDE33-3635-8F4B-859B-A700919CB7A0}"/>
              </a:ext>
            </a:extLst>
          </p:cNvPr>
          <p:cNvSpPr>
            <a:spLocks noGrp="1"/>
          </p:cNvSpPr>
          <p:nvPr>
            <p:ph type="title"/>
          </p:nvPr>
        </p:nvSpPr>
        <p:spPr/>
        <p:txBody>
          <a:bodyPr/>
          <a:lstStyle/>
          <a:p>
            <a:pPr algn="ctr"/>
            <a:r>
              <a:rPr lang="en-US" dirty="0"/>
              <a:t>Achievements in the Past Year</a:t>
            </a:r>
          </a:p>
        </p:txBody>
      </p:sp>
      <p:sp>
        <p:nvSpPr>
          <p:cNvPr id="3" name="Rectangle 2">
            <a:extLst>
              <a:ext uri="{FF2B5EF4-FFF2-40B4-BE49-F238E27FC236}">
                <a16:creationId xmlns:a16="http://schemas.microsoft.com/office/drawing/2014/main" id="{E4D94BE7-0F31-45F9-AE8D-C8CC7C26D7A3}"/>
              </a:ext>
            </a:extLst>
          </p:cNvPr>
          <p:cNvSpPr/>
          <p:nvPr/>
        </p:nvSpPr>
        <p:spPr>
          <a:xfrm>
            <a:off x="517291" y="1762473"/>
            <a:ext cx="8132552" cy="4247317"/>
          </a:xfrm>
          <a:prstGeom prst="rect">
            <a:avLst/>
          </a:prstGeom>
        </p:spPr>
        <p:txBody>
          <a:bodyPr wrap="square">
            <a:spAutoFit/>
          </a:bodyPr>
          <a:lstStyle/>
          <a:p>
            <a:pPr marL="214308" indent="-214308">
              <a:buFont typeface="Wingdings" panose="05000000000000000000" pitchFamily="2" charset="2"/>
              <a:buChar char="q"/>
            </a:pPr>
            <a:r>
              <a:rPr lang="en-US" dirty="0"/>
              <a:t>PROGRAMMING</a:t>
            </a:r>
          </a:p>
          <a:p>
            <a:pPr marL="557199" lvl="1" indent="-214308">
              <a:buFont typeface="Wingdings" panose="05000000000000000000" pitchFamily="2" charset="2"/>
              <a:buChar char="q"/>
            </a:pPr>
            <a:r>
              <a:rPr lang="en-US" dirty="0"/>
              <a:t>Office of Student Engagement re-vamp of the Student Development Curriculum, which includes a focus on Diversity and Inclusion under the </a:t>
            </a:r>
            <a:r>
              <a:rPr lang="en-US" i="1" dirty="0"/>
              <a:t>Leadership Development </a:t>
            </a:r>
            <a:r>
              <a:rPr lang="en-US" dirty="0"/>
              <a:t>theme.</a:t>
            </a:r>
          </a:p>
          <a:p>
            <a:pPr lvl="1"/>
            <a:endParaRPr lang="en-US" dirty="0"/>
          </a:p>
          <a:p>
            <a:pPr marL="557199" lvl="1" indent="-214308">
              <a:buFont typeface="Wingdings" panose="05000000000000000000" pitchFamily="2" charset="2"/>
              <a:buChar char="q"/>
            </a:pPr>
            <a:r>
              <a:rPr lang="en-US" dirty="0"/>
              <a:t>An increase in sessions and spaces for students to participate in dialogue about race, sexual orientation, “~isms”, the impact of discrimination and systemic oppression.</a:t>
            </a:r>
          </a:p>
          <a:p>
            <a:pPr lvl="1"/>
            <a:endParaRPr lang="en-US" dirty="0"/>
          </a:p>
          <a:p>
            <a:pPr marL="557199" lvl="1" indent="-214308">
              <a:buFont typeface="Wingdings" panose="05000000000000000000" pitchFamily="2" charset="2"/>
              <a:buChar char="q"/>
            </a:pPr>
            <a:r>
              <a:rPr lang="en-US" dirty="0"/>
              <a:t>Less focus on “fill in the blank” Months, and having the accomplishments of people who identify as part of diverse groups featured regularly </a:t>
            </a:r>
            <a:r>
              <a:rPr lang="en-US" b="1" dirty="0"/>
              <a:t>throughout</a:t>
            </a:r>
            <a:r>
              <a:rPr lang="en-US" dirty="0"/>
              <a:t> the year.</a:t>
            </a:r>
          </a:p>
          <a:p>
            <a:pPr lvl="1"/>
            <a:endParaRPr lang="en-US" dirty="0"/>
          </a:p>
          <a:p>
            <a:pPr marL="557199" lvl="1" indent="-214308">
              <a:buFont typeface="Wingdings" panose="05000000000000000000" pitchFamily="2" charset="2"/>
              <a:buChar char="q"/>
            </a:pPr>
            <a:r>
              <a:rPr lang="en-US" dirty="0"/>
              <a:t>Established a Hispanic/LatinX Student Association </a:t>
            </a:r>
            <a:r>
              <a:rPr lang="en-US" i="1" dirty="0"/>
              <a:t>(Unidos),</a:t>
            </a:r>
            <a:r>
              <a:rPr lang="en-US" dirty="0"/>
              <a:t> and recently established Black Student Association (</a:t>
            </a:r>
            <a:r>
              <a:rPr lang="en-US" i="1" dirty="0"/>
              <a:t>Umoja</a:t>
            </a:r>
            <a:r>
              <a:rPr lang="en-US" dirty="0"/>
              <a:t>).</a:t>
            </a:r>
          </a:p>
        </p:txBody>
      </p:sp>
    </p:spTree>
    <p:extLst>
      <p:ext uri="{BB962C8B-B14F-4D97-AF65-F5344CB8AC3E}">
        <p14:creationId xmlns:p14="http://schemas.microsoft.com/office/powerpoint/2010/main" val="35173576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C3CAD-EDF6-4E4E-BE5A-08A6E5FFF2D9}"/>
              </a:ext>
            </a:extLst>
          </p:cNvPr>
          <p:cNvSpPr>
            <a:spLocks noGrp="1"/>
          </p:cNvSpPr>
          <p:nvPr>
            <p:ph type="title"/>
          </p:nvPr>
        </p:nvSpPr>
        <p:spPr/>
        <p:txBody>
          <a:bodyPr/>
          <a:lstStyle/>
          <a:p>
            <a:pPr algn="ctr"/>
            <a:r>
              <a:rPr lang="en-US" dirty="0"/>
              <a:t>Other Projects/Recommendations</a:t>
            </a:r>
          </a:p>
        </p:txBody>
      </p:sp>
      <p:sp>
        <p:nvSpPr>
          <p:cNvPr id="3" name="Content Placeholder 2">
            <a:extLst>
              <a:ext uri="{FF2B5EF4-FFF2-40B4-BE49-F238E27FC236}">
                <a16:creationId xmlns:a16="http://schemas.microsoft.com/office/drawing/2014/main" id="{00EE21F0-3E57-0D40-AD76-A4CC0EC33D4D}"/>
              </a:ext>
            </a:extLst>
          </p:cNvPr>
          <p:cNvSpPr>
            <a:spLocks noGrp="1"/>
          </p:cNvSpPr>
          <p:nvPr>
            <p:ph idx="1"/>
          </p:nvPr>
        </p:nvSpPr>
        <p:spPr>
          <a:xfrm>
            <a:off x="374197" y="1057592"/>
            <a:ext cx="4295775" cy="4994031"/>
          </a:xfrm>
        </p:spPr>
        <p:txBody>
          <a:bodyPr>
            <a:normAutofit fontScale="25000" lnSpcReduction="20000"/>
          </a:bodyPr>
          <a:lstStyle/>
          <a:p>
            <a:pPr marL="80961" lvl="1" indent="0" algn="ctr">
              <a:buNone/>
            </a:pPr>
            <a:r>
              <a:rPr lang="en-US" sz="7600" b="1" dirty="0"/>
              <a:t>Recommendation 1</a:t>
            </a:r>
            <a:r>
              <a:rPr lang="en-US" sz="7600" dirty="0"/>
              <a:t> </a:t>
            </a:r>
          </a:p>
          <a:p>
            <a:pPr marL="80961" lvl="1" indent="0">
              <a:buNone/>
            </a:pPr>
            <a:endParaRPr lang="en-US" sz="3600" dirty="0"/>
          </a:p>
          <a:p>
            <a:pPr marL="223834" lvl="1" indent="-257168">
              <a:lnSpc>
                <a:spcPct val="120000"/>
              </a:lnSpc>
              <a:buFont typeface="Wingdings" panose="05000000000000000000" pitchFamily="2" charset="2"/>
              <a:buChar char="Ø"/>
            </a:pPr>
            <a:r>
              <a:rPr lang="en-US" sz="6800" dirty="0"/>
              <a:t>Proposal for Diversity Designation of FSW Courses: The Diversity designation should emphasize the experience of traditionally-marginalized people in the United States and around the world with a focus on the setbacks faced, triumphs achieved, and contributions made by those groups culturally, politically, and economically.</a:t>
            </a:r>
          </a:p>
          <a:p>
            <a:pPr marL="0" indent="-376227">
              <a:buFont typeface="Wingdings" panose="05000000000000000000" pitchFamily="2" charset="2"/>
              <a:buChar char="Ø"/>
            </a:pPr>
            <a:endParaRPr lang="en-US" sz="6800" dirty="0"/>
          </a:p>
          <a:p>
            <a:pPr marL="223834" lvl="1" indent="-257168">
              <a:lnSpc>
                <a:spcPct val="120000"/>
              </a:lnSpc>
              <a:buFont typeface="Wingdings" panose="05000000000000000000" pitchFamily="2" charset="2"/>
              <a:buChar char="Ø"/>
            </a:pPr>
            <a:r>
              <a:rPr lang="en-US" sz="6800" dirty="0"/>
              <a:t>The Diversity designated courses should meet certain requirements before attaining that designation (ex. classes which focus the majority of the class on marginalized groups should receive the designation).</a:t>
            </a:r>
          </a:p>
          <a:p>
            <a:pPr marL="0" indent="-376227">
              <a:buFont typeface="Wingdings" panose="05000000000000000000" pitchFamily="2" charset="2"/>
              <a:buChar char="Ø"/>
            </a:pPr>
            <a:endParaRPr lang="en-US" sz="6800" dirty="0"/>
          </a:p>
          <a:p>
            <a:pPr marL="223834" lvl="1" indent="-257168">
              <a:lnSpc>
                <a:spcPct val="120000"/>
              </a:lnSpc>
              <a:buFont typeface="Wingdings" panose="05000000000000000000" pitchFamily="2" charset="2"/>
              <a:buChar char="Ø"/>
            </a:pPr>
            <a:r>
              <a:rPr lang="en-US" sz="6800" dirty="0"/>
              <a:t>Finally, we proposed the creation of a Diversity Certificate which students can earn along with their associate’s degree at FSW.</a:t>
            </a:r>
          </a:p>
          <a:p>
            <a:pPr marL="338130" lvl="1" indent="-257168">
              <a:buFont typeface="Wingdings" panose="05000000000000000000" pitchFamily="2" charset="2"/>
              <a:buChar char="Ø"/>
            </a:pPr>
            <a:endParaRPr lang="en-US" sz="6400" dirty="0"/>
          </a:p>
          <a:p>
            <a:pPr marL="681022" lvl="2" indent="-257168">
              <a:lnSpc>
                <a:spcPct val="120000"/>
              </a:lnSpc>
              <a:buFont typeface="Wingdings" panose="05000000000000000000" pitchFamily="2" charset="2"/>
              <a:buChar char="Ø"/>
            </a:pPr>
            <a:r>
              <a:rPr lang="en-US" sz="6400" dirty="0"/>
              <a:t>Working alongside a group that is focused on identifying courses for the International Designation with the goal being to launch the Designation(s) for Fall 2022 semesters</a:t>
            </a:r>
            <a:r>
              <a:rPr lang="en-US" sz="6400" dirty="0" smtClean="0"/>
              <a:t>.</a:t>
            </a:r>
            <a:endParaRPr lang="en-US" sz="6400" dirty="0"/>
          </a:p>
        </p:txBody>
      </p:sp>
      <p:sp>
        <p:nvSpPr>
          <p:cNvPr id="4" name="Content Placeholder 3">
            <a:extLst>
              <a:ext uri="{FF2B5EF4-FFF2-40B4-BE49-F238E27FC236}">
                <a16:creationId xmlns:a16="http://schemas.microsoft.com/office/drawing/2014/main" id="{C882808C-114C-4D4A-B25D-D31B6EC451F7}"/>
              </a:ext>
            </a:extLst>
          </p:cNvPr>
          <p:cNvSpPr>
            <a:spLocks noGrp="1"/>
          </p:cNvSpPr>
          <p:nvPr>
            <p:ph idx="10"/>
          </p:nvPr>
        </p:nvSpPr>
        <p:spPr>
          <a:xfrm>
            <a:off x="4669972" y="1057592"/>
            <a:ext cx="4135211" cy="5104057"/>
          </a:xfrm>
        </p:spPr>
        <p:txBody>
          <a:bodyPr>
            <a:normAutofit fontScale="92500" lnSpcReduction="20000"/>
          </a:bodyPr>
          <a:lstStyle/>
          <a:p>
            <a:pPr marL="0" indent="0" algn="ctr">
              <a:buNone/>
            </a:pPr>
            <a:r>
              <a:rPr lang="en-US" sz="2000" b="1" dirty="0"/>
              <a:t>Recommendation 2</a:t>
            </a:r>
            <a:r>
              <a:rPr lang="en-US" sz="2000" dirty="0"/>
              <a:t> </a:t>
            </a:r>
          </a:p>
          <a:p>
            <a:pPr marL="0" indent="0" algn="ctr">
              <a:buNone/>
            </a:pPr>
            <a:endParaRPr lang="en-US" sz="1351" dirty="0"/>
          </a:p>
          <a:p>
            <a:pPr>
              <a:lnSpc>
                <a:spcPct val="100000"/>
              </a:lnSpc>
              <a:buFont typeface="Wingdings" panose="05000000000000000000" pitchFamily="2" charset="2"/>
              <a:buChar char="Ø"/>
            </a:pPr>
            <a:r>
              <a:rPr lang="en-US" sz="1800" dirty="0"/>
              <a:t>The IDEA Committee requests that each recruitment for any Executive/Administrative/Managerial (EAM) or full-time faculty positions include at least one IDEA Committee member on the search/screening committee. </a:t>
            </a:r>
          </a:p>
          <a:p>
            <a:pPr marL="0" indent="-114298">
              <a:lnSpc>
                <a:spcPct val="100000"/>
              </a:lnSpc>
              <a:buNone/>
            </a:pPr>
            <a:r>
              <a:rPr lang="en-US" sz="1800" dirty="0"/>
              <a:t> </a:t>
            </a:r>
          </a:p>
          <a:p>
            <a:pPr>
              <a:lnSpc>
                <a:spcPct val="100000"/>
              </a:lnSpc>
              <a:buFont typeface="Wingdings" panose="05000000000000000000" pitchFamily="2" charset="2"/>
              <a:buChar char="Ø"/>
            </a:pPr>
            <a:r>
              <a:rPr lang="en-US" sz="1800" dirty="0"/>
              <a:t>The specific hiring goals for underrepresented populations will be communicated to each hiring manager when the review of applicants begin.  These goals will be turned into number of hires instead of using the percentage. Rooted in the belief that the College’s workforce should be a reflection of its enrollment. FSW is an HSI, and close to being a Minority-Majority institution in terms of </a:t>
            </a:r>
            <a:r>
              <a:rPr lang="en-US" sz="1800" dirty="0" smtClean="0"/>
              <a:t>enrollment</a:t>
            </a:r>
            <a:r>
              <a:rPr lang="en-US" sz="1600" dirty="0" smtClean="0"/>
              <a:t>.</a:t>
            </a:r>
            <a:endParaRPr lang="en-US" sz="1600" dirty="0"/>
          </a:p>
          <a:p>
            <a:endParaRPr lang="en-US" dirty="0"/>
          </a:p>
        </p:txBody>
      </p:sp>
    </p:spTree>
    <p:extLst>
      <p:ext uri="{BB962C8B-B14F-4D97-AF65-F5344CB8AC3E}">
        <p14:creationId xmlns:p14="http://schemas.microsoft.com/office/powerpoint/2010/main" val="27585477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C3CAD-EDF6-4E4E-BE5A-08A6E5FFF2D9}"/>
              </a:ext>
            </a:extLst>
          </p:cNvPr>
          <p:cNvSpPr>
            <a:spLocks noGrp="1"/>
          </p:cNvSpPr>
          <p:nvPr>
            <p:ph type="title"/>
          </p:nvPr>
        </p:nvSpPr>
        <p:spPr/>
        <p:txBody>
          <a:bodyPr/>
          <a:lstStyle/>
          <a:p>
            <a:pPr algn="ctr"/>
            <a:r>
              <a:rPr lang="en-US" dirty="0"/>
              <a:t>Other Projects/Recommendations Cont.</a:t>
            </a:r>
          </a:p>
        </p:txBody>
      </p:sp>
      <p:sp>
        <p:nvSpPr>
          <p:cNvPr id="3" name="Content Placeholder 2">
            <a:extLst>
              <a:ext uri="{FF2B5EF4-FFF2-40B4-BE49-F238E27FC236}">
                <a16:creationId xmlns:a16="http://schemas.microsoft.com/office/drawing/2014/main" id="{00EE21F0-3E57-0D40-AD76-A4CC0EC33D4D}"/>
              </a:ext>
            </a:extLst>
          </p:cNvPr>
          <p:cNvSpPr>
            <a:spLocks noGrp="1"/>
          </p:cNvSpPr>
          <p:nvPr>
            <p:ph idx="1"/>
          </p:nvPr>
        </p:nvSpPr>
        <p:spPr>
          <a:xfrm>
            <a:off x="361956" y="1338946"/>
            <a:ext cx="8307599" cy="4864906"/>
          </a:xfrm>
        </p:spPr>
        <p:txBody>
          <a:bodyPr>
            <a:normAutofit/>
          </a:bodyPr>
          <a:lstStyle/>
          <a:p>
            <a:pPr>
              <a:buFont typeface="Wingdings" panose="05000000000000000000" pitchFamily="2" charset="2"/>
              <a:buChar char="§"/>
            </a:pPr>
            <a:r>
              <a:rPr lang="en-US" sz="1800" dirty="0"/>
              <a:t>Access Audit and initiative</a:t>
            </a:r>
          </a:p>
          <a:p>
            <a:pPr lvl="1">
              <a:buFont typeface="Wingdings" panose="05000000000000000000" pitchFamily="2" charset="2"/>
              <a:buChar char="§"/>
            </a:pPr>
            <a:r>
              <a:rPr lang="en-US" sz="1800" dirty="0"/>
              <a:t>Beginning this Fall, we are offering workshops and campaigns to help students self-identify if accommodations are needed.</a:t>
            </a:r>
          </a:p>
          <a:p>
            <a:pPr lvl="1">
              <a:buFont typeface="Wingdings" panose="05000000000000000000" pitchFamily="2" charset="2"/>
              <a:buChar char="§"/>
            </a:pPr>
            <a:r>
              <a:rPr lang="en-US" sz="1800" dirty="0"/>
              <a:t>Working with academic programs to ensure that all texts have audio book versions, or are compatible with Kurzweil software.</a:t>
            </a:r>
          </a:p>
          <a:p>
            <a:pPr marL="342891" lvl="1" indent="0">
              <a:buNone/>
            </a:pPr>
            <a:endParaRPr lang="en-US" sz="1800" dirty="0"/>
          </a:p>
          <a:p>
            <a:pPr marL="257168" lvl="1" indent="-257168">
              <a:buFont typeface="Wingdings" panose="05000000000000000000" pitchFamily="2" charset="2"/>
              <a:buChar char="§"/>
            </a:pPr>
            <a:r>
              <a:rPr lang="en-US" sz="1800" dirty="0"/>
              <a:t>A few members of the committee will be part of a cohort this Fall participating in the Inter-Cultural Development Inventory (IDI). Sponsored by our Teaching and Learning Center (TLC). This will also help us to be EQUIPPED to facilitate change.</a:t>
            </a:r>
          </a:p>
          <a:p>
            <a:pPr marL="257168" lvl="1" indent="-257168">
              <a:buFont typeface="Wingdings" panose="05000000000000000000" pitchFamily="2" charset="2"/>
              <a:buChar char="§"/>
            </a:pPr>
            <a:endParaRPr lang="en-US" sz="1800" dirty="0"/>
          </a:p>
          <a:p>
            <a:pPr marL="257168" lvl="1" indent="-257168">
              <a:buFont typeface="Wingdings" panose="05000000000000000000" pitchFamily="2" charset="2"/>
              <a:buChar char="§"/>
            </a:pPr>
            <a:r>
              <a:rPr lang="en-US" sz="1800" dirty="0"/>
              <a:t>We’re also working on having a consistent student representative as a part of the group.</a:t>
            </a:r>
          </a:p>
          <a:p>
            <a:pPr marL="257168" lvl="1" indent="-257168">
              <a:buFont typeface="Wingdings" panose="05000000000000000000" pitchFamily="2" charset="2"/>
              <a:buChar char="§"/>
            </a:pPr>
            <a:endParaRPr lang="en-US" sz="1800" dirty="0"/>
          </a:p>
          <a:p>
            <a:pPr marL="257168" lvl="1" indent="-257168">
              <a:buFont typeface="Wingdings" panose="05000000000000000000" pitchFamily="2" charset="2"/>
              <a:buChar char="§"/>
            </a:pPr>
            <a:r>
              <a:rPr lang="en-US" sz="1800" dirty="0"/>
              <a:t>Budget Development ($10,000 last year and 10,000 this year from the Provost).</a:t>
            </a:r>
          </a:p>
        </p:txBody>
      </p:sp>
    </p:spTree>
    <p:extLst>
      <p:ext uri="{BB962C8B-B14F-4D97-AF65-F5344CB8AC3E}">
        <p14:creationId xmlns:p14="http://schemas.microsoft.com/office/powerpoint/2010/main" val="2313742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Equity Reporting</a:t>
            </a:r>
            <a:endParaRPr lang="en-US" dirty="0"/>
          </a:p>
        </p:txBody>
      </p:sp>
      <p:sp>
        <p:nvSpPr>
          <p:cNvPr id="4" name="Text Placeholder 3">
            <a:extLst>
              <a:ext uri="{FF2B5EF4-FFF2-40B4-BE49-F238E27FC236}">
                <a16:creationId xmlns:a16="http://schemas.microsoft.com/office/drawing/2014/main" id="{0F761134-C138-4DD6-8763-1406CB24577C}"/>
              </a:ext>
            </a:extLst>
          </p:cNvPr>
          <p:cNvSpPr>
            <a:spLocks noGrp="1"/>
          </p:cNvSpPr>
          <p:nvPr>
            <p:ph type="body" idx="1"/>
          </p:nvPr>
        </p:nvSpPr>
        <p:spPr/>
        <p:txBody>
          <a:bodyPr/>
          <a:lstStyle/>
          <a:p>
            <a:pPr lvl="0" algn="ctr" eaLnBrk="1" hangingPunct="1">
              <a:lnSpc>
                <a:spcPct val="80000"/>
              </a:lnSpc>
              <a:spcBef>
                <a:spcPct val="0"/>
              </a:spcBef>
              <a:buClrTx/>
            </a:pPr>
            <a:r>
              <a:rPr lang="en-US" altLang="en-US" b="1" dirty="0">
                <a:solidFill>
                  <a:prstClr val="black"/>
                </a:solidFill>
                <a:cs typeface="Calibri" panose="020F0502020204030204" pitchFamily="34" charset="0"/>
              </a:rPr>
              <a:t>Tashi </a:t>
            </a:r>
            <a:r>
              <a:rPr lang="en-US" altLang="en-US" b="1" dirty="0" smtClean="0">
                <a:solidFill>
                  <a:prstClr val="black"/>
                </a:solidFill>
                <a:cs typeface="Calibri" panose="020F0502020204030204" pitchFamily="34" charset="0"/>
              </a:rPr>
              <a:t>D. Williams</a:t>
            </a:r>
            <a:endParaRPr lang="en-US" altLang="en-US" b="1" dirty="0">
              <a:solidFill>
                <a:prstClr val="black"/>
              </a:solidFill>
              <a:cs typeface="Calibri" panose="020F0502020204030204" pitchFamily="34" charset="0"/>
            </a:endParaRPr>
          </a:p>
          <a:p>
            <a:pPr lvl="0" algn="ctr" eaLnBrk="1" hangingPunct="1">
              <a:lnSpc>
                <a:spcPct val="80000"/>
              </a:lnSpc>
              <a:spcBef>
                <a:spcPct val="0"/>
              </a:spcBef>
              <a:buClrTx/>
            </a:pPr>
            <a:r>
              <a:rPr lang="en-US" altLang="en-US" dirty="0">
                <a:solidFill>
                  <a:prstClr val="black"/>
                </a:solidFill>
                <a:cs typeface="Calibri" panose="020F0502020204030204" pitchFamily="34" charset="0"/>
              </a:rPr>
              <a:t>Deputy Director, </a:t>
            </a:r>
          </a:p>
          <a:p>
            <a:pPr lvl="0" algn="ctr" eaLnBrk="1" hangingPunct="1">
              <a:lnSpc>
                <a:spcPct val="80000"/>
              </a:lnSpc>
              <a:spcBef>
                <a:spcPct val="0"/>
              </a:spcBef>
              <a:buClrTx/>
            </a:pPr>
            <a:r>
              <a:rPr lang="en-US" altLang="en-US" dirty="0">
                <a:solidFill>
                  <a:prstClr val="black"/>
                </a:solidFill>
                <a:cs typeface="Calibri" panose="020F0502020204030204" pitchFamily="34" charset="0"/>
              </a:rPr>
              <a:t>Equity and Civil Rights Compliance</a:t>
            </a:r>
          </a:p>
          <a:p>
            <a:pPr lvl="0" algn="ctr" eaLnBrk="1" hangingPunct="1">
              <a:lnSpc>
                <a:spcPct val="80000"/>
              </a:lnSpc>
              <a:spcBef>
                <a:spcPct val="0"/>
              </a:spcBef>
              <a:buClrTx/>
            </a:pPr>
            <a:r>
              <a:rPr lang="en-US" altLang="en-US" dirty="0">
                <a:solidFill>
                  <a:prstClr val="black"/>
                </a:solidFill>
                <a:cs typeface="Calibri" panose="020F0502020204030204" pitchFamily="34" charset="0"/>
                <a:hlinkClick r:id="rId2"/>
              </a:rPr>
              <a:t>Tashi.Williams@fldoe.org</a:t>
            </a:r>
            <a:r>
              <a:rPr lang="en-US" altLang="en-US" dirty="0">
                <a:solidFill>
                  <a:prstClr val="black"/>
                </a:solidFill>
                <a:cs typeface="Calibri" panose="020F0502020204030204" pitchFamily="34" charset="0"/>
              </a:rPr>
              <a:t> </a:t>
            </a:r>
          </a:p>
          <a:p>
            <a:endParaRPr lang="en-US" dirty="0">
              <a:cs typeface="Calibri"/>
            </a:endParaRPr>
          </a:p>
        </p:txBody>
      </p:sp>
    </p:spTree>
    <p:extLst>
      <p:ext uri="{BB962C8B-B14F-4D97-AF65-F5344CB8AC3E}">
        <p14:creationId xmlns:p14="http://schemas.microsoft.com/office/powerpoint/2010/main" val="42410372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98CFE3-6E7C-45C7-A6BB-74B7E4ED89A7}"/>
              </a:ext>
            </a:extLst>
          </p:cNvPr>
          <p:cNvSpPr>
            <a:spLocks noGrp="1"/>
          </p:cNvSpPr>
          <p:nvPr>
            <p:ph type="title"/>
          </p:nvPr>
        </p:nvSpPr>
        <p:spPr/>
        <p:txBody>
          <a:bodyPr/>
          <a:lstStyle/>
          <a:p>
            <a:r>
              <a:rPr lang="en-US" dirty="0"/>
              <a:t>Q&amp;A</a:t>
            </a:r>
          </a:p>
        </p:txBody>
      </p:sp>
      <p:sp>
        <p:nvSpPr>
          <p:cNvPr id="5" name="Text Placeholder 4">
            <a:extLst>
              <a:ext uri="{FF2B5EF4-FFF2-40B4-BE49-F238E27FC236}">
                <a16:creationId xmlns:a16="http://schemas.microsoft.com/office/drawing/2014/main" id="{425E00A3-EDA7-49A9-A826-07CBAF6189C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70237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46A1C-2057-4E84-B2AA-3C155BB81A6F}"/>
              </a:ext>
            </a:extLst>
          </p:cNvPr>
          <p:cNvSpPr>
            <a:spLocks noGrp="1"/>
          </p:cNvSpPr>
          <p:nvPr>
            <p:ph type="title"/>
          </p:nvPr>
        </p:nvSpPr>
        <p:spPr/>
        <p:txBody>
          <a:bodyPr/>
          <a:lstStyle/>
          <a:p>
            <a:pPr eaLnBrk="1" hangingPunct="1">
              <a:defRPr/>
            </a:pPr>
            <a:r>
              <a:rPr lang="en-US" dirty="0" smtClean="0">
                <a:cs typeface="Arial" pitchFamily="34" charset="0"/>
              </a:rPr>
              <a:t>Federal - Methods of Administration (MOA)</a:t>
            </a:r>
            <a:endParaRPr lang="en-US" dirty="0">
              <a:cs typeface="Arial" pitchFamily="34" charset="0"/>
            </a:endParaRPr>
          </a:p>
        </p:txBody>
      </p:sp>
      <p:sp>
        <p:nvSpPr>
          <p:cNvPr id="3" name="Content Placeholder 2">
            <a:extLst>
              <a:ext uri="{FF2B5EF4-FFF2-40B4-BE49-F238E27FC236}">
                <a16:creationId xmlns:a16="http://schemas.microsoft.com/office/drawing/2014/main" id="{5A3E0A04-847B-4B35-A6E4-19BE0EBD7918}"/>
              </a:ext>
            </a:extLst>
          </p:cNvPr>
          <p:cNvSpPr>
            <a:spLocks noGrp="1"/>
          </p:cNvSpPr>
          <p:nvPr>
            <p:ph idx="1"/>
          </p:nvPr>
        </p:nvSpPr>
        <p:spPr/>
        <p:txBody>
          <a:bodyPr/>
          <a:lstStyle/>
          <a:p>
            <a:r>
              <a:rPr lang="en-US" dirty="0" smtClean="0"/>
              <a:t>Submission of MOA Plan to </a:t>
            </a:r>
            <a:r>
              <a:rPr lang="en-US" dirty="0"/>
              <a:t>U.S. Department of Education’s </a:t>
            </a:r>
            <a:r>
              <a:rPr lang="en-US" dirty="0" smtClean="0"/>
              <a:t>(USDOE) Office </a:t>
            </a:r>
            <a:r>
              <a:rPr lang="en-US" dirty="0"/>
              <a:t>of Civil Rights (OCR) and Office of Career, Technical, and Adult Education (OCTAE)</a:t>
            </a:r>
            <a:r>
              <a:rPr lang="en-US" dirty="0" smtClean="0"/>
              <a:t> </a:t>
            </a:r>
          </a:p>
          <a:p>
            <a:r>
              <a:rPr lang="en-US" dirty="0" smtClean="0"/>
              <a:t>Processes used by </a:t>
            </a:r>
            <a:r>
              <a:rPr lang="en-US" dirty="0"/>
              <a:t>the Florida Department of Education (FDOE) Secondary and Postsecondary Systems </a:t>
            </a:r>
            <a:r>
              <a:rPr lang="en-US" dirty="0" smtClean="0"/>
              <a:t>to </a:t>
            </a:r>
            <a:r>
              <a:rPr lang="en-US" dirty="0"/>
              <a:t>meet the requirements of the </a:t>
            </a:r>
            <a:r>
              <a:rPr lang="en-US" dirty="0" smtClean="0"/>
              <a:t>USDOE  OCR and OCTAE Methods of Procedure</a:t>
            </a:r>
          </a:p>
          <a:p>
            <a:r>
              <a:rPr lang="en-US" dirty="0"/>
              <a:t>FDOE’s responsibilities for administering federally funded career and technical education programs</a:t>
            </a:r>
            <a:endParaRPr lang="en-US" dirty="0" smtClean="0"/>
          </a:p>
          <a:p>
            <a:endParaRPr lang="en-US" dirty="0"/>
          </a:p>
        </p:txBody>
      </p:sp>
    </p:spTree>
    <p:extLst>
      <p:ext uri="{BB962C8B-B14F-4D97-AF65-F5344CB8AC3E}">
        <p14:creationId xmlns:p14="http://schemas.microsoft.com/office/powerpoint/2010/main" val="235540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46A1C-2057-4E84-B2AA-3C155BB81A6F}"/>
              </a:ext>
            </a:extLst>
          </p:cNvPr>
          <p:cNvSpPr>
            <a:spLocks noGrp="1"/>
          </p:cNvSpPr>
          <p:nvPr>
            <p:ph type="title"/>
          </p:nvPr>
        </p:nvSpPr>
        <p:spPr/>
        <p:txBody>
          <a:bodyPr/>
          <a:lstStyle/>
          <a:p>
            <a:pPr eaLnBrk="1" hangingPunct="1">
              <a:defRPr/>
            </a:pPr>
            <a:r>
              <a:rPr lang="en-US" dirty="0" smtClean="0">
                <a:cs typeface="Arial" pitchFamily="34" charset="0"/>
              </a:rPr>
              <a:t>Federal – Site Visits</a:t>
            </a:r>
            <a:endParaRPr lang="en-US" dirty="0">
              <a:cs typeface="Arial" pitchFamily="34" charset="0"/>
            </a:endParaRPr>
          </a:p>
        </p:txBody>
      </p:sp>
      <p:sp>
        <p:nvSpPr>
          <p:cNvPr id="3" name="Content Placeholder 2">
            <a:extLst>
              <a:ext uri="{FF2B5EF4-FFF2-40B4-BE49-F238E27FC236}">
                <a16:creationId xmlns:a16="http://schemas.microsoft.com/office/drawing/2014/main" id="{5A3E0A04-847B-4B35-A6E4-19BE0EBD7918}"/>
              </a:ext>
            </a:extLst>
          </p:cNvPr>
          <p:cNvSpPr>
            <a:spLocks noGrp="1"/>
          </p:cNvSpPr>
          <p:nvPr>
            <p:ph idx="1"/>
          </p:nvPr>
        </p:nvSpPr>
        <p:spPr/>
        <p:txBody>
          <a:bodyPr/>
          <a:lstStyle/>
          <a:p>
            <a:r>
              <a:rPr lang="en-US" altLang="en-US" dirty="0">
                <a:ea typeface="ＭＳ Ｐゴシック" panose="020B0600070205080204" pitchFamily="34" charset="-128"/>
              </a:rPr>
              <a:t>Justification for a Civil Rights </a:t>
            </a:r>
            <a:r>
              <a:rPr lang="en-US" altLang="en-US" dirty="0" smtClean="0">
                <a:ea typeface="ＭＳ Ｐゴシック" panose="020B0600070205080204" pitchFamily="34" charset="-128"/>
              </a:rPr>
              <a:t>Review</a:t>
            </a:r>
          </a:p>
          <a:p>
            <a:pPr lvl="1"/>
            <a:r>
              <a:rPr lang="en-US" altLang="en-US" sz="2600" dirty="0">
                <a:ea typeface="ＭＳ Ｐゴシック" panose="020B0600070205080204" pitchFamily="34" charset="-128"/>
              </a:rPr>
              <a:t>All public educational institutions that receive federal funding are subject to a review.</a:t>
            </a:r>
          </a:p>
          <a:p>
            <a:pPr lvl="1"/>
            <a:r>
              <a:rPr lang="en-US" altLang="en-US" sz="2600" dirty="0">
                <a:ea typeface="ＭＳ Ｐゴシック" panose="020B0600070205080204" pitchFamily="34" charset="-128"/>
              </a:rPr>
              <a:t>Historically, reviews began based on evidence of past discrimination that violated certain civil rights laws.</a:t>
            </a:r>
          </a:p>
          <a:p>
            <a:pPr lvl="1"/>
            <a:r>
              <a:rPr lang="en-US" altLang="en-US" sz="2600" dirty="0">
                <a:ea typeface="ＭＳ Ｐゴシック" panose="020B0600070205080204" pitchFamily="34" charset="-128"/>
              </a:rPr>
              <a:t>As a result of Supreme Court findings of discrimination, federal guidelines were issued to ensure that unlawful discrimination in educational programs is eliminated.</a:t>
            </a:r>
          </a:p>
          <a:p>
            <a:pPr lvl="1"/>
            <a:endParaRPr lang="en-US" dirty="0"/>
          </a:p>
        </p:txBody>
      </p:sp>
    </p:spTree>
    <p:extLst>
      <p:ext uri="{BB962C8B-B14F-4D97-AF65-F5344CB8AC3E}">
        <p14:creationId xmlns:p14="http://schemas.microsoft.com/office/powerpoint/2010/main" val="3452311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28657" y="966796"/>
            <a:ext cx="7886700" cy="573087"/>
          </a:xfrm>
        </p:spPr>
        <p:txBody>
          <a:bodyPr/>
          <a:lstStyle/>
          <a:p>
            <a:pPr algn="ctr"/>
            <a:r>
              <a:rPr lang="en-US" altLang="en-US" dirty="0" smtClean="0">
                <a:solidFill>
                  <a:schemeClr val="tx1"/>
                </a:solidFill>
                <a:ea typeface="ＭＳ Ｐゴシック" panose="020B0600070205080204" pitchFamily="34" charset="-128"/>
              </a:rPr>
              <a:t>Regulatory Requirements</a:t>
            </a:r>
          </a:p>
        </p:txBody>
      </p:sp>
      <p:sp>
        <p:nvSpPr>
          <p:cNvPr id="22531" name="Content Placeholder 2"/>
          <p:cNvSpPr>
            <a:spLocks noGrp="1"/>
          </p:cNvSpPr>
          <p:nvPr>
            <p:ph idx="1"/>
          </p:nvPr>
        </p:nvSpPr>
        <p:spPr>
          <a:xfrm>
            <a:off x="628657" y="1764799"/>
            <a:ext cx="7886700" cy="4354513"/>
          </a:xfrm>
        </p:spPr>
        <p:txBody>
          <a:bodyPr/>
          <a:lstStyle/>
          <a:p>
            <a:r>
              <a:rPr lang="en-US" altLang="en-US" sz="2600" dirty="0">
                <a:ea typeface="ＭＳ Ｐゴシック" panose="020B0600070205080204" pitchFamily="34" charset="-128"/>
              </a:rPr>
              <a:t>The </a:t>
            </a:r>
            <a:r>
              <a:rPr lang="en-US" altLang="en-US" sz="2600" i="1" dirty="0">
                <a:ea typeface="ＭＳ Ｐゴシック" panose="020B0600070205080204" pitchFamily="34" charset="-128"/>
              </a:rPr>
              <a:t>Guidelines for Eliminating Discrimination and Denial of Services on the Basis of Race, Color, National Origin, Sex and Handicap (Disability) in Vocational Education Programs </a:t>
            </a:r>
            <a:r>
              <a:rPr lang="en-US" altLang="en-US" sz="2600" dirty="0">
                <a:ea typeface="ＭＳ Ｐゴシック" panose="020B0600070205080204" pitchFamily="34" charset="-128"/>
              </a:rPr>
              <a:t>(34 Code of Federal Regulations, Part 100, Appendix B) </a:t>
            </a:r>
            <a:r>
              <a:rPr lang="en-US" altLang="en-US" sz="2600" i="1" dirty="0">
                <a:ea typeface="ＭＳ Ｐゴシック" panose="020B0600070205080204" pitchFamily="34" charset="-128"/>
              </a:rPr>
              <a:t>(Guidelines)</a:t>
            </a:r>
          </a:p>
          <a:p>
            <a:r>
              <a:rPr lang="en-US" altLang="en-US" sz="2600" dirty="0">
                <a:ea typeface="ＭＳ Ｐゴシック" panose="020B0600070205080204" pitchFamily="34" charset="-128"/>
              </a:rPr>
              <a:t>Enforcement of the </a:t>
            </a:r>
            <a:r>
              <a:rPr lang="en-US" altLang="en-US" sz="2600" i="1" dirty="0">
                <a:ea typeface="ＭＳ Ｐゴシック" panose="020B0600070205080204" pitchFamily="34" charset="-128"/>
              </a:rPr>
              <a:t>Guidelines</a:t>
            </a:r>
            <a:r>
              <a:rPr lang="en-US" altLang="en-US" sz="2600" dirty="0">
                <a:ea typeface="ＭＳ Ｐゴシック" panose="020B0600070205080204" pitchFamily="34" charset="-128"/>
              </a:rPr>
              <a:t> regarding civil rights compliance reviews is under the U.S. Department of Education, Office for Civil Rights (OCR)</a:t>
            </a:r>
          </a:p>
        </p:txBody>
      </p:sp>
    </p:spTree>
    <p:extLst>
      <p:ext uri="{BB962C8B-B14F-4D97-AF65-F5344CB8AC3E}">
        <p14:creationId xmlns:p14="http://schemas.microsoft.com/office/powerpoint/2010/main" val="2108860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28657" y="1009651"/>
            <a:ext cx="7886700" cy="457200"/>
          </a:xfrm>
        </p:spPr>
        <p:txBody>
          <a:bodyPr/>
          <a:lstStyle/>
          <a:p>
            <a:pPr algn="ctr"/>
            <a:r>
              <a:rPr lang="en-US" altLang="en-US" dirty="0">
                <a:solidFill>
                  <a:schemeClr val="tx1"/>
                </a:solidFill>
                <a:ea typeface="ＭＳ Ｐゴシック" panose="020B0600070205080204" pitchFamily="34" charset="-128"/>
              </a:rPr>
              <a:t>Regulatory Requirements </a:t>
            </a:r>
          </a:p>
        </p:txBody>
      </p:sp>
      <p:sp>
        <p:nvSpPr>
          <p:cNvPr id="23555" name="Content Placeholder 2"/>
          <p:cNvSpPr>
            <a:spLocks noGrp="1"/>
          </p:cNvSpPr>
          <p:nvPr>
            <p:ph idx="1"/>
          </p:nvPr>
        </p:nvSpPr>
        <p:spPr>
          <a:xfrm>
            <a:off x="628657" y="1609728"/>
            <a:ext cx="7886700" cy="4860925"/>
          </a:xfrm>
        </p:spPr>
        <p:txBody>
          <a:bodyPr/>
          <a:lstStyle/>
          <a:p>
            <a:r>
              <a:rPr lang="en-US" altLang="en-US" sz="2600" i="1" dirty="0">
                <a:ea typeface="ＭＳ Ｐゴシック" panose="020B0600070205080204" pitchFamily="34" charset="-128"/>
              </a:rPr>
              <a:t>Title VI of the Civil Rights Act of 1964 </a:t>
            </a:r>
            <a:r>
              <a:rPr lang="en-US" altLang="en-US" sz="2600" dirty="0">
                <a:ea typeface="ＭＳ Ｐゴシック" panose="020B0600070205080204" pitchFamily="34" charset="-128"/>
              </a:rPr>
              <a:t>prohibits discrimination on the basis of race, color or national origin</a:t>
            </a:r>
          </a:p>
          <a:p>
            <a:r>
              <a:rPr lang="en-US" altLang="en-US" sz="2600" i="1" dirty="0">
                <a:ea typeface="ＭＳ Ｐゴシック" panose="020B0600070205080204" pitchFamily="34" charset="-128"/>
              </a:rPr>
              <a:t>Title IX of the Education Amendments Act of 1972 </a:t>
            </a:r>
            <a:r>
              <a:rPr lang="en-US" altLang="en-US" sz="2600" dirty="0">
                <a:ea typeface="ＭＳ Ｐゴシック" panose="020B0600070205080204" pitchFamily="34" charset="-128"/>
              </a:rPr>
              <a:t>prohibits discrimination on the basis of sex</a:t>
            </a:r>
          </a:p>
          <a:p>
            <a:r>
              <a:rPr lang="en-US" altLang="en-US" sz="2600" i="1" dirty="0">
                <a:ea typeface="ＭＳ Ｐゴシック" panose="020B0600070205080204" pitchFamily="34" charset="-128"/>
              </a:rPr>
              <a:t>Section 504 of the Rehabilitation Act of 1973 </a:t>
            </a:r>
            <a:r>
              <a:rPr lang="en-US" altLang="en-US" sz="2600" dirty="0">
                <a:ea typeface="ＭＳ Ｐゴシック" panose="020B0600070205080204" pitchFamily="34" charset="-128"/>
              </a:rPr>
              <a:t>prohibits discrimination based on disability and requires the provision of accommodations and accessibility to students at educational institutions that receive federal funds</a:t>
            </a:r>
          </a:p>
          <a:p>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1382796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28657" y="914404"/>
            <a:ext cx="7886700" cy="530520"/>
          </a:xfrm>
        </p:spPr>
        <p:txBody>
          <a:bodyPr/>
          <a:lstStyle/>
          <a:p>
            <a:pPr algn="ctr"/>
            <a:r>
              <a:rPr lang="en-US" altLang="en-US" dirty="0">
                <a:solidFill>
                  <a:schemeClr val="tx1"/>
                </a:solidFill>
                <a:ea typeface="ＭＳ Ｐゴシック" panose="020B0600070205080204" pitchFamily="34" charset="-128"/>
              </a:rPr>
              <a:t>Regulatory Requirements </a:t>
            </a:r>
            <a:endParaRPr lang="en-US" altLang="en-US" dirty="0" smtClean="0">
              <a:solidFill>
                <a:schemeClr val="tx1"/>
              </a:solidFill>
              <a:ea typeface="ＭＳ Ｐゴシック" panose="020B0600070205080204" pitchFamily="34" charset="-128"/>
            </a:endParaRPr>
          </a:p>
        </p:txBody>
      </p:sp>
      <p:sp>
        <p:nvSpPr>
          <p:cNvPr id="24579" name="Content Placeholder 2"/>
          <p:cNvSpPr>
            <a:spLocks noGrp="1"/>
          </p:cNvSpPr>
          <p:nvPr>
            <p:ph idx="1"/>
          </p:nvPr>
        </p:nvSpPr>
        <p:spPr>
          <a:xfrm>
            <a:off x="628657" y="1614494"/>
            <a:ext cx="7886700" cy="4646612"/>
          </a:xfrm>
        </p:spPr>
        <p:txBody>
          <a:bodyPr/>
          <a:lstStyle/>
          <a:p>
            <a:r>
              <a:rPr lang="en-US" altLang="en-US" sz="2600" i="1" dirty="0">
                <a:ea typeface="ＭＳ Ｐゴシック" panose="020B0600070205080204" pitchFamily="34" charset="-128"/>
              </a:rPr>
              <a:t>Title II of the Americans with Disabilities Act of 1990 </a:t>
            </a:r>
            <a:r>
              <a:rPr lang="en-US" altLang="en-US" sz="2600" dirty="0">
                <a:ea typeface="ＭＳ Ｐゴシック" panose="020B0600070205080204" pitchFamily="34" charset="-128"/>
              </a:rPr>
              <a:t>prohibits discrimination in public facilities based on disability and requires the provision of accommodations, accessibility, and communication for persons with disabilities</a:t>
            </a:r>
          </a:p>
          <a:p>
            <a:r>
              <a:rPr lang="en-US" altLang="en-US" sz="2600" i="1" dirty="0">
                <a:ea typeface="ＭＳ Ｐゴシック" panose="020B0600070205080204" pitchFamily="34" charset="-128"/>
              </a:rPr>
              <a:t>The Florida Educational Equity Act</a:t>
            </a:r>
            <a:r>
              <a:rPr lang="en-US" altLang="en-US" sz="2600" dirty="0">
                <a:ea typeface="ＭＳ Ｐゴシック" panose="020B0600070205080204" pitchFamily="34" charset="-128"/>
              </a:rPr>
              <a:t>, section 1000.05, Florida Statutes, prohibits discrimination based on race, color, ethnicity, national origin, gender, marital status, disability, and pregnancy</a:t>
            </a:r>
          </a:p>
          <a:p>
            <a:r>
              <a:rPr lang="en-US" altLang="en-US" sz="2600" dirty="0">
                <a:ea typeface="ＭＳ Ｐゴシック" panose="020B0600070205080204" pitchFamily="34" charset="-128"/>
              </a:rPr>
              <a:t>Implementing Rule, 6A-19.010, Florida Administrative Code, also provides for reviews </a:t>
            </a:r>
          </a:p>
          <a:p>
            <a:endParaRPr lang="en-US" altLang="en-US" dirty="0" smtClean="0">
              <a:ea typeface="ＭＳ Ｐゴシック" panose="020B0600070205080204" pitchFamily="34" charset="-128"/>
            </a:endParaRPr>
          </a:p>
          <a:p>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1431849863"/>
      </p:ext>
    </p:extLst>
  </p:cSld>
  <p:clrMapOvr>
    <a:masterClrMapping/>
  </p:clrMapOvr>
</p:sld>
</file>

<file path=ppt/theme/theme1.xml><?xml version="1.0" encoding="utf-8"?>
<a:theme xmlns:a="http://schemas.openxmlformats.org/drawingml/2006/main" name="FDOE_PPT_template_Standar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BDD5E37C-6C2F-46FA-BFC9-1C0F105173D8}" vid="{789741E5-CF7B-4966-B95F-7F2796114790}"/>
    </a:ext>
  </a:extLst>
</a:theme>
</file>

<file path=ppt/theme/theme2.xml><?xml version="1.0" encoding="utf-8"?>
<a:theme xmlns:a="http://schemas.openxmlformats.org/drawingml/2006/main" name="1_Get There FL">
  <a:themeElements>
    <a:clrScheme name="Custom 1">
      <a:dk1>
        <a:srgbClr val="000000"/>
      </a:dk1>
      <a:lt1>
        <a:srgbClr val="FFFFFF"/>
      </a:lt1>
      <a:dk2>
        <a:srgbClr val="003552"/>
      </a:dk2>
      <a:lt2>
        <a:srgbClr val="FFFFFF"/>
      </a:lt2>
      <a:accent1>
        <a:srgbClr val="003552"/>
      </a:accent1>
      <a:accent2>
        <a:srgbClr val="F58220"/>
      </a:accent2>
      <a:accent3>
        <a:srgbClr val="A6CD3A"/>
      </a:accent3>
      <a:accent4>
        <a:srgbClr val="00AABD"/>
      </a:accent4>
      <a:accent5>
        <a:srgbClr val="000000"/>
      </a:accent5>
      <a:accent6>
        <a:srgbClr val="FFFDFD"/>
      </a:accent6>
      <a:hlink>
        <a:srgbClr val="003552"/>
      </a:hlink>
      <a:folHlink>
        <a:srgbClr val="00AAB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1C18DDC14094F4FB53066239F9C276E" ma:contentTypeVersion="13" ma:contentTypeDescription="Create a new document." ma:contentTypeScope="" ma:versionID="3b7d81db2f8477601c87d44d2e01b202">
  <xsd:schema xmlns:xsd="http://www.w3.org/2001/XMLSchema" xmlns:xs="http://www.w3.org/2001/XMLSchema" xmlns:p="http://schemas.microsoft.com/office/2006/metadata/properties" xmlns:ns3="00927242-7e31-4f0f-9c94-50d3089a1444" xmlns:ns4="5876889b-66e7-453e-aa7a-59cd395d5711" targetNamespace="http://schemas.microsoft.com/office/2006/metadata/properties" ma:root="true" ma:fieldsID="863f0c82556a15718c372a33c07cef07" ns3:_="" ns4:_="">
    <xsd:import namespace="00927242-7e31-4f0f-9c94-50d3089a1444"/>
    <xsd:import namespace="5876889b-66e7-453e-aa7a-59cd395d571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927242-7e31-4f0f-9c94-50d3089a14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876889b-66e7-453e-aa7a-59cd395d571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AF67ACB-3737-44E4-A571-4357D1968544}">
  <ds:schemaRefs>
    <ds:schemaRef ds:uri="http://schemas.microsoft.com/sharepoint/v3/contenttype/forms"/>
  </ds:schemaRefs>
</ds:datastoreItem>
</file>

<file path=customXml/itemProps2.xml><?xml version="1.0" encoding="utf-8"?>
<ds:datastoreItem xmlns:ds="http://schemas.openxmlformats.org/officeDocument/2006/customXml" ds:itemID="{9D31DA51-4A8C-4D3A-9324-AAB7F70799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927242-7e31-4f0f-9c94-50d3089a1444"/>
    <ds:schemaRef ds:uri="5876889b-66e7-453e-aa7a-59cd395d57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292FA7A-5E41-4810-8EBF-54344248D429}">
  <ds:schemaRefs>
    <ds:schemaRef ds:uri="http://schemas.microsoft.com/office/2006/documentManagement/types"/>
    <ds:schemaRef ds:uri="00927242-7e31-4f0f-9c94-50d3089a1444"/>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5876889b-66e7-453e-aa7a-59cd395d571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337</TotalTime>
  <Words>2498</Words>
  <Application>Microsoft Office PowerPoint</Application>
  <PresentationFormat>On-screen Show (4:3)</PresentationFormat>
  <Paragraphs>232</Paragraphs>
  <Slides>40</Slides>
  <Notes>15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40</vt:i4>
      </vt:variant>
    </vt:vector>
  </HeadingPairs>
  <TitlesOfParts>
    <vt:vector size="48" baseType="lpstr">
      <vt:lpstr>ＭＳ Ｐゴシック</vt:lpstr>
      <vt:lpstr>Arial</vt:lpstr>
      <vt:lpstr>Calibri</vt:lpstr>
      <vt:lpstr>Lato Black</vt:lpstr>
      <vt:lpstr>Raleway Thin</vt:lpstr>
      <vt:lpstr>Wingdings</vt:lpstr>
      <vt:lpstr>FDOE_PPT_template_Standard</vt:lpstr>
      <vt:lpstr>1_Get There FL</vt:lpstr>
      <vt:lpstr>Pathways to Equity in the Florida College System</vt:lpstr>
      <vt:lpstr>PowerPoint Presentation</vt:lpstr>
      <vt:lpstr>Division of Florida Colleges</vt:lpstr>
      <vt:lpstr>Federal Equity Reporting</vt:lpstr>
      <vt:lpstr>Federal - Methods of Administration (MOA)</vt:lpstr>
      <vt:lpstr>Federal – Site Visits</vt:lpstr>
      <vt:lpstr>Regulatory Requirements</vt:lpstr>
      <vt:lpstr>Regulatory Requirements </vt:lpstr>
      <vt:lpstr>Regulatory Requirements </vt:lpstr>
      <vt:lpstr>State Equity Reporting</vt:lpstr>
      <vt:lpstr>Equity Plan Update</vt:lpstr>
      <vt:lpstr>Statutes and Rules related to Equity Reporting</vt:lpstr>
      <vt:lpstr>Section 1012.86, F.S., Florida College System institution employment equity accountability program</vt:lpstr>
      <vt:lpstr>Employment Equity Report</vt:lpstr>
      <vt:lpstr>Employment Equity Progress Report</vt:lpstr>
      <vt:lpstr>Employment Equity Progress Report - Continued</vt:lpstr>
      <vt:lpstr>Employment Equity Progress Report - Continued</vt:lpstr>
      <vt:lpstr>Reporting Calendar</vt:lpstr>
      <vt:lpstr>Key Equity Principles of Guided Pathways</vt:lpstr>
      <vt:lpstr>Adopting an Equity Mindset</vt:lpstr>
      <vt:lpstr>#1: Guided Pathways requires collaboration, which is the key; the institution must value and prioritize communication.</vt:lpstr>
      <vt:lpstr>#2: Guided Pathways must frame equity through an intersectional lens.</vt:lpstr>
      <vt:lpstr>#3: Guided Pathways requires a culturally responsive commitment to racial and social equity by dismantling systemic policies and practices that perpetuate inequities.</vt:lpstr>
      <vt:lpstr>#4: Guided Pathways require a transformation and shift to enhancing to equitable outcomes. Colleges must examine their practices to bring out fairer and socially just outcomes.</vt:lpstr>
      <vt:lpstr>#5: Guided Pathways should be data driven.</vt:lpstr>
      <vt:lpstr>Shared Equity Leadership (SEL)</vt:lpstr>
      <vt:lpstr>Recommendations</vt:lpstr>
      <vt:lpstr>Recommendations</vt:lpstr>
      <vt:lpstr>Resources</vt:lpstr>
      <vt:lpstr>Best Practices</vt:lpstr>
      <vt:lpstr>Best Practices We Have Encountered</vt:lpstr>
      <vt:lpstr>Florida SouthWestern State College</vt:lpstr>
      <vt:lpstr>I.D.E.A.</vt:lpstr>
      <vt:lpstr>Mission  The Inclusion, Diversity, Equity, and Access (IDEA) Committee works to create a campus environment that is welcoming, safe, and inclusive to all of our students, administrators, faculty and staff.  </vt:lpstr>
      <vt:lpstr>The Group’s Charge</vt:lpstr>
      <vt:lpstr>Membership</vt:lpstr>
      <vt:lpstr>Achievements in the Past Year</vt:lpstr>
      <vt:lpstr>Other Projects/Recommendations</vt:lpstr>
      <vt:lpstr>Other Projects/Recommendations Cont.</vt:lpstr>
      <vt:lpstr>Q&amp;A</vt:lpstr>
    </vt:vector>
  </TitlesOfParts>
  <Company>Florida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Legislative &amp; Policy Update</dc:title>
  <dc:creator>Russ, Avery</dc:creator>
  <cp:lastModifiedBy>Autry, Shanna</cp:lastModifiedBy>
  <cp:revision>28</cp:revision>
  <dcterms:created xsi:type="dcterms:W3CDTF">2020-05-22T17:28:06Z</dcterms:created>
  <dcterms:modified xsi:type="dcterms:W3CDTF">2021-10-13T16:43:29Z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0x01010021C18DDC14094F4FB53066239F9C276E</vt:lpwstr>
  </property>
</Properties>
</file>