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9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9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29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" Type="http://schemas.openxmlformats.org/officeDocument/2006/relationships/image" Target="../media/image56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953" y="2926953"/>
            <a:ext cx="33883203" cy="1523007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3516" y="4613672"/>
            <a:ext cx="27911736" cy="13394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0156" y="19694922"/>
            <a:ext cx="16966406" cy="759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1629" y="19496484"/>
            <a:ext cx="10392294" cy="828476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41" y="22324219"/>
            <a:ext cx="12894360" cy="5258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1" y="2089927"/>
            <a:ext cx="28024019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4974609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784449" y="7980778"/>
            <a:ext cx="15053796" cy="41239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34800" dirty="0">
                <a:solidFill>
                  <a:srgbClr val="1F1E20"/>
                </a:solidFill>
                <a:latin typeface="Rozha One" pitchFamily="34" charset="0"/>
                <a:ea typeface="Rozha One" pitchFamily="34" charset="-122"/>
                <a:cs typeface="Rozha One" pitchFamily="34" charset="-120"/>
              </a:rPr>
              <a:t>55,346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1785938" y="12402344"/>
            <a:ext cx="15053796" cy="26789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0900" dirty="0">
                <a:solidFill>
                  <a:srgbClr val="1F1E20"/>
                </a:solidFill>
                <a:latin typeface="Rozha One" pitchFamily="34" charset="0"/>
                <a:ea typeface="Rozha One" pitchFamily="34" charset="-122"/>
                <a:cs typeface="Rozha One" pitchFamily="34" charset="-120"/>
              </a:rPr>
              <a:t>Fl. students received a 3,4,5 on AP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19744531" y="16736963"/>
            <a:ext cx="11492012" cy="1587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6600"/>
              </a:lnSpc>
              <a:buNone/>
            </a:pPr>
            <a:r>
              <a:rPr lang="en-US" sz="4700" dirty="0">
                <a:solidFill>
                  <a:srgbClr val="1F1E2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https://www.flsenate.gov/Session/Bill/2021/918/Analyses/2021s00918.aed.PDF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18752344" y="8253760"/>
            <a:ext cx="13554552" cy="35222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34800"/>
              </a:lnSpc>
              <a:buNone/>
            </a:pPr>
            <a:r>
              <a:rPr lang="en-US" sz="34800" dirty="0">
                <a:solidFill>
                  <a:srgbClr val="1F1E20"/>
                </a:solidFill>
                <a:latin typeface="Rozha One" pitchFamily="34" charset="0"/>
                <a:ea typeface="Rozha One" pitchFamily="34" charset="-122"/>
                <a:cs typeface="Rozha One" pitchFamily="34" charset="-120"/>
              </a:rPr>
              <a:t>63,212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18752344" y="12005469"/>
            <a:ext cx="13554552" cy="372070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11000"/>
              </a:lnSpc>
              <a:buNone/>
            </a:pPr>
            <a:r>
              <a:rPr lang="en-US" sz="10900" dirty="0">
                <a:solidFill>
                  <a:srgbClr val="1F1E20"/>
                </a:solidFill>
                <a:latin typeface="Rozha One" pitchFamily="34" charset="0"/>
                <a:ea typeface="Rozha One" pitchFamily="34" charset="-122"/>
                <a:cs typeface="Rozha One" pitchFamily="34" charset="-120"/>
              </a:rPr>
              <a:t>Fl. students participate in AICE courses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33219073" y="8420265"/>
            <a:ext cx="16668750" cy="35222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34800"/>
              </a:lnSpc>
              <a:buNone/>
            </a:pPr>
            <a:r>
              <a:rPr lang="en-US" sz="34800" dirty="0">
                <a:solidFill>
                  <a:srgbClr val="1F1E20"/>
                </a:solidFill>
                <a:latin typeface="Rozha One" pitchFamily="34" charset="0"/>
                <a:ea typeface="Rozha One" pitchFamily="34" charset="-122"/>
                <a:cs typeface="Rozha One" pitchFamily="34" charset="-120"/>
              </a:rPr>
              <a:t>334,193 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34797226" y="12600781"/>
            <a:ext cx="13554552" cy="24804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11000"/>
              </a:lnSpc>
              <a:buNone/>
            </a:pPr>
            <a:r>
              <a:rPr lang="en-US" sz="10900" dirty="0">
                <a:solidFill>
                  <a:srgbClr val="1F1E20"/>
                </a:solidFill>
                <a:latin typeface="Rozha One" pitchFamily="34" charset="0"/>
                <a:ea typeface="Rozha One" pitchFamily="34" charset="-122"/>
                <a:cs typeface="Rozha One" pitchFamily="34" charset="-120"/>
              </a:rPr>
              <a:t>Fl. students participates in CTE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4316016" y="16916797"/>
            <a:ext cx="11492012" cy="23812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6600"/>
              </a:lnSpc>
              <a:buNone/>
            </a:pPr>
            <a:r>
              <a:rPr lang="en-US" sz="4700" dirty="0">
                <a:solidFill>
                  <a:srgbClr val="1F1E2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https://www.fldoe.org/newsroom/latest-news/florida-soars-on-advanced-placement-performance.stml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36859766" y="16916797"/>
            <a:ext cx="11492012" cy="7937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6600"/>
              </a:lnSpc>
              <a:buNone/>
            </a:pPr>
            <a:r>
              <a:rPr lang="en-US" sz="4700" dirty="0">
                <a:solidFill>
                  <a:srgbClr val="1F1E2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https://cte.ed.gov/profiles/florida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2033984"/>
            <a:ext cx="49807813" cy="7143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265" y="744141"/>
            <a:ext cx="48408723" cy="98954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1439" y="9624219"/>
            <a:ext cx="2256171" cy="225617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469" y="13146484"/>
            <a:ext cx="2256171" cy="225617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498" y="16840667"/>
            <a:ext cx="2256171" cy="225617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8125" y="16817578"/>
            <a:ext cx="30311328" cy="3770313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29555" y="14357445"/>
            <a:ext cx="9737159" cy="8747611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29555" y="12457511"/>
            <a:ext cx="9737159" cy="8747611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1250" y="10566797"/>
            <a:ext cx="9737159" cy="8747611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2142" y="13592969"/>
            <a:ext cx="30311328" cy="2381250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27332" y="10070703"/>
            <a:ext cx="32990234" cy="2381250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125" y="20091797"/>
            <a:ext cx="25747266" cy="4564063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5469" y="20538281"/>
            <a:ext cx="2133203" cy="21332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06" y="744141"/>
            <a:ext cx="32295703" cy="9921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2381250"/>
            <a:ext cx="37256641" cy="233164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8797" y="2404504"/>
            <a:ext cx="14004329" cy="1404217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0507" y="10012262"/>
            <a:ext cx="14004329" cy="1404217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67086" y="10012262"/>
            <a:ext cx="14004329" cy="1404217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5149" y="11662856"/>
            <a:ext cx="5866679" cy="590452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165" y="18604107"/>
            <a:ext cx="681292" cy="68129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47512" y="11564093"/>
            <a:ext cx="681292" cy="681292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09464" y="11601942"/>
            <a:ext cx="681292" cy="681292"/>
          </a:xfrm>
          <a:prstGeom prst="rect">
            <a:avLst/>
          </a:prstGeom>
        </p:spPr>
      </p:pic>
      <p:sp>
        <p:nvSpPr>
          <p:cNvPr id="14" name="Object 13"/>
          <p:cNvSpPr txBox="1"/>
          <p:nvPr/>
        </p:nvSpPr>
        <p:spPr>
          <a:xfrm>
            <a:off x="23366016" y="13493750"/>
            <a:ext cx="6013345" cy="20835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8500"/>
              </a:lnSpc>
              <a:buNone/>
            </a:pPr>
            <a:r>
              <a:rPr lang="en-US" sz="7000" dirty="0">
                <a:solidFill>
                  <a:srgbClr val="B3F2E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Career Pathways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10219531" y="8952475"/>
            <a:ext cx="7099627" cy="9425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r">
              <a:lnSpc>
                <a:spcPts val="7500"/>
              </a:lnSpc>
              <a:buNone/>
            </a:pPr>
            <a:r>
              <a:rPr lang="en-US" sz="6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Limited storage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35294851" y="8952475"/>
            <a:ext cx="7060831" cy="9425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7500"/>
              </a:lnSpc>
              <a:buNone/>
            </a:pPr>
            <a:r>
              <a:rPr lang="en-US" sz="6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Easy integration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22324219" y="6250781"/>
            <a:ext cx="7953134" cy="14882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98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High Schools</a:t>
            </a:r>
            <a:endParaRPr lang="en-US" dirty="0"/>
          </a:p>
        </p:txBody>
      </p:sp>
      <p:sp>
        <p:nvSpPr>
          <p:cNvPr id="18" name="Object 17"/>
          <p:cNvSpPr txBox="1"/>
          <p:nvPr/>
        </p:nvSpPr>
        <p:spPr>
          <a:xfrm>
            <a:off x="28376563" y="17115234"/>
            <a:ext cx="7953134" cy="14882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98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FCS</a:t>
            </a:r>
            <a:endParaRPr lang="en-US" dirty="0"/>
          </a:p>
        </p:txBody>
      </p:sp>
      <p:sp>
        <p:nvSpPr>
          <p:cNvPr id="19" name="Object 18"/>
          <p:cNvSpPr txBox="1"/>
          <p:nvPr/>
        </p:nvSpPr>
        <p:spPr>
          <a:xfrm>
            <a:off x="14733984" y="17115234"/>
            <a:ext cx="7953134" cy="14882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98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SUS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06" y="744141"/>
            <a:ext cx="32295703" cy="9921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2381250"/>
            <a:ext cx="37256641" cy="233164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2309" y="5171541"/>
            <a:ext cx="9230318" cy="923031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8906" y="5655469"/>
            <a:ext cx="8371683" cy="837168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4608" y="6137504"/>
            <a:ext cx="7405720" cy="745938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1501" y="8943997"/>
            <a:ext cx="9552305" cy="193192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41004" y="8713407"/>
            <a:ext cx="10679263" cy="292411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2846" y="5241976"/>
            <a:ext cx="9230318" cy="923031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36418" y="5701479"/>
            <a:ext cx="8318019" cy="8371683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64896" y="6067908"/>
            <a:ext cx="7405720" cy="7459385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37722" y="8970829"/>
            <a:ext cx="9552305" cy="1931927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29802" y="8725146"/>
            <a:ext cx="10679263" cy="2877344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1491" y="5046603"/>
            <a:ext cx="9552305" cy="9552305"/>
          </a:xfrm>
          <a:prstGeom prst="rect">
            <a:avLst/>
          </a:prstGeom>
        </p:spPr>
      </p:pic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3510" y="5470889"/>
            <a:ext cx="8640007" cy="8693671"/>
          </a:xfrm>
          <a:prstGeom prst="rect">
            <a:avLst/>
          </a:prstGeom>
        </p:spPr>
      </p:pic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53200" y="5945485"/>
            <a:ext cx="7727708" cy="7727708"/>
          </a:xfrm>
          <a:prstGeom prst="rect">
            <a:avLst/>
          </a:prstGeom>
        </p:spPr>
      </p:pic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4690" y="8857631"/>
            <a:ext cx="9874293" cy="1985592"/>
          </a:xfrm>
          <a:prstGeom prst="rect">
            <a:avLst/>
          </a:prstGeom>
        </p:spPr>
      </p:pic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46832" y="9303718"/>
            <a:ext cx="11001251" cy="1958151"/>
          </a:xfrm>
          <a:prstGeom prst="rect">
            <a:avLst/>
          </a:prstGeom>
        </p:spPr>
      </p:pic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234333" y="15366145"/>
            <a:ext cx="9230318" cy="9230318"/>
          </a:xfrm>
          <a:prstGeom prst="rect">
            <a:avLst/>
          </a:prstGeom>
        </p:spPr>
      </p:pic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676227" y="15816425"/>
            <a:ext cx="8371683" cy="8371683"/>
          </a:xfrm>
          <a:prstGeom prst="rect">
            <a:avLst/>
          </a:prstGeom>
        </p:spPr>
      </p:pic>
      <p:pic>
        <p:nvPicPr>
          <p:cNvPr id="24" name="Object 23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120703" y="16271875"/>
            <a:ext cx="7405720" cy="7459385"/>
          </a:xfrm>
          <a:prstGeom prst="rect">
            <a:avLst/>
          </a:prstGeom>
        </p:spPr>
      </p:pic>
      <p:pic>
        <p:nvPicPr>
          <p:cNvPr id="25" name="Object 2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78370" y="19086614"/>
            <a:ext cx="9605970" cy="1931927"/>
          </a:xfrm>
          <a:prstGeom prst="rect">
            <a:avLst/>
          </a:prstGeom>
        </p:spPr>
      </p:pic>
      <p:pic>
        <p:nvPicPr>
          <p:cNvPr id="26" name="Object 25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483594" y="19050000"/>
            <a:ext cx="10679263" cy="2877344"/>
          </a:xfrm>
          <a:prstGeom prst="rect">
            <a:avLst/>
          </a:prstGeom>
        </p:spPr>
      </p:pic>
      <p:pic>
        <p:nvPicPr>
          <p:cNvPr id="27" name="Object 26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118360" y="15189219"/>
            <a:ext cx="9552305" cy="9552305"/>
          </a:xfrm>
          <a:prstGeom prst="rect">
            <a:avLst/>
          </a:prstGeom>
        </p:spPr>
      </p:pic>
      <p:pic>
        <p:nvPicPr>
          <p:cNvPr id="28" name="Object 27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580379" y="15613505"/>
            <a:ext cx="8640007" cy="8693671"/>
          </a:xfrm>
          <a:prstGeom prst="rect">
            <a:avLst/>
          </a:prstGeom>
        </p:spPr>
      </p:pic>
      <p:pic>
        <p:nvPicPr>
          <p:cNvPr id="29" name="Object 28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070069" y="16088102"/>
            <a:ext cx="7674043" cy="7727708"/>
          </a:xfrm>
          <a:prstGeom prst="rect">
            <a:avLst/>
          </a:prstGeom>
        </p:spPr>
      </p:pic>
      <p:pic>
        <p:nvPicPr>
          <p:cNvPr id="30" name="Object 29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961559" y="19000247"/>
            <a:ext cx="9874293" cy="1985592"/>
          </a:xfrm>
          <a:prstGeom prst="rect">
            <a:avLst/>
          </a:prstGeom>
        </p:spPr>
      </p:pic>
      <p:pic>
        <p:nvPicPr>
          <p:cNvPr id="31" name="Object 30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436328" y="19397266"/>
            <a:ext cx="11001251" cy="2877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2083594"/>
            <a:ext cx="37703125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9191406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5469" y="6498828"/>
            <a:ext cx="8582422" cy="858242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109" y="6945313"/>
            <a:ext cx="21282422" cy="85824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98828" y="7342188"/>
            <a:ext cx="6846094" cy="6846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7500" y="8929688"/>
            <a:ext cx="3968750" cy="365125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55469" y="16668750"/>
            <a:ext cx="8582422" cy="858242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844" y="16668750"/>
            <a:ext cx="21282422" cy="8582422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98828" y="17561719"/>
            <a:ext cx="6846094" cy="6846094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35938" y="19000391"/>
            <a:ext cx="3495904" cy="3968750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29170313" y="8086328"/>
            <a:ext cx="19678799" cy="124023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9400"/>
              </a:lnSpc>
              <a:buNone/>
            </a:pPr>
            <a:r>
              <a:rPr lang="en-US" sz="9400" b="1" dirty="0">
                <a:solidFill>
                  <a:srgbClr val="6C938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Collaboration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29170313" y="10219531"/>
            <a:ext cx="19678799" cy="3423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8800"/>
              </a:lnSpc>
              <a:buNone/>
            </a:pPr>
            <a:r>
              <a:rPr lang="en-US" sz="59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Small to medium businesses need a range of artists (graphic designers, video editors, musicians, writers)
to create unique content.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29170313" y="17115234"/>
            <a:ext cx="19678799" cy="11906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9400"/>
              </a:lnSpc>
              <a:buNone/>
            </a:pPr>
            <a:r>
              <a:rPr lang="en-US" sz="9400" b="1" dirty="0">
                <a:solidFill>
                  <a:srgbClr val="6C938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Partnerships</a:t>
            </a:r>
            <a:endParaRPr lang="en-US" dirty="0"/>
          </a:p>
        </p:txBody>
      </p:sp>
      <p:sp>
        <p:nvSpPr>
          <p:cNvPr id="18" name="Object 17"/>
          <p:cNvSpPr txBox="1"/>
          <p:nvPr/>
        </p:nvSpPr>
        <p:spPr>
          <a:xfrm>
            <a:off x="29170313" y="20935156"/>
            <a:ext cx="19678799" cy="228203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8800"/>
              </a:lnSpc>
              <a:buNone/>
            </a:pPr>
            <a:r>
              <a:rPr lang="en-US" sz="59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Artists of any age and talent level can connect with employers who need their services.</a:t>
            </a:r>
            <a:endParaRPr lang="en-US" dirty="0"/>
          </a:p>
        </p:txBody>
      </p:sp>
      <p:sp>
        <p:nvSpPr>
          <p:cNvPr id="19" name="Object 18"/>
          <p:cNvSpPr txBox="1"/>
          <p:nvPr/>
        </p:nvSpPr>
        <p:spPr>
          <a:xfrm>
            <a:off x="29716016" y="10120313"/>
            <a:ext cx="19678799" cy="49609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7800" b="1" dirty="0">
                <a:solidFill>
                  <a:srgbClr val="4A4A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should be at the table?
Develop team early
Short term vs. long term
Annual vs. bi-annual
1 Institutional Agreement</a:t>
            </a:r>
            <a:endParaRPr lang="en-US" dirty="0"/>
          </a:p>
        </p:txBody>
      </p:sp>
      <p:sp>
        <p:nvSpPr>
          <p:cNvPr id="20" name="Object 19"/>
          <p:cNvSpPr txBox="1"/>
          <p:nvPr/>
        </p:nvSpPr>
        <p:spPr>
          <a:xfrm>
            <a:off x="29716016" y="19000391"/>
            <a:ext cx="18051611" cy="39687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7800" b="1" dirty="0">
                <a:solidFill>
                  <a:srgbClr val="4A4A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How to support one another (K-12/ FCS)
Other areas of growth
Frequent review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2891" y="8582422"/>
            <a:ext cx="20592675" cy="152796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328" y="2579688"/>
            <a:ext cx="36710938" cy="6002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5859" y="9326563"/>
            <a:ext cx="19119000" cy="1407747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7891" y="25003125"/>
            <a:ext cx="14223855" cy="2629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1" y="2095922"/>
            <a:ext cx="19219207" cy="357187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31" y="5853906"/>
            <a:ext cx="33139063" cy="2118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6484" y="0"/>
            <a:ext cx="12167733" cy="2867421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0724" y="1046638"/>
            <a:ext cx="7679635" cy="39687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625" y="3720703"/>
            <a:ext cx="9028906" cy="8929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34192" y="6948175"/>
            <a:ext cx="4438230" cy="233164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34192" y="8619524"/>
            <a:ext cx="4587834" cy="1488281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1016" y="10963672"/>
            <a:ext cx="8929688" cy="912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94453" y="14236659"/>
            <a:ext cx="4488098" cy="2331641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33412" y="15833986"/>
            <a:ext cx="4587834" cy="2189014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93750" y="19149219"/>
            <a:ext cx="9624219" cy="9128125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59390" y="21729290"/>
            <a:ext cx="4537966" cy="2331641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24841" y="23367913"/>
            <a:ext cx="4637701" cy="29868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1" y="2089927"/>
            <a:ext cx="28024019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8199219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438" y="5605859"/>
            <a:ext cx="42961719" cy="55562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734" y="10368359"/>
            <a:ext cx="39836328" cy="16668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1" y="2089927"/>
            <a:ext cx="28024019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8794531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06" y="5556250"/>
            <a:ext cx="48914844" cy="182066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1" y="2089927"/>
            <a:ext cx="28024019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4974609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109" y="7887891"/>
            <a:ext cx="40233203" cy="38695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6172" y="5903516"/>
            <a:ext cx="26044922" cy="24308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00" y="11608594"/>
            <a:ext cx="40233203" cy="125015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1" y="2089927"/>
            <a:ext cx="28024019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8794531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06" y="5556250"/>
            <a:ext cx="48914844" cy="17313672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3026172" y="22621875"/>
            <a:ext cx="44493408" cy="25796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8600" dirty="0">
                <a:solidFill>
                  <a:srgbClr val="333333"/>
                </a:solidFill>
                <a:latin typeface="Muli" pitchFamily="34" charset="0"/>
                <a:ea typeface="Muli" pitchFamily="34" charset="-122"/>
                <a:cs typeface="Muli" pitchFamily="34" charset="-120"/>
              </a:rPr>
              <a:t>Florida DE students (2007-2012 data) were 18% less likely to receive FRPL than non-DE students (CCRC, 2020).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2083594"/>
            <a:ext cx="14882813" cy="694531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3635156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969" y="1785938"/>
            <a:ext cx="29765625" cy="2500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1" y="2089927"/>
            <a:ext cx="28024019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744141"/>
            <a:ext cx="34974609" cy="992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08940"/>
            <a:ext cx="50813192" cy="24540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06" y="5655469"/>
            <a:ext cx="48914844" cy="182066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094" y="24159766"/>
            <a:ext cx="20339844" cy="24308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047" y="24209375"/>
            <a:ext cx="20339844" cy="2430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207</Words>
  <Application>Microsoft Office PowerPoint</Application>
  <PresentationFormat>Custom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Cairo</vt:lpstr>
      <vt:lpstr>Calibri</vt:lpstr>
      <vt:lpstr>Lato</vt:lpstr>
      <vt:lpstr>Muli</vt:lpstr>
      <vt:lpstr>Poppins</vt:lpstr>
      <vt:lpstr>PT Serif</vt:lpstr>
      <vt:lpstr>Rozha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Amanda E. Sterk</cp:lastModifiedBy>
  <cp:revision>2</cp:revision>
  <dcterms:created xsi:type="dcterms:W3CDTF">2021-10-13T17:04:47Z</dcterms:created>
  <dcterms:modified xsi:type="dcterms:W3CDTF">2021-10-13T17:06:52Z</dcterms:modified>
</cp:coreProperties>
</file>