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20"/>
  </p:notesMasterIdLst>
  <p:sldIdLst>
    <p:sldId id="257" r:id="rId3"/>
    <p:sldId id="4308" r:id="rId4"/>
    <p:sldId id="2393" r:id="rId5"/>
    <p:sldId id="259" r:id="rId6"/>
    <p:sldId id="260" r:id="rId7"/>
    <p:sldId id="270" r:id="rId8"/>
    <p:sldId id="4309" r:id="rId9"/>
    <p:sldId id="4310" r:id="rId10"/>
    <p:sldId id="4311" r:id="rId11"/>
    <p:sldId id="271" r:id="rId12"/>
    <p:sldId id="275" r:id="rId13"/>
    <p:sldId id="276" r:id="rId14"/>
    <p:sldId id="277" r:id="rId15"/>
    <p:sldId id="4293" r:id="rId16"/>
    <p:sldId id="4300" r:id="rId17"/>
    <p:sldId id="4307" r:id="rId18"/>
    <p:sldId id="431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A3"/>
    <a:srgbClr val="6699FF"/>
    <a:srgbClr val="0D29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1" d="100"/>
          <a:sy n="61" d="100"/>
        </p:scale>
        <p:origin x="81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21E211-9745-43ED-9EFD-579316C580C4}" type="doc">
      <dgm:prSet loTypeId="urn:microsoft.com/office/officeart/2005/8/layout/vList5" loCatId="list" qsTypeId="urn:microsoft.com/office/officeart/2005/8/quickstyle/simple2" qsCatId="simple" csTypeId="urn:microsoft.com/office/officeart/2005/8/colors/colorful2" csCatId="colorful" phldr="1"/>
      <dgm:spPr/>
      <dgm:t>
        <a:bodyPr/>
        <a:lstStyle/>
        <a:p>
          <a:endParaRPr lang="en-US"/>
        </a:p>
      </dgm:t>
    </dgm:pt>
    <dgm:pt modelId="{329810C8-10E7-4FE1-B3C8-14097C4446DA}">
      <dgm:prSet/>
      <dgm:spPr>
        <a:solidFill>
          <a:srgbClr val="005FA3"/>
        </a:solidFill>
      </dgm:spPr>
      <dgm:t>
        <a:bodyPr/>
        <a:lstStyle/>
        <a:p>
          <a:pPr>
            <a:defRPr b="1"/>
          </a:pPr>
          <a:r>
            <a:rPr lang="en-US" baseline="0" dirty="0"/>
            <a:t>Student Alerts</a:t>
          </a:r>
          <a:endParaRPr lang="en-US" dirty="0"/>
        </a:p>
      </dgm:t>
    </dgm:pt>
    <dgm:pt modelId="{4153004B-4DD6-4F8A-953E-C8A642207D73}" type="parTrans" cxnId="{708B1B8A-4005-43AB-BEDF-469BCA7B3434}">
      <dgm:prSet/>
      <dgm:spPr/>
      <dgm:t>
        <a:bodyPr/>
        <a:lstStyle/>
        <a:p>
          <a:endParaRPr lang="en-US"/>
        </a:p>
      </dgm:t>
    </dgm:pt>
    <dgm:pt modelId="{B00B5129-A5B9-4082-A57A-23D6929C608E}" type="sibTrans" cxnId="{708B1B8A-4005-43AB-BEDF-469BCA7B3434}">
      <dgm:prSet/>
      <dgm:spPr/>
      <dgm:t>
        <a:bodyPr/>
        <a:lstStyle/>
        <a:p>
          <a:endParaRPr lang="en-US"/>
        </a:p>
      </dgm:t>
    </dgm:pt>
    <dgm:pt modelId="{7B7EBE00-08E7-4825-A00B-7B15241A8776}">
      <dgm:prSet custT="1"/>
      <dgm:spPr>
        <a:solidFill>
          <a:srgbClr val="6699FF"/>
        </a:solidFill>
      </dgm:spPr>
      <dgm:t>
        <a:bodyPr/>
        <a:lstStyle/>
        <a:p>
          <a:pPr marL="0" indent="0">
            <a:buNone/>
          </a:pPr>
          <a:r>
            <a:rPr lang="en-US" sz="1800" b="1" u="sng" dirty="0">
              <a:solidFill>
                <a:schemeClr val="bg1"/>
              </a:solidFill>
              <a:latin typeface="Futura"/>
            </a:rPr>
            <a:t>GOAL</a:t>
          </a:r>
          <a:r>
            <a:rPr lang="en-US" sz="1800" dirty="0">
              <a:solidFill>
                <a:schemeClr val="bg1"/>
              </a:solidFill>
              <a:latin typeface="Futura"/>
            </a:rPr>
            <a:t>: Provide support and enhance completion rates of students enrolled in key courses at the College by encouraging faculty to provide early alerts via progress reports or individual student alerts throughout the semester</a:t>
          </a:r>
        </a:p>
      </dgm:t>
    </dgm:pt>
    <dgm:pt modelId="{960C428F-4178-4ED0-B4DE-E62C4516D768}" type="parTrans" cxnId="{DBACE446-2687-4FEF-B97F-769D8BC187DF}">
      <dgm:prSet/>
      <dgm:spPr/>
      <dgm:t>
        <a:bodyPr/>
        <a:lstStyle/>
        <a:p>
          <a:endParaRPr lang="en-US"/>
        </a:p>
      </dgm:t>
    </dgm:pt>
    <dgm:pt modelId="{FF07945D-132F-4FB8-9001-EA76A2DAF2FC}" type="sibTrans" cxnId="{DBACE446-2687-4FEF-B97F-769D8BC187DF}">
      <dgm:prSet/>
      <dgm:spPr/>
      <dgm:t>
        <a:bodyPr/>
        <a:lstStyle/>
        <a:p>
          <a:endParaRPr lang="en-US"/>
        </a:p>
      </dgm:t>
    </dgm:pt>
    <dgm:pt modelId="{97C928B7-523F-4567-B59C-CB92277014FC}">
      <dgm:prSet custT="1"/>
      <dgm:spPr>
        <a:solidFill>
          <a:srgbClr val="6699FF"/>
        </a:solidFill>
      </dgm:spPr>
      <dgm:t>
        <a:bodyPr/>
        <a:lstStyle/>
        <a:p>
          <a:pPr marL="342900" indent="0">
            <a:buNone/>
          </a:pPr>
          <a:r>
            <a:rPr lang="en-US" sz="1800" dirty="0">
              <a:solidFill>
                <a:schemeClr val="bg1"/>
              </a:solidFill>
              <a:latin typeface="Futura"/>
            </a:rPr>
            <a:t>~30,000 students enrolled in ALC identified courses</a:t>
          </a:r>
        </a:p>
      </dgm:t>
    </dgm:pt>
    <dgm:pt modelId="{8DE18211-3BA1-4512-BD0B-3FA20438A1AE}" type="parTrans" cxnId="{54867346-1DAC-4E2F-B668-8359A4D2E3DD}">
      <dgm:prSet/>
      <dgm:spPr/>
      <dgm:t>
        <a:bodyPr/>
        <a:lstStyle/>
        <a:p>
          <a:endParaRPr lang="en-US"/>
        </a:p>
      </dgm:t>
    </dgm:pt>
    <dgm:pt modelId="{9081F5EC-1BA4-4280-ACE6-9686BA823416}" type="sibTrans" cxnId="{54867346-1DAC-4E2F-B668-8359A4D2E3DD}">
      <dgm:prSet/>
      <dgm:spPr/>
      <dgm:t>
        <a:bodyPr/>
        <a:lstStyle/>
        <a:p>
          <a:endParaRPr lang="en-US"/>
        </a:p>
      </dgm:t>
    </dgm:pt>
    <dgm:pt modelId="{C1DB7E19-D95F-4D33-8CA5-ED83FD0A78A9}">
      <dgm:prSet/>
      <dgm:spPr>
        <a:solidFill>
          <a:srgbClr val="005FA3"/>
        </a:solidFill>
      </dgm:spPr>
      <dgm:t>
        <a:bodyPr/>
        <a:lstStyle/>
        <a:p>
          <a:pPr>
            <a:defRPr b="1"/>
          </a:pPr>
          <a:r>
            <a:rPr lang="en-US" baseline="0" dirty="0"/>
            <a:t>Proactive Nudging</a:t>
          </a:r>
          <a:endParaRPr lang="en-US" dirty="0"/>
        </a:p>
      </dgm:t>
    </dgm:pt>
    <dgm:pt modelId="{5F5AA25D-D28D-488A-B2DF-F079CA5484D1}" type="parTrans" cxnId="{31680C42-7B60-4BFD-B6E2-87F61745894B}">
      <dgm:prSet/>
      <dgm:spPr/>
      <dgm:t>
        <a:bodyPr/>
        <a:lstStyle/>
        <a:p>
          <a:endParaRPr lang="en-US"/>
        </a:p>
      </dgm:t>
    </dgm:pt>
    <dgm:pt modelId="{54EA300B-1F17-4B89-9A83-D7A8A514459D}" type="sibTrans" cxnId="{31680C42-7B60-4BFD-B6E2-87F61745894B}">
      <dgm:prSet/>
      <dgm:spPr/>
      <dgm:t>
        <a:bodyPr/>
        <a:lstStyle/>
        <a:p>
          <a:endParaRPr lang="en-US"/>
        </a:p>
      </dgm:t>
    </dgm:pt>
    <dgm:pt modelId="{B03070A5-3FF4-4EB3-B2D7-42FDA55F9BEE}">
      <dgm:prSet custT="1"/>
      <dgm:spPr>
        <a:solidFill>
          <a:srgbClr val="6699FF"/>
        </a:solidFill>
      </dgm:spPr>
      <dgm:t>
        <a:bodyPr/>
        <a:lstStyle/>
        <a:p>
          <a:pPr marL="0" indent="0">
            <a:buNone/>
          </a:pPr>
          <a:r>
            <a:rPr lang="en-US" sz="1800" b="1" u="sng" dirty="0">
              <a:solidFill>
                <a:schemeClr val="bg1"/>
              </a:solidFill>
              <a:latin typeface="Futura"/>
            </a:rPr>
            <a:t>GOAL</a:t>
          </a:r>
          <a:r>
            <a:rPr lang="en-US" sz="1800" dirty="0">
              <a:solidFill>
                <a:schemeClr val="bg1"/>
              </a:solidFill>
              <a:latin typeface="Futura"/>
            </a:rPr>
            <a:t>: Help students become aware of resources available to them and encourage students to make good decisions from their very first semester at the College</a:t>
          </a:r>
        </a:p>
      </dgm:t>
    </dgm:pt>
    <dgm:pt modelId="{D180DF9B-D18C-4F95-A2AB-8CF61EC25D95}" type="parTrans" cxnId="{AB653870-BCA0-49B2-A274-1078C7FD3C1F}">
      <dgm:prSet/>
      <dgm:spPr/>
      <dgm:t>
        <a:bodyPr/>
        <a:lstStyle/>
        <a:p>
          <a:endParaRPr lang="en-US"/>
        </a:p>
      </dgm:t>
    </dgm:pt>
    <dgm:pt modelId="{696B10FD-05D8-4746-B6A4-60453E7F4EA0}" type="sibTrans" cxnId="{AB653870-BCA0-49B2-A274-1078C7FD3C1F}">
      <dgm:prSet/>
      <dgm:spPr/>
      <dgm:t>
        <a:bodyPr/>
        <a:lstStyle/>
        <a:p>
          <a:endParaRPr lang="en-US"/>
        </a:p>
      </dgm:t>
    </dgm:pt>
    <dgm:pt modelId="{87BD317B-C59A-4033-948B-24074241D660}">
      <dgm:prSet custT="1"/>
      <dgm:spPr>
        <a:solidFill>
          <a:srgbClr val="6699FF"/>
        </a:solidFill>
      </dgm:spPr>
      <dgm:t>
        <a:bodyPr/>
        <a:lstStyle/>
        <a:p>
          <a:pPr marL="342900" indent="0">
            <a:buNone/>
          </a:pPr>
          <a:r>
            <a:rPr lang="en-US" sz="1800" dirty="0">
              <a:solidFill>
                <a:schemeClr val="bg1"/>
              </a:solidFill>
              <a:latin typeface="Futura"/>
            </a:rPr>
            <a:t>~11,000 students enrolled in ENC1101</a:t>
          </a:r>
        </a:p>
      </dgm:t>
    </dgm:pt>
    <dgm:pt modelId="{CABE3C9E-A8A4-49AB-A6DF-DA5C4CBC6160}" type="parTrans" cxnId="{051B5BE1-4097-4FD1-929A-54AC69BB9BAF}">
      <dgm:prSet/>
      <dgm:spPr/>
      <dgm:t>
        <a:bodyPr/>
        <a:lstStyle/>
        <a:p>
          <a:endParaRPr lang="en-US"/>
        </a:p>
      </dgm:t>
    </dgm:pt>
    <dgm:pt modelId="{B5118D88-42AE-4D92-855E-7BBA64F46AD4}" type="sibTrans" cxnId="{051B5BE1-4097-4FD1-929A-54AC69BB9BAF}">
      <dgm:prSet/>
      <dgm:spPr/>
      <dgm:t>
        <a:bodyPr/>
        <a:lstStyle/>
        <a:p>
          <a:endParaRPr lang="en-US"/>
        </a:p>
      </dgm:t>
    </dgm:pt>
    <dgm:pt modelId="{1AB0500C-24A8-4D19-900E-6FF112891030}">
      <dgm:prSet custT="1"/>
      <dgm:spPr>
        <a:solidFill>
          <a:srgbClr val="6699FF"/>
        </a:solidFill>
      </dgm:spPr>
      <dgm:t>
        <a:bodyPr/>
        <a:lstStyle/>
        <a:p>
          <a:pPr marL="342900" indent="0">
            <a:buNone/>
          </a:pPr>
          <a:r>
            <a:rPr lang="en-US" sz="1800" dirty="0">
              <a:solidFill>
                <a:schemeClr val="bg1"/>
              </a:solidFill>
              <a:latin typeface="Futura"/>
            </a:rPr>
            <a:t>~600 faculty teaching ALC identified courses</a:t>
          </a:r>
        </a:p>
      </dgm:t>
    </dgm:pt>
    <dgm:pt modelId="{010BD5A7-6483-4E0B-9F2B-BCA1A75DE5D9}" type="sibTrans" cxnId="{D5D387B4-99C2-4983-91E0-E05431BF7BF1}">
      <dgm:prSet/>
      <dgm:spPr/>
      <dgm:t>
        <a:bodyPr/>
        <a:lstStyle/>
        <a:p>
          <a:endParaRPr lang="en-US"/>
        </a:p>
      </dgm:t>
    </dgm:pt>
    <dgm:pt modelId="{E482DD2A-C353-42B6-9BAB-12627AD50E32}" type="parTrans" cxnId="{D5D387B4-99C2-4983-91E0-E05431BF7BF1}">
      <dgm:prSet/>
      <dgm:spPr/>
      <dgm:t>
        <a:bodyPr/>
        <a:lstStyle/>
        <a:p>
          <a:endParaRPr lang="en-US"/>
        </a:p>
      </dgm:t>
    </dgm:pt>
    <dgm:pt modelId="{789FE6BA-C339-4098-B1B9-E25ED6033521}" type="pres">
      <dgm:prSet presAssocID="{B921E211-9745-43ED-9EFD-579316C580C4}" presName="Name0" presStyleCnt="0">
        <dgm:presLayoutVars>
          <dgm:dir/>
          <dgm:animLvl val="lvl"/>
          <dgm:resizeHandles val="exact"/>
        </dgm:presLayoutVars>
      </dgm:prSet>
      <dgm:spPr/>
    </dgm:pt>
    <dgm:pt modelId="{7608C0F6-17B9-4446-8F71-E6196C877F8D}" type="pres">
      <dgm:prSet presAssocID="{329810C8-10E7-4FE1-B3C8-14097C4446DA}" presName="linNode" presStyleCnt="0"/>
      <dgm:spPr/>
    </dgm:pt>
    <dgm:pt modelId="{9E22DAC0-2BFA-4820-8CA7-9C88027622F5}" type="pres">
      <dgm:prSet presAssocID="{329810C8-10E7-4FE1-B3C8-14097C4446DA}" presName="parentText" presStyleLbl="node1" presStyleIdx="0" presStyleCnt="2">
        <dgm:presLayoutVars>
          <dgm:chMax val="1"/>
          <dgm:bulletEnabled val="1"/>
        </dgm:presLayoutVars>
      </dgm:prSet>
      <dgm:spPr/>
    </dgm:pt>
    <dgm:pt modelId="{4C53029D-CCB7-4BED-BB3D-0BA77771957A}" type="pres">
      <dgm:prSet presAssocID="{329810C8-10E7-4FE1-B3C8-14097C4446DA}" presName="descendantText" presStyleLbl="alignAccFollowNode1" presStyleIdx="0" presStyleCnt="2" custScaleX="151508">
        <dgm:presLayoutVars>
          <dgm:bulletEnabled val="1"/>
        </dgm:presLayoutVars>
      </dgm:prSet>
      <dgm:spPr/>
    </dgm:pt>
    <dgm:pt modelId="{792D7276-5D8F-4439-972D-6CA63B6E9C50}" type="pres">
      <dgm:prSet presAssocID="{B00B5129-A5B9-4082-A57A-23D6929C608E}" presName="sp" presStyleCnt="0"/>
      <dgm:spPr/>
    </dgm:pt>
    <dgm:pt modelId="{26D7F530-E117-4979-8A54-E332DDBE2B87}" type="pres">
      <dgm:prSet presAssocID="{C1DB7E19-D95F-4D33-8CA5-ED83FD0A78A9}" presName="linNode" presStyleCnt="0"/>
      <dgm:spPr/>
    </dgm:pt>
    <dgm:pt modelId="{DECD2340-74B7-44CA-8AF6-B2A1BFD9FD9A}" type="pres">
      <dgm:prSet presAssocID="{C1DB7E19-D95F-4D33-8CA5-ED83FD0A78A9}" presName="parentText" presStyleLbl="node1" presStyleIdx="1" presStyleCnt="2">
        <dgm:presLayoutVars>
          <dgm:chMax val="1"/>
          <dgm:bulletEnabled val="1"/>
        </dgm:presLayoutVars>
      </dgm:prSet>
      <dgm:spPr/>
    </dgm:pt>
    <dgm:pt modelId="{D46E5C36-497E-406A-AB17-761E0CA6AB06}" type="pres">
      <dgm:prSet presAssocID="{C1DB7E19-D95F-4D33-8CA5-ED83FD0A78A9}" presName="descendantText" presStyleLbl="alignAccFollowNode1" presStyleIdx="1" presStyleCnt="2" custScaleX="148565">
        <dgm:presLayoutVars>
          <dgm:bulletEnabled val="1"/>
        </dgm:presLayoutVars>
      </dgm:prSet>
      <dgm:spPr/>
    </dgm:pt>
  </dgm:ptLst>
  <dgm:cxnLst>
    <dgm:cxn modelId="{DFF05815-2CA0-496E-905A-3117808DEB94}" type="presOf" srcId="{329810C8-10E7-4FE1-B3C8-14097C4446DA}" destId="{9E22DAC0-2BFA-4820-8CA7-9C88027622F5}" srcOrd="0" destOrd="0" presId="urn:microsoft.com/office/officeart/2005/8/layout/vList5"/>
    <dgm:cxn modelId="{4E2F961E-B42A-4475-9626-58BA36F703BE}" type="presOf" srcId="{1AB0500C-24A8-4D19-900E-6FF112891030}" destId="{4C53029D-CCB7-4BED-BB3D-0BA77771957A}" srcOrd="0" destOrd="2" presId="urn:microsoft.com/office/officeart/2005/8/layout/vList5"/>
    <dgm:cxn modelId="{294A0D2E-4A10-4DF8-90E7-FBC1EFD6CB8E}" type="presOf" srcId="{7B7EBE00-08E7-4825-A00B-7B15241A8776}" destId="{4C53029D-CCB7-4BED-BB3D-0BA77771957A}" srcOrd="0" destOrd="0" presId="urn:microsoft.com/office/officeart/2005/8/layout/vList5"/>
    <dgm:cxn modelId="{31680C42-7B60-4BFD-B6E2-87F61745894B}" srcId="{B921E211-9745-43ED-9EFD-579316C580C4}" destId="{C1DB7E19-D95F-4D33-8CA5-ED83FD0A78A9}" srcOrd="1" destOrd="0" parTransId="{5F5AA25D-D28D-488A-B2DF-F079CA5484D1}" sibTransId="{54EA300B-1F17-4B89-9A83-D7A8A514459D}"/>
    <dgm:cxn modelId="{54867346-1DAC-4E2F-B668-8359A4D2E3DD}" srcId="{7B7EBE00-08E7-4825-A00B-7B15241A8776}" destId="{97C928B7-523F-4567-B59C-CB92277014FC}" srcOrd="0" destOrd="0" parTransId="{8DE18211-3BA1-4512-BD0B-3FA20438A1AE}" sibTransId="{9081F5EC-1BA4-4280-ACE6-9686BA823416}"/>
    <dgm:cxn modelId="{DBACE446-2687-4FEF-B97F-769D8BC187DF}" srcId="{329810C8-10E7-4FE1-B3C8-14097C4446DA}" destId="{7B7EBE00-08E7-4825-A00B-7B15241A8776}" srcOrd="0" destOrd="0" parTransId="{960C428F-4178-4ED0-B4DE-E62C4516D768}" sibTransId="{FF07945D-132F-4FB8-9001-EA76A2DAF2FC}"/>
    <dgm:cxn modelId="{4A90CB49-3081-4D4F-A536-EA82FDD3CB3A}" type="presOf" srcId="{B921E211-9745-43ED-9EFD-579316C580C4}" destId="{789FE6BA-C339-4098-B1B9-E25ED6033521}" srcOrd="0" destOrd="0" presId="urn:microsoft.com/office/officeart/2005/8/layout/vList5"/>
    <dgm:cxn modelId="{AB653870-BCA0-49B2-A274-1078C7FD3C1F}" srcId="{C1DB7E19-D95F-4D33-8CA5-ED83FD0A78A9}" destId="{B03070A5-3FF4-4EB3-B2D7-42FDA55F9BEE}" srcOrd="0" destOrd="0" parTransId="{D180DF9B-D18C-4F95-A2AB-8CF61EC25D95}" sibTransId="{696B10FD-05D8-4746-B6A4-60453E7F4EA0}"/>
    <dgm:cxn modelId="{708B1B8A-4005-43AB-BEDF-469BCA7B3434}" srcId="{B921E211-9745-43ED-9EFD-579316C580C4}" destId="{329810C8-10E7-4FE1-B3C8-14097C4446DA}" srcOrd="0" destOrd="0" parTransId="{4153004B-4DD6-4F8A-953E-C8A642207D73}" sibTransId="{B00B5129-A5B9-4082-A57A-23D6929C608E}"/>
    <dgm:cxn modelId="{4B2136B0-C49F-4CFF-9B8D-770AD4638139}" type="presOf" srcId="{97C928B7-523F-4567-B59C-CB92277014FC}" destId="{4C53029D-CCB7-4BED-BB3D-0BA77771957A}" srcOrd="0" destOrd="1" presId="urn:microsoft.com/office/officeart/2005/8/layout/vList5"/>
    <dgm:cxn modelId="{D5D387B4-99C2-4983-91E0-E05431BF7BF1}" srcId="{7B7EBE00-08E7-4825-A00B-7B15241A8776}" destId="{1AB0500C-24A8-4D19-900E-6FF112891030}" srcOrd="1" destOrd="0" parTransId="{E482DD2A-C353-42B6-9BAB-12627AD50E32}" sibTransId="{010BD5A7-6483-4E0B-9F2B-BCA1A75DE5D9}"/>
    <dgm:cxn modelId="{F7DD86B5-BD30-474C-9062-80C0A9F15FB1}" type="presOf" srcId="{C1DB7E19-D95F-4D33-8CA5-ED83FD0A78A9}" destId="{DECD2340-74B7-44CA-8AF6-B2A1BFD9FD9A}" srcOrd="0" destOrd="0" presId="urn:microsoft.com/office/officeart/2005/8/layout/vList5"/>
    <dgm:cxn modelId="{051B5BE1-4097-4FD1-929A-54AC69BB9BAF}" srcId="{B03070A5-3FF4-4EB3-B2D7-42FDA55F9BEE}" destId="{87BD317B-C59A-4033-948B-24074241D660}" srcOrd="0" destOrd="0" parTransId="{CABE3C9E-A8A4-49AB-A6DF-DA5C4CBC6160}" sibTransId="{B5118D88-42AE-4D92-855E-7BBA64F46AD4}"/>
    <dgm:cxn modelId="{46AC16F8-3D68-4C30-9BA0-5C22D0292BA5}" type="presOf" srcId="{B03070A5-3FF4-4EB3-B2D7-42FDA55F9BEE}" destId="{D46E5C36-497E-406A-AB17-761E0CA6AB06}" srcOrd="0" destOrd="0" presId="urn:microsoft.com/office/officeart/2005/8/layout/vList5"/>
    <dgm:cxn modelId="{25DA31FD-6BE3-4D87-8B2F-5C6FBFD45ACB}" type="presOf" srcId="{87BD317B-C59A-4033-948B-24074241D660}" destId="{D46E5C36-497E-406A-AB17-761E0CA6AB06}" srcOrd="0" destOrd="1" presId="urn:microsoft.com/office/officeart/2005/8/layout/vList5"/>
    <dgm:cxn modelId="{BBE0FF0A-D448-4A1A-A5CB-50EAF39D0613}" type="presParOf" srcId="{789FE6BA-C339-4098-B1B9-E25ED6033521}" destId="{7608C0F6-17B9-4446-8F71-E6196C877F8D}" srcOrd="0" destOrd="0" presId="urn:microsoft.com/office/officeart/2005/8/layout/vList5"/>
    <dgm:cxn modelId="{37DFA6AC-6952-4B86-8775-8D2EA3B8FBC4}" type="presParOf" srcId="{7608C0F6-17B9-4446-8F71-E6196C877F8D}" destId="{9E22DAC0-2BFA-4820-8CA7-9C88027622F5}" srcOrd="0" destOrd="0" presId="urn:microsoft.com/office/officeart/2005/8/layout/vList5"/>
    <dgm:cxn modelId="{ADF7FE4A-D9F6-486E-9E1D-1E4B9C9AF07D}" type="presParOf" srcId="{7608C0F6-17B9-4446-8F71-E6196C877F8D}" destId="{4C53029D-CCB7-4BED-BB3D-0BA77771957A}" srcOrd="1" destOrd="0" presId="urn:microsoft.com/office/officeart/2005/8/layout/vList5"/>
    <dgm:cxn modelId="{70E8AE1C-539A-468B-B8BE-56931F4FD62B}" type="presParOf" srcId="{789FE6BA-C339-4098-B1B9-E25ED6033521}" destId="{792D7276-5D8F-4439-972D-6CA63B6E9C50}" srcOrd="1" destOrd="0" presId="urn:microsoft.com/office/officeart/2005/8/layout/vList5"/>
    <dgm:cxn modelId="{BAF55739-3320-4EE6-8E9C-171B0A197526}" type="presParOf" srcId="{789FE6BA-C339-4098-B1B9-E25ED6033521}" destId="{26D7F530-E117-4979-8A54-E332DDBE2B87}" srcOrd="2" destOrd="0" presId="urn:microsoft.com/office/officeart/2005/8/layout/vList5"/>
    <dgm:cxn modelId="{D6276E0B-379F-4FB3-82D0-934754835E58}" type="presParOf" srcId="{26D7F530-E117-4979-8A54-E332DDBE2B87}" destId="{DECD2340-74B7-44CA-8AF6-B2A1BFD9FD9A}" srcOrd="0" destOrd="0" presId="urn:microsoft.com/office/officeart/2005/8/layout/vList5"/>
    <dgm:cxn modelId="{60E6F55D-7C5A-412E-AE45-1060939546B7}" type="presParOf" srcId="{26D7F530-E117-4979-8A54-E332DDBE2B87}" destId="{D46E5C36-497E-406A-AB17-761E0CA6AB0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64CB49-39F4-4D9D-908A-D147A2ACBB2D}"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5C975CFA-7585-4DC4-9F65-48DDB7FBE0E6}">
      <dgm:prSet phldrT="[Text]"/>
      <dgm:spPr>
        <a:solidFill>
          <a:srgbClr val="005FA3"/>
        </a:solidFill>
      </dgm:spPr>
      <dgm:t>
        <a:bodyPr/>
        <a:lstStyle/>
        <a:p>
          <a:r>
            <a:rPr lang="en-US" dirty="0"/>
            <a:t>Early Check-In</a:t>
          </a:r>
        </a:p>
      </dgm:t>
    </dgm:pt>
    <dgm:pt modelId="{1A1CF906-A49E-4BA5-A7AB-FF62DC8F92A8}" type="parTrans" cxnId="{452DE302-F80E-4292-AC35-9FCC8507290C}">
      <dgm:prSet/>
      <dgm:spPr/>
      <dgm:t>
        <a:bodyPr/>
        <a:lstStyle/>
        <a:p>
          <a:endParaRPr lang="en-US"/>
        </a:p>
      </dgm:t>
    </dgm:pt>
    <dgm:pt modelId="{E9142C26-BF80-4286-AACE-6444DEF4250D}" type="sibTrans" cxnId="{452DE302-F80E-4292-AC35-9FCC8507290C}">
      <dgm:prSet/>
      <dgm:spPr/>
      <dgm:t>
        <a:bodyPr/>
        <a:lstStyle/>
        <a:p>
          <a:endParaRPr lang="en-US"/>
        </a:p>
      </dgm:t>
    </dgm:pt>
    <dgm:pt modelId="{7571F6C1-A676-4457-BE48-8CECD667B6DD}">
      <dgm:prSet phldrT="[Text]"/>
      <dgm:spPr/>
      <dgm:t>
        <a:bodyPr/>
        <a:lstStyle/>
        <a:p>
          <a:r>
            <a:rPr lang="en-US" dirty="0"/>
            <a:t>Week 1</a:t>
          </a:r>
        </a:p>
      </dgm:t>
    </dgm:pt>
    <dgm:pt modelId="{65F6BCDF-413E-4915-ABF4-135163E8B429}" type="parTrans" cxnId="{B645570F-A7E4-435F-B0BB-4A7EC4B5E251}">
      <dgm:prSet/>
      <dgm:spPr/>
      <dgm:t>
        <a:bodyPr/>
        <a:lstStyle/>
        <a:p>
          <a:endParaRPr lang="en-US"/>
        </a:p>
      </dgm:t>
    </dgm:pt>
    <dgm:pt modelId="{DD73397A-304A-4747-9ABB-55973B5AEC29}" type="sibTrans" cxnId="{B645570F-A7E4-435F-B0BB-4A7EC4B5E251}">
      <dgm:prSet/>
      <dgm:spPr/>
      <dgm:t>
        <a:bodyPr/>
        <a:lstStyle/>
        <a:p>
          <a:endParaRPr lang="en-US"/>
        </a:p>
      </dgm:t>
    </dgm:pt>
    <dgm:pt modelId="{C08F4D6A-7C41-4126-A129-03F764E94581}">
      <dgm:prSet phldrT="[Text]"/>
      <dgm:spPr>
        <a:solidFill>
          <a:srgbClr val="005FA3"/>
        </a:solidFill>
      </dgm:spPr>
      <dgm:t>
        <a:bodyPr/>
        <a:lstStyle/>
        <a:p>
          <a:r>
            <a:rPr lang="en-US" dirty="0"/>
            <a:t>Week 2</a:t>
          </a:r>
        </a:p>
      </dgm:t>
    </dgm:pt>
    <dgm:pt modelId="{73649F1D-885E-438F-B3BC-7A7147AA5043}" type="parTrans" cxnId="{DE7961A7-2444-456C-995E-3873018A8586}">
      <dgm:prSet/>
      <dgm:spPr/>
      <dgm:t>
        <a:bodyPr/>
        <a:lstStyle/>
        <a:p>
          <a:endParaRPr lang="en-US"/>
        </a:p>
      </dgm:t>
    </dgm:pt>
    <dgm:pt modelId="{75BE3DE0-E83D-464D-AD57-0140D7BC9851}" type="sibTrans" cxnId="{DE7961A7-2444-456C-995E-3873018A8586}">
      <dgm:prSet/>
      <dgm:spPr/>
      <dgm:t>
        <a:bodyPr/>
        <a:lstStyle/>
        <a:p>
          <a:endParaRPr lang="en-US"/>
        </a:p>
      </dgm:t>
    </dgm:pt>
    <dgm:pt modelId="{94887C14-EBAE-48ED-A587-774511D0DCCD}">
      <dgm:prSet phldrT="[Text]"/>
      <dgm:spPr/>
      <dgm:t>
        <a:bodyPr/>
        <a:lstStyle/>
        <a:p>
          <a:r>
            <a:rPr lang="en-US" dirty="0"/>
            <a:t>Week 3</a:t>
          </a:r>
        </a:p>
      </dgm:t>
    </dgm:pt>
    <dgm:pt modelId="{93288E35-C2B5-401D-BD91-A5796B2E0BCA}" type="parTrans" cxnId="{5E921CFA-63E6-4F14-BB53-63BB190CDE60}">
      <dgm:prSet/>
      <dgm:spPr/>
      <dgm:t>
        <a:bodyPr/>
        <a:lstStyle/>
        <a:p>
          <a:endParaRPr lang="en-US"/>
        </a:p>
      </dgm:t>
    </dgm:pt>
    <dgm:pt modelId="{62E4E2E2-BD13-47A2-BFAF-385CFDCAB70D}" type="sibTrans" cxnId="{5E921CFA-63E6-4F14-BB53-63BB190CDE60}">
      <dgm:prSet/>
      <dgm:spPr/>
      <dgm:t>
        <a:bodyPr/>
        <a:lstStyle/>
        <a:p>
          <a:endParaRPr lang="en-US"/>
        </a:p>
      </dgm:t>
    </dgm:pt>
    <dgm:pt modelId="{DF7038C4-1F9B-43EC-A95D-D0A55DF7DB58}">
      <dgm:prSet phldrT="[Text]"/>
      <dgm:spPr>
        <a:solidFill>
          <a:srgbClr val="005FA3"/>
        </a:solidFill>
      </dgm:spPr>
      <dgm:t>
        <a:bodyPr/>
        <a:lstStyle/>
        <a:p>
          <a:r>
            <a:rPr lang="en-US" dirty="0"/>
            <a:t>Week 4</a:t>
          </a:r>
        </a:p>
      </dgm:t>
    </dgm:pt>
    <dgm:pt modelId="{AF4B7E86-9F32-47B4-A8C2-178CE0EA6346}" type="parTrans" cxnId="{2EDF52CC-DF3E-4B13-9042-3C1970B2E9AF}">
      <dgm:prSet/>
      <dgm:spPr/>
      <dgm:t>
        <a:bodyPr/>
        <a:lstStyle/>
        <a:p>
          <a:endParaRPr lang="en-US"/>
        </a:p>
      </dgm:t>
    </dgm:pt>
    <dgm:pt modelId="{70F11F39-0B61-4A49-ABC9-8FBDAED6EF49}" type="sibTrans" cxnId="{2EDF52CC-DF3E-4B13-9042-3C1970B2E9AF}">
      <dgm:prSet/>
      <dgm:spPr/>
      <dgm:t>
        <a:bodyPr/>
        <a:lstStyle/>
        <a:p>
          <a:endParaRPr lang="en-US"/>
        </a:p>
      </dgm:t>
    </dgm:pt>
    <dgm:pt modelId="{83E241B0-5AD2-4E76-A53E-7FB4CAFC9295}">
      <dgm:prSet phldrT="[Text]"/>
      <dgm:spPr>
        <a:solidFill>
          <a:srgbClr val="005FA3"/>
        </a:solidFill>
      </dgm:spPr>
      <dgm:t>
        <a:bodyPr/>
        <a:lstStyle/>
        <a:p>
          <a:r>
            <a:rPr lang="en-US" dirty="0"/>
            <a:t>Week 5:</a:t>
          </a:r>
        </a:p>
      </dgm:t>
    </dgm:pt>
    <dgm:pt modelId="{D6468C66-4BF3-432F-9D13-08357200C4D8}" type="parTrans" cxnId="{BB3135F6-476A-4D98-BDB3-5FB7EDBB441C}">
      <dgm:prSet/>
      <dgm:spPr/>
      <dgm:t>
        <a:bodyPr/>
        <a:lstStyle/>
        <a:p>
          <a:endParaRPr lang="en-US"/>
        </a:p>
      </dgm:t>
    </dgm:pt>
    <dgm:pt modelId="{BE320687-4828-469A-B1C5-7AC43DC6B2E5}" type="sibTrans" cxnId="{BB3135F6-476A-4D98-BDB3-5FB7EDBB441C}">
      <dgm:prSet/>
      <dgm:spPr/>
      <dgm:t>
        <a:bodyPr/>
        <a:lstStyle/>
        <a:p>
          <a:endParaRPr lang="en-US"/>
        </a:p>
      </dgm:t>
    </dgm:pt>
    <dgm:pt modelId="{7CA9A788-84F7-461C-BDE3-F8D0E89DA4D6}">
      <dgm:prSet phldrT="[Text]"/>
      <dgm:spPr/>
      <dgm:t>
        <a:bodyPr/>
        <a:lstStyle/>
        <a:p>
          <a:r>
            <a:rPr lang="en-US" dirty="0"/>
            <a:t>Week 6</a:t>
          </a:r>
        </a:p>
      </dgm:t>
    </dgm:pt>
    <dgm:pt modelId="{957DF8F2-B650-4117-B9B9-0D0D455A2F41}" type="parTrans" cxnId="{8E72B012-C1F5-4616-B18C-7DD3CF3844E4}">
      <dgm:prSet/>
      <dgm:spPr/>
      <dgm:t>
        <a:bodyPr/>
        <a:lstStyle/>
        <a:p>
          <a:endParaRPr lang="en-US"/>
        </a:p>
      </dgm:t>
    </dgm:pt>
    <dgm:pt modelId="{FB736BC1-DFB4-492B-8D34-3944B473C426}" type="sibTrans" cxnId="{8E72B012-C1F5-4616-B18C-7DD3CF3844E4}">
      <dgm:prSet/>
      <dgm:spPr/>
      <dgm:t>
        <a:bodyPr/>
        <a:lstStyle/>
        <a:p>
          <a:endParaRPr lang="en-US"/>
        </a:p>
      </dgm:t>
    </dgm:pt>
    <dgm:pt modelId="{8D85486D-D3EA-493E-BD43-7FA3217C5FE2}">
      <dgm:prSet phldrT="[Text]"/>
      <dgm:spPr>
        <a:solidFill>
          <a:srgbClr val="005FA3"/>
        </a:solidFill>
      </dgm:spPr>
      <dgm:t>
        <a:bodyPr/>
        <a:lstStyle/>
        <a:p>
          <a:r>
            <a:rPr lang="en-US" dirty="0"/>
            <a:t>Week 7</a:t>
          </a:r>
        </a:p>
      </dgm:t>
    </dgm:pt>
    <dgm:pt modelId="{63194B23-71AA-44C3-98FE-A0F07244D833}" type="parTrans" cxnId="{897CF859-9407-4C41-8E8F-3542378422EE}">
      <dgm:prSet/>
      <dgm:spPr/>
      <dgm:t>
        <a:bodyPr/>
        <a:lstStyle/>
        <a:p>
          <a:endParaRPr lang="en-US"/>
        </a:p>
      </dgm:t>
    </dgm:pt>
    <dgm:pt modelId="{EF97ABCE-D27B-45B4-BA5E-1A03EAEC18A6}" type="sibTrans" cxnId="{897CF859-9407-4C41-8E8F-3542378422EE}">
      <dgm:prSet/>
      <dgm:spPr/>
      <dgm:t>
        <a:bodyPr/>
        <a:lstStyle/>
        <a:p>
          <a:endParaRPr lang="en-US"/>
        </a:p>
      </dgm:t>
    </dgm:pt>
    <dgm:pt modelId="{B4AFC227-EDA0-4F1A-A097-C6F8EFB454B7}">
      <dgm:prSet phldrT="[Text]"/>
      <dgm:spPr/>
      <dgm:t>
        <a:bodyPr/>
        <a:lstStyle/>
        <a:p>
          <a:r>
            <a:rPr lang="en-US" dirty="0"/>
            <a:t>Week 8</a:t>
          </a:r>
        </a:p>
      </dgm:t>
    </dgm:pt>
    <dgm:pt modelId="{D1053068-29DE-4273-A011-2972C2F70E65}" type="parTrans" cxnId="{550CB509-14FE-49E4-BC82-49EA99757E72}">
      <dgm:prSet/>
      <dgm:spPr/>
      <dgm:t>
        <a:bodyPr/>
        <a:lstStyle/>
        <a:p>
          <a:endParaRPr lang="en-US"/>
        </a:p>
      </dgm:t>
    </dgm:pt>
    <dgm:pt modelId="{497890A6-275C-4500-888C-CBEB5CC15CCE}" type="sibTrans" cxnId="{550CB509-14FE-49E4-BC82-49EA99757E72}">
      <dgm:prSet/>
      <dgm:spPr/>
      <dgm:t>
        <a:bodyPr/>
        <a:lstStyle/>
        <a:p>
          <a:endParaRPr lang="en-US"/>
        </a:p>
      </dgm:t>
    </dgm:pt>
    <dgm:pt modelId="{1AB97B85-6BB8-466C-A207-D71583ADC21F}">
      <dgm:prSet phldrT="[Text]"/>
      <dgm:spPr>
        <a:solidFill>
          <a:srgbClr val="005FA3"/>
        </a:solidFill>
      </dgm:spPr>
      <dgm:t>
        <a:bodyPr/>
        <a:lstStyle/>
        <a:p>
          <a:r>
            <a:rPr lang="en-US" dirty="0"/>
            <a:t>Week 9</a:t>
          </a:r>
        </a:p>
      </dgm:t>
    </dgm:pt>
    <dgm:pt modelId="{258C9BBA-7ACC-4BB0-8E18-39132366A718}" type="parTrans" cxnId="{FD5B7D54-2FC4-461F-A7A6-C869A0E76636}">
      <dgm:prSet/>
      <dgm:spPr/>
      <dgm:t>
        <a:bodyPr/>
        <a:lstStyle/>
        <a:p>
          <a:endParaRPr lang="en-US"/>
        </a:p>
      </dgm:t>
    </dgm:pt>
    <dgm:pt modelId="{8438B65C-56D8-41F2-A6DD-F51EB60E4E86}" type="sibTrans" cxnId="{FD5B7D54-2FC4-461F-A7A6-C869A0E76636}">
      <dgm:prSet/>
      <dgm:spPr/>
      <dgm:t>
        <a:bodyPr/>
        <a:lstStyle/>
        <a:p>
          <a:endParaRPr lang="en-US"/>
        </a:p>
      </dgm:t>
    </dgm:pt>
    <dgm:pt modelId="{13AEDD4B-1C20-4B0D-99DB-F9E1F9CD148E}">
      <dgm:prSet phldrT="[Text]"/>
      <dgm:spPr/>
      <dgm:t>
        <a:bodyPr/>
        <a:lstStyle/>
        <a:p>
          <a:r>
            <a:rPr lang="en-US" dirty="0"/>
            <a:t>Week 10</a:t>
          </a:r>
        </a:p>
      </dgm:t>
    </dgm:pt>
    <dgm:pt modelId="{54B83244-157A-49B6-A57B-E3D8C8E853F3}" type="parTrans" cxnId="{EAFF4C62-4661-4E6B-A82B-A29666473AC4}">
      <dgm:prSet/>
      <dgm:spPr/>
      <dgm:t>
        <a:bodyPr/>
        <a:lstStyle/>
        <a:p>
          <a:endParaRPr lang="en-US"/>
        </a:p>
      </dgm:t>
    </dgm:pt>
    <dgm:pt modelId="{5F671688-3957-49AB-886D-22046436B392}" type="sibTrans" cxnId="{EAFF4C62-4661-4E6B-A82B-A29666473AC4}">
      <dgm:prSet/>
      <dgm:spPr/>
      <dgm:t>
        <a:bodyPr/>
        <a:lstStyle/>
        <a:p>
          <a:endParaRPr lang="en-US"/>
        </a:p>
      </dgm:t>
    </dgm:pt>
    <dgm:pt modelId="{25610721-E9B2-4BFA-AE7B-D58674BE7375}">
      <dgm:prSet phldrT="[Text]"/>
      <dgm:spPr>
        <a:solidFill>
          <a:srgbClr val="005FA3"/>
        </a:solidFill>
      </dgm:spPr>
      <dgm:t>
        <a:bodyPr/>
        <a:lstStyle/>
        <a:p>
          <a:r>
            <a:rPr lang="en-US" dirty="0"/>
            <a:t>Week 11</a:t>
          </a:r>
        </a:p>
      </dgm:t>
    </dgm:pt>
    <dgm:pt modelId="{51DCBD3C-C7D2-47FE-8333-8C0E862A939D}" type="parTrans" cxnId="{9B7D312E-8660-4139-A222-C432C091850F}">
      <dgm:prSet/>
      <dgm:spPr/>
      <dgm:t>
        <a:bodyPr/>
        <a:lstStyle/>
        <a:p>
          <a:endParaRPr lang="en-US"/>
        </a:p>
      </dgm:t>
    </dgm:pt>
    <dgm:pt modelId="{F42EC847-9917-455C-9730-5C4D8B1A780D}" type="sibTrans" cxnId="{9B7D312E-8660-4139-A222-C432C091850F}">
      <dgm:prSet/>
      <dgm:spPr/>
      <dgm:t>
        <a:bodyPr/>
        <a:lstStyle/>
        <a:p>
          <a:endParaRPr lang="en-US"/>
        </a:p>
      </dgm:t>
    </dgm:pt>
    <dgm:pt modelId="{C0CBE762-5264-4F58-9D90-76FC876F0486}">
      <dgm:prSet phldrT="[Text]"/>
      <dgm:spPr/>
      <dgm:t>
        <a:bodyPr/>
        <a:lstStyle/>
        <a:p>
          <a:r>
            <a:rPr lang="en-US" dirty="0"/>
            <a:t>Week 12</a:t>
          </a:r>
        </a:p>
      </dgm:t>
    </dgm:pt>
    <dgm:pt modelId="{53F2FBA0-36FA-4C5C-BB00-02A997C06DFA}" type="parTrans" cxnId="{245E2355-AF55-4DC0-A491-5108FF6E7857}">
      <dgm:prSet/>
      <dgm:spPr/>
      <dgm:t>
        <a:bodyPr/>
        <a:lstStyle/>
        <a:p>
          <a:endParaRPr lang="en-US"/>
        </a:p>
      </dgm:t>
    </dgm:pt>
    <dgm:pt modelId="{C77CD884-2041-4817-8150-B8A37E159B65}" type="sibTrans" cxnId="{245E2355-AF55-4DC0-A491-5108FF6E7857}">
      <dgm:prSet/>
      <dgm:spPr/>
      <dgm:t>
        <a:bodyPr/>
        <a:lstStyle/>
        <a:p>
          <a:endParaRPr lang="en-US"/>
        </a:p>
      </dgm:t>
    </dgm:pt>
    <dgm:pt modelId="{E3E9BD73-8007-49A6-BB88-0EE181A5C5B6}">
      <dgm:prSet phldrT="[Text]"/>
      <dgm:spPr>
        <a:solidFill>
          <a:srgbClr val="005FA3"/>
        </a:solidFill>
      </dgm:spPr>
      <dgm:t>
        <a:bodyPr/>
        <a:lstStyle/>
        <a:p>
          <a:r>
            <a:rPr lang="en-US" dirty="0"/>
            <a:t>Week 13</a:t>
          </a:r>
        </a:p>
      </dgm:t>
    </dgm:pt>
    <dgm:pt modelId="{416CADE7-FDCC-4C81-8711-8980C98C65B3}" type="parTrans" cxnId="{2AF0CEEB-F7A4-41B0-8633-8D33E94AD680}">
      <dgm:prSet/>
      <dgm:spPr/>
      <dgm:t>
        <a:bodyPr/>
        <a:lstStyle/>
        <a:p>
          <a:endParaRPr lang="en-US"/>
        </a:p>
      </dgm:t>
    </dgm:pt>
    <dgm:pt modelId="{5C1C1123-C882-454B-A0AE-FF340B805D53}" type="sibTrans" cxnId="{2AF0CEEB-F7A4-41B0-8633-8D33E94AD680}">
      <dgm:prSet/>
      <dgm:spPr/>
      <dgm:t>
        <a:bodyPr/>
        <a:lstStyle/>
        <a:p>
          <a:endParaRPr lang="en-US"/>
        </a:p>
      </dgm:t>
    </dgm:pt>
    <dgm:pt modelId="{D7A43D74-E10D-451C-A1A4-5380D5AB63CB}">
      <dgm:prSet phldrT="[Text]"/>
      <dgm:spPr/>
      <dgm:t>
        <a:bodyPr/>
        <a:lstStyle/>
        <a:p>
          <a:r>
            <a:rPr lang="en-US" dirty="0"/>
            <a:t>Week 14</a:t>
          </a:r>
        </a:p>
      </dgm:t>
    </dgm:pt>
    <dgm:pt modelId="{681C3320-5780-476A-8517-DEE80C64DB77}" type="parTrans" cxnId="{3F437C0C-6EAF-423C-A1CE-1A4DF18E6AFC}">
      <dgm:prSet/>
      <dgm:spPr/>
      <dgm:t>
        <a:bodyPr/>
        <a:lstStyle/>
        <a:p>
          <a:endParaRPr lang="en-US"/>
        </a:p>
      </dgm:t>
    </dgm:pt>
    <dgm:pt modelId="{75F3B499-8113-4C1B-A37C-A0F9A94D53DF}" type="sibTrans" cxnId="{3F437C0C-6EAF-423C-A1CE-1A4DF18E6AFC}">
      <dgm:prSet/>
      <dgm:spPr/>
      <dgm:t>
        <a:bodyPr/>
        <a:lstStyle/>
        <a:p>
          <a:endParaRPr lang="en-US"/>
        </a:p>
      </dgm:t>
    </dgm:pt>
    <dgm:pt modelId="{CD474D13-423A-4753-BE8C-BCFE2B5896CC}">
      <dgm:prSet phldrT="[Text]"/>
      <dgm:spPr>
        <a:solidFill>
          <a:srgbClr val="005FA3"/>
        </a:solidFill>
      </dgm:spPr>
      <dgm:t>
        <a:bodyPr/>
        <a:lstStyle/>
        <a:p>
          <a:r>
            <a:rPr lang="en-US" dirty="0"/>
            <a:t>Week 15</a:t>
          </a:r>
        </a:p>
      </dgm:t>
    </dgm:pt>
    <dgm:pt modelId="{A9262282-EDE3-471E-9A4A-916E6D48805B}" type="parTrans" cxnId="{2073B0A1-F035-4F50-9CB3-61748265A4BD}">
      <dgm:prSet/>
      <dgm:spPr/>
      <dgm:t>
        <a:bodyPr/>
        <a:lstStyle/>
        <a:p>
          <a:endParaRPr lang="en-US"/>
        </a:p>
      </dgm:t>
    </dgm:pt>
    <dgm:pt modelId="{A1B514C8-D2CF-4012-AA16-01670ACF49A9}" type="sibTrans" cxnId="{2073B0A1-F035-4F50-9CB3-61748265A4BD}">
      <dgm:prSet/>
      <dgm:spPr/>
      <dgm:t>
        <a:bodyPr/>
        <a:lstStyle/>
        <a:p>
          <a:endParaRPr lang="en-US"/>
        </a:p>
      </dgm:t>
    </dgm:pt>
    <dgm:pt modelId="{51DDE372-0A95-4F0D-9ED4-20C110199EE5}">
      <dgm:prSet phldrT="[Text]"/>
      <dgm:spPr/>
      <dgm:t>
        <a:bodyPr/>
        <a:lstStyle/>
        <a:p>
          <a:r>
            <a:rPr lang="en-US" dirty="0"/>
            <a:t>Week 16</a:t>
          </a:r>
        </a:p>
      </dgm:t>
    </dgm:pt>
    <dgm:pt modelId="{B5AA2CF0-DBB8-49C6-9966-3791F6901074}" type="parTrans" cxnId="{6CBE1642-7316-444D-A569-901CE5E044E3}">
      <dgm:prSet/>
      <dgm:spPr/>
      <dgm:t>
        <a:bodyPr/>
        <a:lstStyle/>
        <a:p>
          <a:endParaRPr lang="en-US"/>
        </a:p>
      </dgm:t>
    </dgm:pt>
    <dgm:pt modelId="{988020F4-0875-4F7C-93BD-DB6295F1EB41}" type="sibTrans" cxnId="{6CBE1642-7316-444D-A569-901CE5E044E3}">
      <dgm:prSet/>
      <dgm:spPr/>
      <dgm:t>
        <a:bodyPr/>
        <a:lstStyle/>
        <a:p>
          <a:endParaRPr lang="en-US"/>
        </a:p>
      </dgm:t>
    </dgm:pt>
    <dgm:pt modelId="{D21693F7-0CC4-420E-8D80-1ED6941A60E8}">
      <dgm:prSet/>
      <dgm:spPr>
        <a:solidFill>
          <a:srgbClr val="005FA3"/>
        </a:solidFill>
      </dgm:spPr>
      <dgm:t>
        <a:bodyPr/>
        <a:lstStyle/>
        <a:p>
          <a:r>
            <a:rPr lang="en-US" dirty="0"/>
            <a:t>Introduction</a:t>
          </a:r>
        </a:p>
      </dgm:t>
    </dgm:pt>
    <dgm:pt modelId="{65C43430-72AD-460A-B721-20686DDB80E9}" type="parTrans" cxnId="{FFE9A322-C3BC-4422-A04F-105804E7742B}">
      <dgm:prSet/>
      <dgm:spPr/>
      <dgm:t>
        <a:bodyPr/>
        <a:lstStyle/>
        <a:p>
          <a:endParaRPr lang="en-US"/>
        </a:p>
      </dgm:t>
    </dgm:pt>
    <dgm:pt modelId="{7610586E-0170-4BA1-8478-BF1504736F5B}" type="sibTrans" cxnId="{FFE9A322-C3BC-4422-A04F-105804E7742B}">
      <dgm:prSet/>
      <dgm:spPr/>
      <dgm:t>
        <a:bodyPr/>
        <a:lstStyle/>
        <a:p>
          <a:endParaRPr lang="en-US"/>
        </a:p>
      </dgm:t>
    </dgm:pt>
    <dgm:pt modelId="{C0786FF3-9F71-44CF-8CDD-C22EF1EF6805}">
      <dgm:prSet/>
      <dgm:spPr/>
      <dgm:t>
        <a:bodyPr/>
        <a:lstStyle/>
        <a:p>
          <a:r>
            <a:rPr lang="en-US" dirty="0"/>
            <a:t>Introduction to tutoring</a:t>
          </a:r>
        </a:p>
      </dgm:t>
    </dgm:pt>
    <dgm:pt modelId="{D5A6A665-658A-4AEB-A937-21BAE9208ED2}" type="parTrans" cxnId="{9D13419D-1587-442C-8193-01219849D907}">
      <dgm:prSet/>
      <dgm:spPr/>
      <dgm:t>
        <a:bodyPr/>
        <a:lstStyle/>
        <a:p>
          <a:endParaRPr lang="en-US"/>
        </a:p>
      </dgm:t>
    </dgm:pt>
    <dgm:pt modelId="{95DC9829-6C1F-419E-B853-FBFAF520CE91}" type="sibTrans" cxnId="{9D13419D-1587-442C-8193-01219849D907}">
      <dgm:prSet/>
      <dgm:spPr/>
      <dgm:t>
        <a:bodyPr/>
        <a:lstStyle/>
        <a:p>
          <a:endParaRPr lang="en-US"/>
        </a:p>
      </dgm:t>
    </dgm:pt>
    <dgm:pt modelId="{D6512735-EFA6-4C39-B42B-2CC4F40BB9D0}">
      <dgm:prSet/>
      <dgm:spPr>
        <a:solidFill>
          <a:srgbClr val="005FA3"/>
        </a:solidFill>
      </dgm:spPr>
      <dgm:t>
        <a:bodyPr/>
        <a:lstStyle/>
        <a:p>
          <a:r>
            <a:rPr lang="en-US" dirty="0"/>
            <a:t>Introduction to library services</a:t>
          </a:r>
        </a:p>
      </dgm:t>
    </dgm:pt>
    <dgm:pt modelId="{E1DD5298-3643-4531-BB14-5A8FF5BFCEA2}" type="parTrans" cxnId="{16AEC137-085E-41DD-9590-AFEE3BF609C9}">
      <dgm:prSet/>
      <dgm:spPr/>
      <dgm:t>
        <a:bodyPr/>
        <a:lstStyle/>
        <a:p>
          <a:endParaRPr lang="en-US"/>
        </a:p>
      </dgm:t>
    </dgm:pt>
    <dgm:pt modelId="{5BE80C66-C0AC-4FDF-A012-38B4387144C4}" type="sibTrans" cxnId="{16AEC137-085E-41DD-9590-AFEE3BF609C9}">
      <dgm:prSet/>
      <dgm:spPr/>
      <dgm:t>
        <a:bodyPr/>
        <a:lstStyle/>
        <a:p>
          <a:endParaRPr lang="en-US"/>
        </a:p>
      </dgm:t>
    </dgm:pt>
    <dgm:pt modelId="{60FFA395-06B2-4587-8F4E-FD5804030E49}">
      <dgm:prSet/>
      <dgm:spPr/>
      <dgm:t>
        <a:bodyPr/>
        <a:lstStyle/>
        <a:p>
          <a:r>
            <a:rPr lang="en-US" dirty="0"/>
            <a:t>APA and MLA styles</a:t>
          </a:r>
        </a:p>
      </dgm:t>
    </dgm:pt>
    <dgm:pt modelId="{C839AFD2-2B18-487E-8DD9-3942B9E392A1}" type="parTrans" cxnId="{E9B669E5-B3CE-4CB0-B852-1168FA92F02C}">
      <dgm:prSet/>
      <dgm:spPr/>
      <dgm:t>
        <a:bodyPr/>
        <a:lstStyle/>
        <a:p>
          <a:endParaRPr lang="en-US"/>
        </a:p>
      </dgm:t>
    </dgm:pt>
    <dgm:pt modelId="{3E4A9D55-D1D7-4726-B354-36303F7E98EE}" type="sibTrans" cxnId="{E9B669E5-B3CE-4CB0-B852-1168FA92F02C}">
      <dgm:prSet/>
      <dgm:spPr/>
      <dgm:t>
        <a:bodyPr/>
        <a:lstStyle/>
        <a:p>
          <a:endParaRPr lang="en-US"/>
        </a:p>
      </dgm:t>
    </dgm:pt>
    <dgm:pt modelId="{5C9C59F2-1767-4D6E-80EC-D387E0FF0C56}">
      <dgm:prSet/>
      <dgm:spPr>
        <a:solidFill>
          <a:srgbClr val="005FA3"/>
        </a:solidFill>
      </dgm:spPr>
      <dgm:t>
        <a:bodyPr/>
        <a:lstStyle/>
        <a:p>
          <a:r>
            <a:rPr lang="en-US" dirty="0"/>
            <a:t>Check-in: office hours</a:t>
          </a:r>
        </a:p>
      </dgm:t>
    </dgm:pt>
    <dgm:pt modelId="{E21B5B2D-D180-448F-861B-9BCD025532B1}" type="parTrans" cxnId="{AE4E1CBA-0021-486C-8648-8368A1E0B42C}">
      <dgm:prSet/>
      <dgm:spPr/>
      <dgm:t>
        <a:bodyPr/>
        <a:lstStyle/>
        <a:p>
          <a:endParaRPr lang="en-US"/>
        </a:p>
      </dgm:t>
    </dgm:pt>
    <dgm:pt modelId="{AD2E4D52-121D-4F50-8555-121F93E7FA25}" type="sibTrans" cxnId="{AE4E1CBA-0021-486C-8648-8368A1E0B42C}">
      <dgm:prSet/>
      <dgm:spPr/>
      <dgm:t>
        <a:bodyPr/>
        <a:lstStyle/>
        <a:p>
          <a:endParaRPr lang="en-US"/>
        </a:p>
      </dgm:t>
    </dgm:pt>
    <dgm:pt modelId="{E265BCF5-CDD2-40EA-A6AD-5C05DBF05EC3}">
      <dgm:prSet/>
      <dgm:spPr>
        <a:solidFill>
          <a:srgbClr val="005FA3"/>
        </a:solidFill>
      </dgm:spPr>
      <dgm:t>
        <a:bodyPr/>
        <a:lstStyle/>
        <a:p>
          <a:r>
            <a:rPr lang="en-US" dirty="0"/>
            <a:t>Writing support resources</a:t>
          </a:r>
        </a:p>
      </dgm:t>
    </dgm:pt>
    <dgm:pt modelId="{F6D45EEA-CCBD-43C2-8B0E-200B154D4999}" type="parTrans" cxnId="{9152E7A6-DB51-4A34-9E04-2D2EF79ED724}">
      <dgm:prSet/>
      <dgm:spPr/>
      <dgm:t>
        <a:bodyPr/>
        <a:lstStyle/>
        <a:p>
          <a:endParaRPr lang="en-US"/>
        </a:p>
      </dgm:t>
    </dgm:pt>
    <dgm:pt modelId="{0193F27A-6155-43DC-B33C-D6BC98FAFF6F}" type="sibTrans" cxnId="{9152E7A6-DB51-4A34-9E04-2D2EF79ED724}">
      <dgm:prSet/>
      <dgm:spPr/>
      <dgm:t>
        <a:bodyPr/>
        <a:lstStyle/>
        <a:p>
          <a:endParaRPr lang="en-US"/>
        </a:p>
      </dgm:t>
    </dgm:pt>
    <dgm:pt modelId="{A00C0BF3-587D-4DB2-84D3-7521D78236A0}">
      <dgm:prSet/>
      <dgm:spPr/>
      <dgm:t>
        <a:bodyPr/>
        <a:lstStyle/>
        <a:p>
          <a:r>
            <a:rPr lang="en-US" dirty="0"/>
            <a:t>Citing and paraphrasing</a:t>
          </a:r>
        </a:p>
      </dgm:t>
    </dgm:pt>
    <dgm:pt modelId="{0CBDB356-0285-4CC6-B874-FCE2C0B5B3B0}" type="parTrans" cxnId="{72036B14-526E-4C46-AA59-607F21534B84}">
      <dgm:prSet/>
      <dgm:spPr/>
      <dgm:t>
        <a:bodyPr/>
        <a:lstStyle/>
        <a:p>
          <a:endParaRPr lang="en-US"/>
        </a:p>
      </dgm:t>
    </dgm:pt>
    <dgm:pt modelId="{163A69BB-F29F-4943-99E0-133BE80D5C6C}" type="sibTrans" cxnId="{72036B14-526E-4C46-AA59-607F21534B84}">
      <dgm:prSet/>
      <dgm:spPr/>
      <dgm:t>
        <a:bodyPr/>
        <a:lstStyle/>
        <a:p>
          <a:endParaRPr lang="en-US"/>
        </a:p>
      </dgm:t>
    </dgm:pt>
    <dgm:pt modelId="{5A1ACD50-6EB7-45E1-8F8C-123AB9841EBA}">
      <dgm:prSet/>
      <dgm:spPr>
        <a:solidFill>
          <a:srgbClr val="005FA3"/>
        </a:solidFill>
      </dgm:spPr>
      <dgm:t>
        <a:bodyPr/>
        <a:lstStyle/>
        <a:p>
          <a:r>
            <a:rPr lang="en-US" dirty="0"/>
            <a:t>Non-academic supports</a:t>
          </a:r>
        </a:p>
      </dgm:t>
    </dgm:pt>
    <dgm:pt modelId="{4B74E3FA-305C-41C7-88D1-1A1B77FD68C8}" type="parTrans" cxnId="{421131D9-A5D8-41DB-8B2A-1B181E89D50F}">
      <dgm:prSet/>
      <dgm:spPr/>
      <dgm:t>
        <a:bodyPr/>
        <a:lstStyle/>
        <a:p>
          <a:endParaRPr lang="en-US"/>
        </a:p>
      </dgm:t>
    </dgm:pt>
    <dgm:pt modelId="{A699E59C-CFBF-40D0-AD2A-179DEEF307ED}" type="sibTrans" cxnId="{421131D9-A5D8-41DB-8B2A-1B181E89D50F}">
      <dgm:prSet/>
      <dgm:spPr/>
      <dgm:t>
        <a:bodyPr/>
        <a:lstStyle/>
        <a:p>
          <a:endParaRPr lang="en-US"/>
        </a:p>
      </dgm:t>
    </dgm:pt>
    <dgm:pt modelId="{95EFCCFF-ABFA-40ED-AAAA-39F6F27BA7E2}">
      <dgm:prSet/>
      <dgm:spPr/>
      <dgm:t>
        <a:bodyPr/>
        <a:lstStyle/>
        <a:p>
          <a:r>
            <a:rPr lang="en-US" dirty="0"/>
            <a:t>Information literacy/research</a:t>
          </a:r>
        </a:p>
      </dgm:t>
    </dgm:pt>
    <dgm:pt modelId="{AD2C2533-C5A2-45A7-9CB1-0C7630F69355}" type="parTrans" cxnId="{F62CC68F-22B7-4940-90BE-4D2B611445DC}">
      <dgm:prSet/>
      <dgm:spPr/>
      <dgm:t>
        <a:bodyPr/>
        <a:lstStyle/>
        <a:p>
          <a:endParaRPr lang="en-US"/>
        </a:p>
      </dgm:t>
    </dgm:pt>
    <dgm:pt modelId="{B62DB299-900A-4BC9-9B5F-231D7B075E67}" type="sibTrans" cxnId="{F62CC68F-22B7-4940-90BE-4D2B611445DC}">
      <dgm:prSet/>
      <dgm:spPr/>
      <dgm:t>
        <a:bodyPr/>
        <a:lstStyle/>
        <a:p>
          <a:endParaRPr lang="en-US"/>
        </a:p>
      </dgm:t>
    </dgm:pt>
    <dgm:pt modelId="{19AC60E4-0A49-4A1D-93C8-EC990E92402C}">
      <dgm:prSet/>
      <dgm:spPr>
        <a:solidFill>
          <a:srgbClr val="005FA3"/>
        </a:solidFill>
      </dgm:spPr>
      <dgm:t>
        <a:bodyPr/>
        <a:lstStyle/>
        <a:p>
          <a:r>
            <a:rPr lang="en-US" dirty="0"/>
            <a:t>Mid-semester check-in</a:t>
          </a:r>
        </a:p>
      </dgm:t>
    </dgm:pt>
    <dgm:pt modelId="{04CF4D6D-6E62-48BA-9AE7-918A0723BE58}" type="parTrans" cxnId="{48287FA7-93EB-4A31-9578-47CC0075956C}">
      <dgm:prSet/>
      <dgm:spPr/>
      <dgm:t>
        <a:bodyPr/>
        <a:lstStyle/>
        <a:p>
          <a:endParaRPr lang="en-US"/>
        </a:p>
      </dgm:t>
    </dgm:pt>
    <dgm:pt modelId="{EB98BC57-4DE7-4D7D-B9E8-A5E0236BDE13}" type="sibTrans" cxnId="{48287FA7-93EB-4A31-9578-47CC0075956C}">
      <dgm:prSet/>
      <dgm:spPr/>
      <dgm:t>
        <a:bodyPr/>
        <a:lstStyle/>
        <a:p>
          <a:endParaRPr lang="en-US"/>
        </a:p>
      </dgm:t>
    </dgm:pt>
    <dgm:pt modelId="{448E17E5-57E2-470A-8872-4EA843A677EC}">
      <dgm:prSet/>
      <dgm:spPr/>
      <dgm:t>
        <a:bodyPr/>
        <a:lstStyle/>
        <a:p>
          <a:r>
            <a:rPr lang="en-US" dirty="0"/>
            <a:t>Time management</a:t>
          </a:r>
        </a:p>
      </dgm:t>
    </dgm:pt>
    <dgm:pt modelId="{D70F875C-F0F2-4144-852C-A162B31B1876}" type="parTrans" cxnId="{A869A7C6-E656-47C8-BA2D-7A6E180E5149}">
      <dgm:prSet/>
      <dgm:spPr/>
      <dgm:t>
        <a:bodyPr/>
        <a:lstStyle/>
        <a:p>
          <a:endParaRPr lang="en-US"/>
        </a:p>
      </dgm:t>
    </dgm:pt>
    <dgm:pt modelId="{51DF76CC-E4B4-4845-8E75-ED04C89D97CF}" type="sibTrans" cxnId="{A869A7C6-E656-47C8-BA2D-7A6E180E5149}">
      <dgm:prSet/>
      <dgm:spPr/>
      <dgm:t>
        <a:bodyPr/>
        <a:lstStyle/>
        <a:p>
          <a:endParaRPr lang="en-US"/>
        </a:p>
      </dgm:t>
    </dgm:pt>
    <dgm:pt modelId="{10F5B971-0DC6-4760-AA49-FCE3757A42C9}">
      <dgm:prSet/>
      <dgm:spPr>
        <a:solidFill>
          <a:srgbClr val="005FA3"/>
        </a:solidFill>
      </dgm:spPr>
      <dgm:t>
        <a:bodyPr/>
        <a:lstStyle/>
        <a:p>
          <a:r>
            <a:rPr lang="en-US" dirty="0"/>
            <a:t>Meet with your advisor: register</a:t>
          </a:r>
        </a:p>
      </dgm:t>
    </dgm:pt>
    <dgm:pt modelId="{C0415669-B01A-4641-860A-90C650D65B96}" type="parTrans" cxnId="{415F57EF-2E1E-46E3-A111-1F8009167240}">
      <dgm:prSet/>
      <dgm:spPr/>
      <dgm:t>
        <a:bodyPr/>
        <a:lstStyle/>
        <a:p>
          <a:endParaRPr lang="en-US"/>
        </a:p>
      </dgm:t>
    </dgm:pt>
    <dgm:pt modelId="{3632C69D-C364-4987-A441-DA3F32016020}" type="sibTrans" cxnId="{415F57EF-2E1E-46E3-A111-1F8009167240}">
      <dgm:prSet/>
      <dgm:spPr/>
      <dgm:t>
        <a:bodyPr/>
        <a:lstStyle/>
        <a:p>
          <a:endParaRPr lang="en-US"/>
        </a:p>
      </dgm:t>
    </dgm:pt>
    <dgm:pt modelId="{25895562-1364-42EB-AB5D-1BCFBA6282CE}">
      <dgm:prSet/>
      <dgm:spPr/>
      <dgm:t>
        <a:bodyPr/>
        <a:lstStyle/>
        <a:p>
          <a:r>
            <a:rPr lang="en-US" dirty="0"/>
            <a:t>FAFSA &amp; Scholarships</a:t>
          </a:r>
        </a:p>
      </dgm:t>
    </dgm:pt>
    <dgm:pt modelId="{F08D63A4-E678-4A6E-BE2E-900F75970FEF}" type="parTrans" cxnId="{8F6F143C-85EF-4AE1-9264-5A8AADB541C0}">
      <dgm:prSet/>
      <dgm:spPr/>
      <dgm:t>
        <a:bodyPr/>
        <a:lstStyle/>
        <a:p>
          <a:endParaRPr lang="en-US"/>
        </a:p>
      </dgm:t>
    </dgm:pt>
    <dgm:pt modelId="{F09D0E2C-A467-4391-A2AB-1E9A85B36343}" type="sibTrans" cxnId="{8F6F143C-85EF-4AE1-9264-5A8AADB541C0}">
      <dgm:prSet/>
      <dgm:spPr/>
      <dgm:t>
        <a:bodyPr/>
        <a:lstStyle/>
        <a:p>
          <a:endParaRPr lang="en-US"/>
        </a:p>
      </dgm:t>
    </dgm:pt>
    <dgm:pt modelId="{69AD707E-6619-4C7A-9D98-7986DE2F343D}">
      <dgm:prSet/>
      <dgm:spPr>
        <a:solidFill>
          <a:srgbClr val="005FA3"/>
        </a:solidFill>
      </dgm:spPr>
      <dgm:t>
        <a:bodyPr/>
        <a:lstStyle/>
        <a:p>
          <a:r>
            <a:rPr lang="en-US" dirty="0"/>
            <a:t>Thesis statement</a:t>
          </a:r>
        </a:p>
      </dgm:t>
    </dgm:pt>
    <dgm:pt modelId="{39D26B63-5906-4EE6-A42E-8DE95C2107BE}" type="parTrans" cxnId="{7F5ED1B6-EBA5-4BF1-BD70-966F2A68598F}">
      <dgm:prSet/>
      <dgm:spPr/>
      <dgm:t>
        <a:bodyPr/>
        <a:lstStyle/>
        <a:p>
          <a:endParaRPr lang="en-US"/>
        </a:p>
      </dgm:t>
    </dgm:pt>
    <dgm:pt modelId="{7FC10BFB-ADD0-465E-8864-919BC4E8B123}" type="sibTrans" cxnId="{7F5ED1B6-EBA5-4BF1-BD70-966F2A68598F}">
      <dgm:prSet/>
      <dgm:spPr/>
      <dgm:t>
        <a:bodyPr/>
        <a:lstStyle/>
        <a:p>
          <a:endParaRPr lang="en-US"/>
        </a:p>
      </dgm:t>
    </dgm:pt>
    <dgm:pt modelId="{B15AB014-A888-4348-ABF7-1E944CE8C942}">
      <dgm:prSet/>
      <dgm:spPr/>
      <dgm:t>
        <a:bodyPr/>
        <a:lstStyle/>
        <a:p>
          <a:r>
            <a:rPr lang="en-US" dirty="0"/>
            <a:t>Positive reinforcement</a:t>
          </a:r>
        </a:p>
      </dgm:t>
    </dgm:pt>
    <dgm:pt modelId="{C749A543-F8C6-4B15-9C9E-EC1DA6C2E951}" type="parTrans" cxnId="{22C7A5CA-FA4F-4EFF-B018-12B28012F5A5}">
      <dgm:prSet/>
      <dgm:spPr/>
      <dgm:t>
        <a:bodyPr/>
        <a:lstStyle/>
        <a:p>
          <a:endParaRPr lang="en-US"/>
        </a:p>
      </dgm:t>
    </dgm:pt>
    <dgm:pt modelId="{A1AD4A84-EEBF-4698-9418-9B1266A6D3CC}" type="sibTrans" cxnId="{22C7A5CA-FA4F-4EFF-B018-12B28012F5A5}">
      <dgm:prSet/>
      <dgm:spPr/>
      <dgm:t>
        <a:bodyPr/>
        <a:lstStyle/>
        <a:p>
          <a:endParaRPr lang="en-US"/>
        </a:p>
      </dgm:t>
    </dgm:pt>
    <dgm:pt modelId="{2D7F4639-1ED9-45E5-84AC-4DFE6CB29BE9}">
      <dgm:prSet/>
      <dgm:spPr>
        <a:solidFill>
          <a:srgbClr val="005FA3"/>
        </a:solidFill>
      </dgm:spPr>
      <dgm:t>
        <a:bodyPr/>
        <a:lstStyle/>
        <a:p>
          <a:r>
            <a:rPr lang="en-US" dirty="0"/>
            <a:t>Submitting final assignments</a:t>
          </a:r>
        </a:p>
      </dgm:t>
    </dgm:pt>
    <dgm:pt modelId="{4E0EFE1E-A5E3-47C6-A3F1-497B7A9D216F}" type="parTrans" cxnId="{D9241240-5DCC-4107-8536-CAE4DA013475}">
      <dgm:prSet/>
      <dgm:spPr/>
      <dgm:t>
        <a:bodyPr/>
        <a:lstStyle/>
        <a:p>
          <a:endParaRPr lang="en-US"/>
        </a:p>
      </dgm:t>
    </dgm:pt>
    <dgm:pt modelId="{6E92935A-1F88-4BFB-AD7C-7192519A6213}" type="sibTrans" cxnId="{D9241240-5DCC-4107-8536-CAE4DA013475}">
      <dgm:prSet/>
      <dgm:spPr/>
      <dgm:t>
        <a:bodyPr/>
        <a:lstStyle/>
        <a:p>
          <a:endParaRPr lang="en-US"/>
        </a:p>
      </dgm:t>
    </dgm:pt>
    <dgm:pt modelId="{8AF34F86-79F3-414D-A092-D2B788DC0B79}">
      <dgm:prSet/>
      <dgm:spPr/>
      <dgm:t>
        <a:bodyPr/>
        <a:lstStyle/>
        <a:p>
          <a:r>
            <a:rPr lang="en-US" dirty="0"/>
            <a:t>Ready for next term check-in</a:t>
          </a:r>
        </a:p>
      </dgm:t>
    </dgm:pt>
    <dgm:pt modelId="{9BD32158-67A0-4724-8C4E-39AA79642955}" type="parTrans" cxnId="{A50A57BA-085A-4723-B471-577F961EB1EB}">
      <dgm:prSet/>
      <dgm:spPr/>
      <dgm:t>
        <a:bodyPr/>
        <a:lstStyle/>
        <a:p>
          <a:endParaRPr lang="en-US"/>
        </a:p>
      </dgm:t>
    </dgm:pt>
    <dgm:pt modelId="{15230A84-48CB-4676-B0D4-E9D828066D4F}" type="sibTrans" cxnId="{A50A57BA-085A-4723-B471-577F961EB1EB}">
      <dgm:prSet/>
      <dgm:spPr/>
      <dgm:t>
        <a:bodyPr/>
        <a:lstStyle/>
        <a:p>
          <a:endParaRPr lang="en-US"/>
        </a:p>
      </dgm:t>
    </dgm:pt>
    <dgm:pt modelId="{FFEB3895-DAEC-479F-9EC3-33D2B0E5BD19}" type="pres">
      <dgm:prSet presAssocID="{2F64CB49-39F4-4D9D-908A-D147A2ACBB2D}" presName="Name0" presStyleCnt="0">
        <dgm:presLayoutVars>
          <dgm:dir/>
          <dgm:resizeHandles/>
        </dgm:presLayoutVars>
      </dgm:prSet>
      <dgm:spPr/>
    </dgm:pt>
    <dgm:pt modelId="{D0C645A3-3C2A-4FB7-BF8C-B5DD42B12226}" type="pres">
      <dgm:prSet presAssocID="{5C975CFA-7585-4DC4-9F65-48DDB7FBE0E6}" presName="compNode" presStyleCnt="0"/>
      <dgm:spPr/>
    </dgm:pt>
    <dgm:pt modelId="{0BD1D33F-A7C3-4231-9DBD-2D9E6BA02E7A}" type="pres">
      <dgm:prSet presAssocID="{5C975CFA-7585-4DC4-9F65-48DDB7FBE0E6}" presName="dummyConnPt" presStyleCnt="0"/>
      <dgm:spPr/>
    </dgm:pt>
    <dgm:pt modelId="{B91C48D0-DB9A-4D09-BF32-F6E3C1C783E8}" type="pres">
      <dgm:prSet presAssocID="{5C975CFA-7585-4DC4-9F65-48DDB7FBE0E6}" presName="node" presStyleLbl="node1" presStyleIdx="0" presStyleCnt="17">
        <dgm:presLayoutVars>
          <dgm:bulletEnabled val="1"/>
        </dgm:presLayoutVars>
      </dgm:prSet>
      <dgm:spPr/>
    </dgm:pt>
    <dgm:pt modelId="{3E402017-2609-4BB8-BA60-26683A2539ED}" type="pres">
      <dgm:prSet presAssocID="{E9142C26-BF80-4286-AACE-6444DEF4250D}" presName="sibTrans" presStyleLbl="bgSibTrans2D1" presStyleIdx="0" presStyleCnt="16"/>
      <dgm:spPr/>
    </dgm:pt>
    <dgm:pt modelId="{483FA18D-A8CB-4FFC-939A-FE6E89C3DBAE}" type="pres">
      <dgm:prSet presAssocID="{7571F6C1-A676-4457-BE48-8CECD667B6DD}" presName="compNode" presStyleCnt="0"/>
      <dgm:spPr/>
    </dgm:pt>
    <dgm:pt modelId="{C29775B4-C476-4A64-9529-47E3C96BF3DE}" type="pres">
      <dgm:prSet presAssocID="{7571F6C1-A676-4457-BE48-8CECD667B6DD}" presName="dummyConnPt" presStyleCnt="0"/>
      <dgm:spPr/>
    </dgm:pt>
    <dgm:pt modelId="{CA53A902-28EE-4570-8E3D-E7B0A00A92CE}" type="pres">
      <dgm:prSet presAssocID="{7571F6C1-A676-4457-BE48-8CECD667B6DD}" presName="node" presStyleLbl="node1" presStyleIdx="1" presStyleCnt="17">
        <dgm:presLayoutVars>
          <dgm:bulletEnabled val="1"/>
        </dgm:presLayoutVars>
      </dgm:prSet>
      <dgm:spPr/>
    </dgm:pt>
    <dgm:pt modelId="{3C68C8C3-C8EF-4B5F-A167-A02C018ED95D}" type="pres">
      <dgm:prSet presAssocID="{DD73397A-304A-4747-9ABB-55973B5AEC29}" presName="sibTrans" presStyleLbl="bgSibTrans2D1" presStyleIdx="1" presStyleCnt="16"/>
      <dgm:spPr/>
    </dgm:pt>
    <dgm:pt modelId="{71D0DBDB-9EEA-4C43-81B2-4AC15AC5F528}" type="pres">
      <dgm:prSet presAssocID="{C08F4D6A-7C41-4126-A129-03F764E94581}" presName="compNode" presStyleCnt="0"/>
      <dgm:spPr/>
    </dgm:pt>
    <dgm:pt modelId="{68263B78-5A2F-4DE3-A616-E771CD4F978F}" type="pres">
      <dgm:prSet presAssocID="{C08F4D6A-7C41-4126-A129-03F764E94581}" presName="dummyConnPt" presStyleCnt="0"/>
      <dgm:spPr/>
    </dgm:pt>
    <dgm:pt modelId="{401B9A00-A0FF-4FF3-BC64-1486864171A6}" type="pres">
      <dgm:prSet presAssocID="{C08F4D6A-7C41-4126-A129-03F764E94581}" presName="node" presStyleLbl="node1" presStyleIdx="2" presStyleCnt="17" custLinFactNeighborX="693">
        <dgm:presLayoutVars>
          <dgm:bulletEnabled val="1"/>
        </dgm:presLayoutVars>
      </dgm:prSet>
      <dgm:spPr/>
    </dgm:pt>
    <dgm:pt modelId="{D38DFBDE-17D3-419A-96F2-344F0BD10906}" type="pres">
      <dgm:prSet presAssocID="{75BE3DE0-E83D-464D-AD57-0140D7BC9851}" presName="sibTrans" presStyleLbl="bgSibTrans2D1" presStyleIdx="2" presStyleCnt="16"/>
      <dgm:spPr/>
    </dgm:pt>
    <dgm:pt modelId="{3474A1B7-F4FF-4FE7-910C-648573EE1767}" type="pres">
      <dgm:prSet presAssocID="{94887C14-EBAE-48ED-A587-774511D0DCCD}" presName="compNode" presStyleCnt="0"/>
      <dgm:spPr/>
    </dgm:pt>
    <dgm:pt modelId="{D1233114-B50D-44C0-8A09-CB9FCCA0518B}" type="pres">
      <dgm:prSet presAssocID="{94887C14-EBAE-48ED-A587-774511D0DCCD}" presName="dummyConnPt" presStyleCnt="0"/>
      <dgm:spPr/>
    </dgm:pt>
    <dgm:pt modelId="{079CE2E3-FEB0-4189-9995-CA9B5370F056}" type="pres">
      <dgm:prSet presAssocID="{94887C14-EBAE-48ED-A587-774511D0DCCD}" presName="node" presStyleLbl="node1" presStyleIdx="3" presStyleCnt="17">
        <dgm:presLayoutVars>
          <dgm:bulletEnabled val="1"/>
        </dgm:presLayoutVars>
      </dgm:prSet>
      <dgm:spPr/>
    </dgm:pt>
    <dgm:pt modelId="{0C280F5B-2278-4496-A246-9161626BA4E7}" type="pres">
      <dgm:prSet presAssocID="{62E4E2E2-BD13-47A2-BFAF-385CFDCAB70D}" presName="sibTrans" presStyleLbl="bgSibTrans2D1" presStyleIdx="3" presStyleCnt="16"/>
      <dgm:spPr/>
    </dgm:pt>
    <dgm:pt modelId="{0DADC42E-5F1A-402E-A03F-74FF554CF0D6}" type="pres">
      <dgm:prSet presAssocID="{DF7038C4-1F9B-43EC-A95D-D0A55DF7DB58}" presName="compNode" presStyleCnt="0"/>
      <dgm:spPr/>
    </dgm:pt>
    <dgm:pt modelId="{7367228C-7BCE-4144-BA41-899E712A87A1}" type="pres">
      <dgm:prSet presAssocID="{DF7038C4-1F9B-43EC-A95D-D0A55DF7DB58}" presName="dummyConnPt" presStyleCnt="0"/>
      <dgm:spPr/>
    </dgm:pt>
    <dgm:pt modelId="{0DACF8DA-1EE5-474D-8E45-1060EDF37153}" type="pres">
      <dgm:prSet presAssocID="{DF7038C4-1F9B-43EC-A95D-D0A55DF7DB58}" presName="node" presStyleLbl="node1" presStyleIdx="4" presStyleCnt="17">
        <dgm:presLayoutVars>
          <dgm:bulletEnabled val="1"/>
        </dgm:presLayoutVars>
      </dgm:prSet>
      <dgm:spPr/>
    </dgm:pt>
    <dgm:pt modelId="{721090C1-490B-4BF6-9A20-03CF04BED477}" type="pres">
      <dgm:prSet presAssocID="{70F11F39-0B61-4A49-ABC9-8FBDAED6EF49}" presName="sibTrans" presStyleLbl="bgSibTrans2D1" presStyleIdx="4" presStyleCnt="16"/>
      <dgm:spPr/>
    </dgm:pt>
    <dgm:pt modelId="{E32E11B0-8B38-4E71-B33B-CF6CD5EBF3C4}" type="pres">
      <dgm:prSet presAssocID="{83E241B0-5AD2-4E76-A53E-7FB4CAFC9295}" presName="compNode" presStyleCnt="0"/>
      <dgm:spPr/>
    </dgm:pt>
    <dgm:pt modelId="{BB913C4D-5A03-4A96-9976-ADA721E55D3A}" type="pres">
      <dgm:prSet presAssocID="{83E241B0-5AD2-4E76-A53E-7FB4CAFC9295}" presName="dummyConnPt" presStyleCnt="0"/>
      <dgm:spPr/>
    </dgm:pt>
    <dgm:pt modelId="{DBA6C037-26B9-4146-A743-C2CD79FF963E}" type="pres">
      <dgm:prSet presAssocID="{83E241B0-5AD2-4E76-A53E-7FB4CAFC9295}" presName="node" presStyleLbl="node1" presStyleIdx="5" presStyleCnt="17">
        <dgm:presLayoutVars>
          <dgm:bulletEnabled val="1"/>
        </dgm:presLayoutVars>
      </dgm:prSet>
      <dgm:spPr/>
    </dgm:pt>
    <dgm:pt modelId="{E5E766B4-01FE-46A5-BD19-C3A6B77E48BE}" type="pres">
      <dgm:prSet presAssocID="{BE320687-4828-469A-B1C5-7AC43DC6B2E5}" presName="sibTrans" presStyleLbl="bgSibTrans2D1" presStyleIdx="5" presStyleCnt="16"/>
      <dgm:spPr/>
    </dgm:pt>
    <dgm:pt modelId="{85BE7274-8F8F-419C-9BE2-95EAAFC719E9}" type="pres">
      <dgm:prSet presAssocID="{7CA9A788-84F7-461C-BDE3-F8D0E89DA4D6}" presName="compNode" presStyleCnt="0"/>
      <dgm:spPr/>
    </dgm:pt>
    <dgm:pt modelId="{2D5E13C2-0004-465E-8A75-B4622B4E24BB}" type="pres">
      <dgm:prSet presAssocID="{7CA9A788-84F7-461C-BDE3-F8D0E89DA4D6}" presName="dummyConnPt" presStyleCnt="0"/>
      <dgm:spPr/>
    </dgm:pt>
    <dgm:pt modelId="{EA7E93F5-E933-46FC-A544-AE8F3DC65D75}" type="pres">
      <dgm:prSet presAssocID="{7CA9A788-84F7-461C-BDE3-F8D0E89DA4D6}" presName="node" presStyleLbl="node1" presStyleIdx="6" presStyleCnt="17">
        <dgm:presLayoutVars>
          <dgm:bulletEnabled val="1"/>
        </dgm:presLayoutVars>
      </dgm:prSet>
      <dgm:spPr/>
    </dgm:pt>
    <dgm:pt modelId="{459A88EE-2BD0-4FD9-BEF7-A2B05D0EF13E}" type="pres">
      <dgm:prSet presAssocID="{FB736BC1-DFB4-492B-8D34-3944B473C426}" presName="sibTrans" presStyleLbl="bgSibTrans2D1" presStyleIdx="6" presStyleCnt="16"/>
      <dgm:spPr/>
    </dgm:pt>
    <dgm:pt modelId="{453CDA03-A263-43F6-A816-76F91C7EFA1E}" type="pres">
      <dgm:prSet presAssocID="{8D85486D-D3EA-493E-BD43-7FA3217C5FE2}" presName="compNode" presStyleCnt="0"/>
      <dgm:spPr/>
    </dgm:pt>
    <dgm:pt modelId="{2DCB7C1E-C1B5-4100-ACD3-A2728F14EAE5}" type="pres">
      <dgm:prSet presAssocID="{8D85486D-D3EA-493E-BD43-7FA3217C5FE2}" presName="dummyConnPt" presStyleCnt="0"/>
      <dgm:spPr/>
    </dgm:pt>
    <dgm:pt modelId="{CB916274-5EBE-400C-ADF5-FE88DCE88EB1}" type="pres">
      <dgm:prSet presAssocID="{8D85486D-D3EA-493E-BD43-7FA3217C5FE2}" presName="node" presStyleLbl="node1" presStyleIdx="7" presStyleCnt="17">
        <dgm:presLayoutVars>
          <dgm:bulletEnabled val="1"/>
        </dgm:presLayoutVars>
      </dgm:prSet>
      <dgm:spPr/>
    </dgm:pt>
    <dgm:pt modelId="{C11396A2-BC3E-49DF-94BC-948430AF43CB}" type="pres">
      <dgm:prSet presAssocID="{EF97ABCE-D27B-45B4-BA5E-1A03EAEC18A6}" presName="sibTrans" presStyleLbl="bgSibTrans2D1" presStyleIdx="7" presStyleCnt="16"/>
      <dgm:spPr/>
    </dgm:pt>
    <dgm:pt modelId="{698EF136-BB6C-4881-9441-CAFD3E44E116}" type="pres">
      <dgm:prSet presAssocID="{B4AFC227-EDA0-4F1A-A097-C6F8EFB454B7}" presName="compNode" presStyleCnt="0"/>
      <dgm:spPr/>
    </dgm:pt>
    <dgm:pt modelId="{EB36B7E4-ADFA-4806-A5AB-3206454F5D7D}" type="pres">
      <dgm:prSet presAssocID="{B4AFC227-EDA0-4F1A-A097-C6F8EFB454B7}" presName="dummyConnPt" presStyleCnt="0"/>
      <dgm:spPr/>
    </dgm:pt>
    <dgm:pt modelId="{0C41EF58-17C3-4683-988E-168CA990B3B3}" type="pres">
      <dgm:prSet presAssocID="{B4AFC227-EDA0-4F1A-A097-C6F8EFB454B7}" presName="node" presStyleLbl="node1" presStyleIdx="8" presStyleCnt="17">
        <dgm:presLayoutVars>
          <dgm:bulletEnabled val="1"/>
        </dgm:presLayoutVars>
      </dgm:prSet>
      <dgm:spPr/>
    </dgm:pt>
    <dgm:pt modelId="{A65FA537-90F0-4DCB-9071-181210C7A04D}" type="pres">
      <dgm:prSet presAssocID="{497890A6-275C-4500-888C-CBEB5CC15CCE}" presName="sibTrans" presStyleLbl="bgSibTrans2D1" presStyleIdx="8" presStyleCnt="16"/>
      <dgm:spPr/>
    </dgm:pt>
    <dgm:pt modelId="{0BDE47FE-2BB9-41AA-BEDC-48964C3C9AEE}" type="pres">
      <dgm:prSet presAssocID="{1AB97B85-6BB8-466C-A207-D71583ADC21F}" presName="compNode" presStyleCnt="0"/>
      <dgm:spPr/>
    </dgm:pt>
    <dgm:pt modelId="{973C48D7-90CE-4636-B226-EBE65AABE723}" type="pres">
      <dgm:prSet presAssocID="{1AB97B85-6BB8-466C-A207-D71583ADC21F}" presName="dummyConnPt" presStyleCnt="0"/>
      <dgm:spPr/>
    </dgm:pt>
    <dgm:pt modelId="{68002EC0-9B54-47B8-917D-316022D8DCA6}" type="pres">
      <dgm:prSet presAssocID="{1AB97B85-6BB8-466C-A207-D71583ADC21F}" presName="node" presStyleLbl="node1" presStyleIdx="9" presStyleCnt="17" custLinFactX="34349" custLinFactY="25808" custLinFactNeighborX="100000" custLinFactNeighborY="100000">
        <dgm:presLayoutVars>
          <dgm:bulletEnabled val="1"/>
        </dgm:presLayoutVars>
      </dgm:prSet>
      <dgm:spPr/>
    </dgm:pt>
    <dgm:pt modelId="{B3521685-2533-417B-BF59-E99B0EFE6DB9}" type="pres">
      <dgm:prSet presAssocID="{8438B65C-56D8-41F2-A6DD-F51EB60E4E86}" presName="sibTrans" presStyleLbl="bgSibTrans2D1" presStyleIdx="9" presStyleCnt="16"/>
      <dgm:spPr/>
    </dgm:pt>
    <dgm:pt modelId="{8602D1C2-229C-4A85-9F7E-B250F31D7B2F}" type="pres">
      <dgm:prSet presAssocID="{13AEDD4B-1C20-4B0D-99DB-F9E1F9CD148E}" presName="compNode" presStyleCnt="0"/>
      <dgm:spPr/>
    </dgm:pt>
    <dgm:pt modelId="{A25B5647-883C-41D8-B32F-B3EEF378C155}" type="pres">
      <dgm:prSet presAssocID="{13AEDD4B-1C20-4B0D-99DB-F9E1F9CD148E}" presName="dummyConnPt" presStyleCnt="0"/>
      <dgm:spPr/>
    </dgm:pt>
    <dgm:pt modelId="{65B0D5D8-367F-409B-B7AB-54DE50C68E9B}" type="pres">
      <dgm:prSet presAssocID="{13AEDD4B-1C20-4B0D-99DB-F9E1F9CD148E}" presName="node" presStyleLbl="node1" presStyleIdx="10" presStyleCnt="17" custLinFactY="100000" custLinFactNeighborX="692" custLinFactNeighborY="148153">
        <dgm:presLayoutVars>
          <dgm:bulletEnabled val="1"/>
        </dgm:presLayoutVars>
      </dgm:prSet>
      <dgm:spPr/>
    </dgm:pt>
    <dgm:pt modelId="{C519B733-6399-4F33-A840-319F1D5B3CE5}" type="pres">
      <dgm:prSet presAssocID="{5F671688-3957-49AB-886D-22046436B392}" presName="sibTrans" presStyleLbl="bgSibTrans2D1" presStyleIdx="10" presStyleCnt="16"/>
      <dgm:spPr/>
    </dgm:pt>
    <dgm:pt modelId="{D6FEB730-7356-487B-B957-E1D4CBE9120F}" type="pres">
      <dgm:prSet presAssocID="{25610721-E9B2-4BFA-AE7B-D58674BE7375}" presName="compNode" presStyleCnt="0"/>
      <dgm:spPr/>
    </dgm:pt>
    <dgm:pt modelId="{BECC65A1-911B-454A-9416-2DA74F26C671}" type="pres">
      <dgm:prSet presAssocID="{25610721-E9B2-4BFA-AE7B-D58674BE7375}" presName="dummyConnPt" presStyleCnt="0"/>
      <dgm:spPr/>
    </dgm:pt>
    <dgm:pt modelId="{AD4AC2C7-AB04-4505-9374-FAA17B468023}" type="pres">
      <dgm:prSet presAssocID="{25610721-E9B2-4BFA-AE7B-D58674BE7375}" presName="node" presStyleLbl="node1" presStyleIdx="11" presStyleCnt="17" custLinFactY="100000" custLinFactNeighborX="692" custLinFactNeighborY="155079">
        <dgm:presLayoutVars>
          <dgm:bulletEnabled val="1"/>
        </dgm:presLayoutVars>
      </dgm:prSet>
      <dgm:spPr/>
    </dgm:pt>
    <dgm:pt modelId="{F17F73F8-77DD-4C62-B247-C881DC112B23}" type="pres">
      <dgm:prSet presAssocID="{F42EC847-9917-455C-9730-5C4D8B1A780D}" presName="sibTrans" presStyleLbl="bgSibTrans2D1" presStyleIdx="11" presStyleCnt="16"/>
      <dgm:spPr/>
    </dgm:pt>
    <dgm:pt modelId="{58F52144-E8E5-4291-B04B-82DC24977383}" type="pres">
      <dgm:prSet presAssocID="{C0CBE762-5264-4F58-9D90-76FC876F0486}" presName="compNode" presStyleCnt="0"/>
      <dgm:spPr/>
    </dgm:pt>
    <dgm:pt modelId="{2A8E8EF9-4885-495B-811B-D9C53C7CCA89}" type="pres">
      <dgm:prSet presAssocID="{C0CBE762-5264-4F58-9D90-76FC876F0486}" presName="dummyConnPt" presStyleCnt="0"/>
      <dgm:spPr/>
    </dgm:pt>
    <dgm:pt modelId="{232C8C96-B5C3-40D7-8401-800C69502B01}" type="pres">
      <dgm:prSet presAssocID="{C0CBE762-5264-4F58-9D90-76FC876F0486}" presName="node" presStyleLbl="node1" presStyleIdx="12" presStyleCnt="17" custLinFactY="100000" custLinFactNeighborX="4848" custLinFactNeighborY="150150">
        <dgm:presLayoutVars>
          <dgm:bulletEnabled val="1"/>
        </dgm:presLayoutVars>
      </dgm:prSet>
      <dgm:spPr/>
    </dgm:pt>
    <dgm:pt modelId="{A09B16B5-7783-4266-8731-9875DCC6156C}" type="pres">
      <dgm:prSet presAssocID="{C77CD884-2041-4817-8150-B8A37E159B65}" presName="sibTrans" presStyleLbl="bgSibTrans2D1" presStyleIdx="12" presStyleCnt="16"/>
      <dgm:spPr/>
    </dgm:pt>
    <dgm:pt modelId="{CF187827-75B9-4C78-9109-33D2B3E044DF}" type="pres">
      <dgm:prSet presAssocID="{E3E9BD73-8007-49A6-BB88-0EE181A5C5B6}" presName="compNode" presStyleCnt="0"/>
      <dgm:spPr/>
    </dgm:pt>
    <dgm:pt modelId="{4D6C5105-2DFD-4E80-B4BC-4B89A4162263}" type="pres">
      <dgm:prSet presAssocID="{E3E9BD73-8007-49A6-BB88-0EE181A5C5B6}" presName="dummyConnPt" presStyleCnt="0"/>
      <dgm:spPr/>
    </dgm:pt>
    <dgm:pt modelId="{6F84F26E-DB54-4583-90FD-ACCB4E71153E}" type="pres">
      <dgm:prSet presAssocID="{E3E9BD73-8007-49A6-BB88-0EE181A5C5B6}" presName="node" presStyleLbl="node1" presStyleIdx="13" presStyleCnt="17" custLinFactX="27424" custLinFactY="25150" custLinFactNeighborX="100000" custLinFactNeighborY="100000">
        <dgm:presLayoutVars>
          <dgm:bulletEnabled val="1"/>
        </dgm:presLayoutVars>
      </dgm:prSet>
      <dgm:spPr/>
    </dgm:pt>
    <dgm:pt modelId="{E1D3BD58-F549-4686-964B-C5D543AE045D}" type="pres">
      <dgm:prSet presAssocID="{5C1C1123-C882-454B-A0AE-FF340B805D53}" presName="sibTrans" presStyleLbl="bgSibTrans2D1" presStyleIdx="13" presStyleCnt="16"/>
      <dgm:spPr/>
    </dgm:pt>
    <dgm:pt modelId="{0F3D59F9-72C7-44A0-ABF9-1160F5D925A4}" type="pres">
      <dgm:prSet presAssocID="{D7A43D74-E10D-451C-A1A4-5380D5AB63CB}" presName="compNode" presStyleCnt="0"/>
      <dgm:spPr/>
    </dgm:pt>
    <dgm:pt modelId="{ECF03E25-71FF-44DB-9C8A-B26181023B56}" type="pres">
      <dgm:prSet presAssocID="{D7A43D74-E10D-451C-A1A4-5380D5AB63CB}" presName="dummyConnPt" presStyleCnt="0"/>
      <dgm:spPr/>
    </dgm:pt>
    <dgm:pt modelId="{29E78009-6BAB-4626-930D-02A2D50A60AE}" type="pres">
      <dgm:prSet presAssocID="{D7A43D74-E10D-451C-A1A4-5380D5AB63CB}" presName="node" presStyleLbl="node1" presStyleIdx="14" presStyleCnt="17" custLinFactX="25346" custLinFactY="-25658" custLinFactNeighborX="100000" custLinFactNeighborY="-100000">
        <dgm:presLayoutVars>
          <dgm:bulletEnabled val="1"/>
        </dgm:presLayoutVars>
      </dgm:prSet>
      <dgm:spPr/>
    </dgm:pt>
    <dgm:pt modelId="{86828490-9D49-4AB7-A79D-0EAD68C1A5EF}" type="pres">
      <dgm:prSet presAssocID="{75F3B499-8113-4C1B-A37C-A0F9A94D53DF}" presName="sibTrans" presStyleLbl="bgSibTrans2D1" presStyleIdx="14" presStyleCnt="16"/>
      <dgm:spPr/>
    </dgm:pt>
    <dgm:pt modelId="{870D3F49-5FA1-4E34-8B6C-362441A27FC6}" type="pres">
      <dgm:prSet presAssocID="{CD474D13-423A-4753-BE8C-BCFE2B5896CC}" presName="compNode" presStyleCnt="0"/>
      <dgm:spPr/>
    </dgm:pt>
    <dgm:pt modelId="{3AC04D1B-DDD9-4C24-A7B5-9B9B93B0C5DB}" type="pres">
      <dgm:prSet presAssocID="{CD474D13-423A-4753-BE8C-BCFE2B5896CC}" presName="dummyConnPt" presStyleCnt="0"/>
      <dgm:spPr/>
    </dgm:pt>
    <dgm:pt modelId="{5E8F9E14-D65A-4A87-8A38-7DB467E139EB}" type="pres">
      <dgm:prSet presAssocID="{CD474D13-423A-4753-BE8C-BCFE2B5896CC}" presName="node" presStyleLbl="node1" presStyleIdx="15" presStyleCnt="17" custLinFactY="-100000" custLinFactNeighborX="-9695" custLinFactNeighborY="-149308">
        <dgm:presLayoutVars>
          <dgm:bulletEnabled val="1"/>
        </dgm:presLayoutVars>
      </dgm:prSet>
      <dgm:spPr/>
    </dgm:pt>
    <dgm:pt modelId="{99A237A8-8AAF-4A80-9642-8AA11E33E341}" type="pres">
      <dgm:prSet presAssocID="{A1B514C8-D2CF-4012-AA16-01670ACF49A9}" presName="sibTrans" presStyleLbl="bgSibTrans2D1" presStyleIdx="15" presStyleCnt="16"/>
      <dgm:spPr/>
    </dgm:pt>
    <dgm:pt modelId="{379FF317-0B1E-4D52-B91C-76829F340BBF}" type="pres">
      <dgm:prSet presAssocID="{51DDE372-0A95-4F0D-9ED4-20C110199EE5}" presName="compNode" presStyleCnt="0"/>
      <dgm:spPr/>
    </dgm:pt>
    <dgm:pt modelId="{8218E207-AB69-4209-BAF0-62724A26B27E}" type="pres">
      <dgm:prSet presAssocID="{51DDE372-0A95-4F0D-9ED4-20C110199EE5}" presName="dummyConnPt" presStyleCnt="0"/>
      <dgm:spPr/>
    </dgm:pt>
    <dgm:pt modelId="{DD1470C2-63FF-43A0-B6BB-A21AF9B09480}" type="pres">
      <dgm:prSet presAssocID="{51DDE372-0A95-4F0D-9ED4-20C110199EE5}" presName="node" presStyleLbl="node1" presStyleIdx="16" presStyleCnt="17" custLinFactY="-100000" custLinFactNeighborX="-10388" custLinFactNeighborY="-150462">
        <dgm:presLayoutVars>
          <dgm:bulletEnabled val="1"/>
        </dgm:presLayoutVars>
      </dgm:prSet>
      <dgm:spPr/>
    </dgm:pt>
  </dgm:ptLst>
  <dgm:cxnLst>
    <dgm:cxn modelId="{D5047701-ED75-4E16-9A90-33FAF2151C4C}" type="presOf" srcId="{7CA9A788-84F7-461C-BDE3-F8D0E89DA4D6}" destId="{EA7E93F5-E933-46FC-A544-AE8F3DC65D75}" srcOrd="0" destOrd="0" presId="urn:microsoft.com/office/officeart/2005/8/layout/bProcess4"/>
    <dgm:cxn modelId="{452DE302-F80E-4292-AC35-9FCC8507290C}" srcId="{2F64CB49-39F4-4D9D-908A-D147A2ACBB2D}" destId="{5C975CFA-7585-4DC4-9F65-48DDB7FBE0E6}" srcOrd="0" destOrd="0" parTransId="{1A1CF906-A49E-4BA5-A7AB-FF62DC8F92A8}" sibTransId="{E9142C26-BF80-4286-AACE-6444DEF4250D}"/>
    <dgm:cxn modelId="{1ADBCB07-C516-439C-B0EA-BEF9B6B6477B}" type="presOf" srcId="{1AB97B85-6BB8-466C-A207-D71583ADC21F}" destId="{68002EC0-9B54-47B8-917D-316022D8DCA6}" srcOrd="0" destOrd="0" presId="urn:microsoft.com/office/officeart/2005/8/layout/bProcess4"/>
    <dgm:cxn modelId="{550CB509-14FE-49E4-BC82-49EA99757E72}" srcId="{2F64CB49-39F4-4D9D-908A-D147A2ACBB2D}" destId="{B4AFC227-EDA0-4F1A-A097-C6F8EFB454B7}" srcOrd="8" destOrd="0" parTransId="{D1053068-29DE-4273-A011-2972C2F70E65}" sibTransId="{497890A6-275C-4500-888C-CBEB5CC15CCE}"/>
    <dgm:cxn modelId="{3F437C0C-6EAF-423C-A1CE-1A4DF18E6AFC}" srcId="{2F64CB49-39F4-4D9D-908A-D147A2ACBB2D}" destId="{D7A43D74-E10D-451C-A1A4-5380D5AB63CB}" srcOrd="14" destOrd="0" parTransId="{681C3320-5780-476A-8517-DEE80C64DB77}" sibTransId="{75F3B499-8113-4C1B-A37C-A0F9A94D53DF}"/>
    <dgm:cxn modelId="{93608E0C-CDCC-4C59-BD37-B34C53CE0D3D}" type="presOf" srcId="{69AD707E-6619-4C7A-9D98-7986DE2F343D}" destId="{6F84F26E-DB54-4583-90FD-ACCB4E71153E}" srcOrd="0" destOrd="1" presId="urn:microsoft.com/office/officeart/2005/8/layout/bProcess4"/>
    <dgm:cxn modelId="{32BD280F-8BB7-4A3A-90DF-A691A79536C8}" type="presOf" srcId="{70F11F39-0B61-4A49-ABC9-8FBDAED6EF49}" destId="{721090C1-490B-4BF6-9A20-03CF04BED477}" srcOrd="0" destOrd="0" presId="urn:microsoft.com/office/officeart/2005/8/layout/bProcess4"/>
    <dgm:cxn modelId="{B645570F-A7E4-435F-B0BB-4A7EC4B5E251}" srcId="{2F64CB49-39F4-4D9D-908A-D147A2ACBB2D}" destId="{7571F6C1-A676-4457-BE48-8CECD667B6DD}" srcOrd="1" destOrd="0" parTransId="{65F6BCDF-413E-4915-ABF4-135163E8B429}" sibTransId="{DD73397A-304A-4747-9ABB-55973B5AEC29}"/>
    <dgm:cxn modelId="{72550312-87E2-4F9F-822B-844F1DBF02E5}" type="presOf" srcId="{95EFCCFF-ABFA-40ED-AAAA-39F6F27BA7E2}" destId="{0C41EF58-17C3-4683-988E-168CA990B3B3}" srcOrd="0" destOrd="1" presId="urn:microsoft.com/office/officeart/2005/8/layout/bProcess4"/>
    <dgm:cxn modelId="{1CE93712-3B76-4C69-873A-FAD06C140531}" type="presOf" srcId="{75BE3DE0-E83D-464D-AD57-0140D7BC9851}" destId="{D38DFBDE-17D3-419A-96F2-344F0BD10906}" srcOrd="0" destOrd="0" presId="urn:microsoft.com/office/officeart/2005/8/layout/bProcess4"/>
    <dgm:cxn modelId="{8E72B012-C1F5-4616-B18C-7DD3CF3844E4}" srcId="{2F64CB49-39F4-4D9D-908A-D147A2ACBB2D}" destId="{7CA9A788-84F7-461C-BDE3-F8D0E89DA4D6}" srcOrd="6" destOrd="0" parTransId="{957DF8F2-B650-4117-B9B9-0D0D455A2F41}" sibTransId="{FB736BC1-DFB4-492B-8D34-3944B473C426}"/>
    <dgm:cxn modelId="{5BCA3F13-EFC0-4912-A685-B223D13AB7FC}" type="presOf" srcId="{B4AFC227-EDA0-4F1A-A097-C6F8EFB454B7}" destId="{0C41EF58-17C3-4683-988E-168CA990B3B3}" srcOrd="0" destOrd="0" presId="urn:microsoft.com/office/officeart/2005/8/layout/bProcess4"/>
    <dgm:cxn modelId="{72036B14-526E-4C46-AA59-607F21534B84}" srcId="{7CA9A788-84F7-461C-BDE3-F8D0E89DA4D6}" destId="{A00C0BF3-587D-4DB2-84D3-7521D78236A0}" srcOrd="0" destOrd="0" parTransId="{0CBDB356-0285-4CC6-B874-FCE2C0B5B3B0}" sibTransId="{163A69BB-F29F-4943-99E0-133BE80D5C6C}"/>
    <dgm:cxn modelId="{BD313B1E-F60B-4982-8893-134C48D5E4E2}" type="presOf" srcId="{5A1ACD50-6EB7-45E1-8F8C-123AB9841EBA}" destId="{CB916274-5EBE-400C-ADF5-FE88DCE88EB1}" srcOrd="0" destOrd="1" presId="urn:microsoft.com/office/officeart/2005/8/layout/bProcess4"/>
    <dgm:cxn modelId="{F7B67722-FA55-40D0-88F5-33F62DC90181}" type="presOf" srcId="{F42EC847-9917-455C-9730-5C4D8B1A780D}" destId="{F17F73F8-77DD-4C62-B247-C881DC112B23}" srcOrd="0" destOrd="0" presId="urn:microsoft.com/office/officeart/2005/8/layout/bProcess4"/>
    <dgm:cxn modelId="{FFE9A322-C3BC-4422-A04F-105804E7742B}" srcId="{5C975CFA-7585-4DC4-9F65-48DDB7FBE0E6}" destId="{D21693F7-0CC4-420E-8D80-1ED6941A60E8}" srcOrd="0" destOrd="0" parTransId="{65C43430-72AD-460A-B721-20686DDB80E9}" sibTransId="{7610586E-0170-4BA1-8478-BF1504736F5B}"/>
    <dgm:cxn modelId="{9B7D312E-8660-4139-A222-C432C091850F}" srcId="{2F64CB49-39F4-4D9D-908A-D147A2ACBB2D}" destId="{25610721-E9B2-4BFA-AE7B-D58674BE7375}" srcOrd="11" destOrd="0" parTransId="{51DCBD3C-C7D2-47FE-8333-8C0E862A939D}" sibTransId="{F42EC847-9917-455C-9730-5C4D8B1A780D}"/>
    <dgm:cxn modelId="{C7B68332-B9F1-495F-BADC-069052CD0701}" type="presOf" srcId="{8438B65C-56D8-41F2-A6DD-F51EB60E4E86}" destId="{B3521685-2533-417B-BF59-E99B0EFE6DB9}" srcOrd="0" destOrd="0" presId="urn:microsoft.com/office/officeart/2005/8/layout/bProcess4"/>
    <dgm:cxn modelId="{D3B50E33-3612-421B-98FF-CE530DA7F0F0}" type="presOf" srcId="{448E17E5-57E2-470A-8872-4EA843A677EC}" destId="{65B0D5D8-367F-409B-B7AB-54DE50C68E9B}" srcOrd="0" destOrd="1" presId="urn:microsoft.com/office/officeart/2005/8/layout/bProcess4"/>
    <dgm:cxn modelId="{E6997235-1BB0-495D-9065-3E91FC2C66A3}" type="presOf" srcId="{62E4E2E2-BD13-47A2-BFAF-385CFDCAB70D}" destId="{0C280F5B-2278-4496-A246-9161626BA4E7}" srcOrd="0" destOrd="0" presId="urn:microsoft.com/office/officeart/2005/8/layout/bProcess4"/>
    <dgm:cxn modelId="{16AEC137-085E-41DD-9590-AFEE3BF609C9}" srcId="{C08F4D6A-7C41-4126-A129-03F764E94581}" destId="{D6512735-EFA6-4C39-B42B-2CC4F40BB9D0}" srcOrd="0" destOrd="0" parTransId="{E1DD5298-3643-4531-BB14-5A8FF5BFCEA2}" sibTransId="{5BE80C66-C0AC-4FDF-A012-38B4387144C4}"/>
    <dgm:cxn modelId="{8F6F143C-85EF-4AE1-9264-5A8AADB541C0}" srcId="{C0CBE762-5264-4F58-9D90-76FC876F0486}" destId="{25895562-1364-42EB-AB5D-1BCFBA6282CE}" srcOrd="0" destOrd="0" parTransId="{F08D63A4-E678-4A6E-BE2E-900F75970FEF}" sibTransId="{F09D0E2C-A467-4391-A2AB-1E9A85B36343}"/>
    <dgm:cxn modelId="{D9241240-5DCC-4107-8536-CAE4DA013475}" srcId="{CD474D13-423A-4753-BE8C-BCFE2B5896CC}" destId="{2D7F4639-1ED9-45E5-84AC-4DFE6CB29BE9}" srcOrd="0" destOrd="0" parTransId="{4E0EFE1E-A5E3-47C6-A3F1-497B7A9D216F}" sibTransId="{6E92935A-1F88-4BFB-AD7C-7192519A6213}"/>
    <dgm:cxn modelId="{B4F65B60-82E2-41DF-A960-CC41C7044D60}" type="presOf" srcId="{DF7038C4-1F9B-43EC-A95D-D0A55DF7DB58}" destId="{0DACF8DA-1EE5-474D-8E45-1060EDF37153}" srcOrd="0" destOrd="0" presId="urn:microsoft.com/office/officeart/2005/8/layout/bProcess4"/>
    <dgm:cxn modelId="{11325060-F5A7-493C-BAD2-AB4172791F82}" type="presOf" srcId="{7571F6C1-A676-4457-BE48-8CECD667B6DD}" destId="{CA53A902-28EE-4570-8E3D-E7B0A00A92CE}" srcOrd="0" destOrd="0" presId="urn:microsoft.com/office/officeart/2005/8/layout/bProcess4"/>
    <dgm:cxn modelId="{6CBE1642-7316-444D-A569-901CE5E044E3}" srcId="{2F64CB49-39F4-4D9D-908A-D147A2ACBB2D}" destId="{51DDE372-0A95-4F0D-9ED4-20C110199EE5}" srcOrd="16" destOrd="0" parTransId="{B5AA2CF0-DBB8-49C6-9966-3791F6901074}" sibTransId="{988020F4-0875-4F7C-93BD-DB6295F1EB41}"/>
    <dgm:cxn modelId="{EAFF4C62-4661-4E6B-A82B-A29666473AC4}" srcId="{2F64CB49-39F4-4D9D-908A-D147A2ACBB2D}" destId="{13AEDD4B-1C20-4B0D-99DB-F9E1F9CD148E}" srcOrd="10" destOrd="0" parTransId="{54B83244-157A-49B6-A57B-E3D8C8E853F3}" sibTransId="{5F671688-3957-49AB-886D-22046436B392}"/>
    <dgm:cxn modelId="{BC119663-C4F4-48E7-998F-E3E301B82148}" type="presOf" srcId="{94887C14-EBAE-48ED-A587-774511D0DCCD}" destId="{079CE2E3-FEB0-4189-9995-CA9B5370F056}" srcOrd="0" destOrd="0" presId="urn:microsoft.com/office/officeart/2005/8/layout/bProcess4"/>
    <dgm:cxn modelId="{573ADA44-1E14-4075-BE48-B710CED84B07}" type="presOf" srcId="{60FFA395-06B2-4587-8F4E-FD5804030E49}" destId="{079CE2E3-FEB0-4189-9995-CA9B5370F056}" srcOrd="0" destOrd="1" presId="urn:microsoft.com/office/officeart/2005/8/layout/bProcess4"/>
    <dgm:cxn modelId="{92304147-967C-40B7-89ED-0A962E8D0CE9}" type="presOf" srcId="{C0786FF3-9F71-44CF-8CDD-C22EF1EF6805}" destId="{CA53A902-28EE-4570-8E3D-E7B0A00A92CE}" srcOrd="0" destOrd="1" presId="urn:microsoft.com/office/officeart/2005/8/layout/bProcess4"/>
    <dgm:cxn modelId="{33EE634B-B3E3-4955-8562-DE0439DD4F1E}" type="presOf" srcId="{5C9C59F2-1767-4D6E-80EC-D387E0FF0C56}" destId="{0DACF8DA-1EE5-474D-8E45-1060EDF37153}" srcOrd="0" destOrd="1" presId="urn:microsoft.com/office/officeart/2005/8/layout/bProcess4"/>
    <dgm:cxn modelId="{2494A64C-F163-406F-ACE1-23D8800682D4}" type="presOf" srcId="{2F64CB49-39F4-4D9D-908A-D147A2ACBB2D}" destId="{FFEB3895-DAEC-479F-9EC3-33D2B0E5BD19}" srcOrd="0" destOrd="0" presId="urn:microsoft.com/office/officeart/2005/8/layout/bProcess4"/>
    <dgm:cxn modelId="{2A4D7E6D-94D4-4B48-824F-4B2FE1DB3D83}" type="presOf" srcId="{83E241B0-5AD2-4E76-A53E-7FB4CAFC9295}" destId="{DBA6C037-26B9-4146-A743-C2CD79FF963E}" srcOrd="0" destOrd="0" presId="urn:microsoft.com/office/officeart/2005/8/layout/bProcess4"/>
    <dgm:cxn modelId="{FD5B7D54-2FC4-461F-A7A6-C869A0E76636}" srcId="{2F64CB49-39F4-4D9D-908A-D147A2ACBB2D}" destId="{1AB97B85-6BB8-466C-A207-D71583ADC21F}" srcOrd="9" destOrd="0" parTransId="{258C9BBA-7ACC-4BB0-8E18-39132366A718}" sibTransId="{8438B65C-56D8-41F2-A6DD-F51EB60E4E86}"/>
    <dgm:cxn modelId="{245E2355-AF55-4DC0-A491-5108FF6E7857}" srcId="{2F64CB49-39F4-4D9D-908A-D147A2ACBB2D}" destId="{C0CBE762-5264-4F58-9D90-76FC876F0486}" srcOrd="12" destOrd="0" parTransId="{53F2FBA0-36FA-4C5C-BB00-02A997C06DFA}" sibTransId="{C77CD884-2041-4817-8150-B8A37E159B65}"/>
    <dgm:cxn modelId="{F56D3E59-05B4-4D7D-BEF4-934F1C9C0FE5}" type="presOf" srcId="{D6512735-EFA6-4C39-B42B-2CC4F40BB9D0}" destId="{401B9A00-A0FF-4FF3-BC64-1486864171A6}" srcOrd="0" destOrd="1" presId="urn:microsoft.com/office/officeart/2005/8/layout/bProcess4"/>
    <dgm:cxn modelId="{95D59879-8965-4443-B3F4-29D4BCE878CB}" type="presOf" srcId="{5C1C1123-C882-454B-A0AE-FF340B805D53}" destId="{E1D3BD58-F549-4686-964B-C5D543AE045D}" srcOrd="0" destOrd="0" presId="urn:microsoft.com/office/officeart/2005/8/layout/bProcess4"/>
    <dgm:cxn modelId="{897CF859-9407-4C41-8E8F-3542378422EE}" srcId="{2F64CB49-39F4-4D9D-908A-D147A2ACBB2D}" destId="{8D85486D-D3EA-493E-BD43-7FA3217C5FE2}" srcOrd="7" destOrd="0" parTransId="{63194B23-71AA-44C3-98FE-A0F07244D833}" sibTransId="{EF97ABCE-D27B-45B4-BA5E-1A03EAEC18A6}"/>
    <dgm:cxn modelId="{8CDD147D-5CA3-4122-B18B-6094EDFAFE88}" type="presOf" srcId="{10F5B971-0DC6-4760-AA49-FCE3757A42C9}" destId="{AD4AC2C7-AB04-4505-9374-FAA17B468023}" srcOrd="0" destOrd="1" presId="urn:microsoft.com/office/officeart/2005/8/layout/bProcess4"/>
    <dgm:cxn modelId="{AAD2D080-FB66-48C4-989E-F38C12DBCD59}" type="presOf" srcId="{C08F4D6A-7C41-4126-A129-03F764E94581}" destId="{401B9A00-A0FF-4FF3-BC64-1486864171A6}" srcOrd="0" destOrd="0" presId="urn:microsoft.com/office/officeart/2005/8/layout/bProcess4"/>
    <dgm:cxn modelId="{F2136E84-44EB-4DDB-B0E5-DE534B3EF705}" type="presOf" srcId="{5F671688-3957-49AB-886D-22046436B392}" destId="{C519B733-6399-4F33-A840-319F1D5B3CE5}" srcOrd="0" destOrd="0" presId="urn:microsoft.com/office/officeart/2005/8/layout/bProcess4"/>
    <dgm:cxn modelId="{075FFE85-4660-4673-8AE4-2BFFCEF554D8}" type="presOf" srcId="{25895562-1364-42EB-AB5D-1BCFBA6282CE}" destId="{232C8C96-B5C3-40D7-8401-800C69502B01}" srcOrd="0" destOrd="1" presId="urn:microsoft.com/office/officeart/2005/8/layout/bProcess4"/>
    <dgm:cxn modelId="{F2D4728A-92A8-4075-A220-A0832D48954F}" type="presOf" srcId="{EF97ABCE-D27B-45B4-BA5E-1A03EAEC18A6}" destId="{C11396A2-BC3E-49DF-94BC-948430AF43CB}" srcOrd="0" destOrd="0" presId="urn:microsoft.com/office/officeart/2005/8/layout/bProcess4"/>
    <dgm:cxn modelId="{F62CC68F-22B7-4940-90BE-4D2B611445DC}" srcId="{B4AFC227-EDA0-4F1A-A097-C6F8EFB454B7}" destId="{95EFCCFF-ABFA-40ED-AAAA-39F6F27BA7E2}" srcOrd="0" destOrd="0" parTransId="{AD2C2533-C5A2-45A7-9CB1-0C7630F69355}" sibTransId="{B62DB299-900A-4BC9-9B5F-231D7B075E67}"/>
    <dgm:cxn modelId="{EC021890-7852-4D47-989D-5969007C5177}" type="presOf" srcId="{FB736BC1-DFB4-492B-8D34-3944B473C426}" destId="{459A88EE-2BD0-4FD9-BEF7-A2B05D0EF13E}" srcOrd="0" destOrd="0" presId="urn:microsoft.com/office/officeart/2005/8/layout/bProcess4"/>
    <dgm:cxn modelId="{3B70D19A-3C89-4A21-9E8F-67DE17C9D064}" type="presOf" srcId="{D21693F7-0CC4-420E-8D80-1ED6941A60E8}" destId="{B91C48D0-DB9A-4D09-BF32-F6E3C1C783E8}" srcOrd="0" destOrd="1" presId="urn:microsoft.com/office/officeart/2005/8/layout/bProcess4"/>
    <dgm:cxn modelId="{9D13419D-1587-442C-8193-01219849D907}" srcId="{7571F6C1-A676-4457-BE48-8CECD667B6DD}" destId="{C0786FF3-9F71-44CF-8CDD-C22EF1EF6805}" srcOrd="0" destOrd="0" parTransId="{D5A6A665-658A-4AEB-A937-21BAE9208ED2}" sibTransId="{95DC9829-6C1F-419E-B853-FBFAF520CE91}"/>
    <dgm:cxn modelId="{2073B0A1-F035-4F50-9CB3-61748265A4BD}" srcId="{2F64CB49-39F4-4D9D-908A-D147A2ACBB2D}" destId="{CD474D13-423A-4753-BE8C-BCFE2B5896CC}" srcOrd="15" destOrd="0" parTransId="{A9262282-EDE3-471E-9A4A-916E6D48805B}" sibTransId="{A1B514C8-D2CF-4012-AA16-01670ACF49A9}"/>
    <dgm:cxn modelId="{6B59A4A6-BEB5-4A21-A37E-80B6D685D9CC}" type="presOf" srcId="{5C975CFA-7585-4DC4-9F65-48DDB7FBE0E6}" destId="{B91C48D0-DB9A-4D09-BF32-F6E3C1C783E8}" srcOrd="0" destOrd="0" presId="urn:microsoft.com/office/officeart/2005/8/layout/bProcess4"/>
    <dgm:cxn modelId="{9152E7A6-DB51-4A34-9E04-2D2EF79ED724}" srcId="{83E241B0-5AD2-4E76-A53E-7FB4CAFC9295}" destId="{E265BCF5-CDD2-40EA-A6AD-5C05DBF05EC3}" srcOrd="0" destOrd="0" parTransId="{F6D45EEA-CCBD-43C2-8B0E-200B154D4999}" sibTransId="{0193F27A-6155-43DC-B33C-D6BC98FAFF6F}"/>
    <dgm:cxn modelId="{DE7961A7-2444-456C-995E-3873018A8586}" srcId="{2F64CB49-39F4-4D9D-908A-D147A2ACBB2D}" destId="{C08F4D6A-7C41-4126-A129-03F764E94581}" srcOrd="2" destOrd="0" parTransId="{73649F1D-885E-438F-B3BC-7A7147AA5043}" sibTransId="{75BE3DE0-E83D-464D-AD57-0140D7BC9851}"/>
    <dgm:cxn modelId="{48287FA7-93EB-4A31-9578-47CC0075956C}" srcId="{1AB97B85-6BB8-466C-A207-D71583ADC21F}" destId="{19AC60E4-0A49-4A1D-93C8-EC990E92402C}" srcOrd="0" destOrd="0" parTransId="{04CF4D6D-6E62-48BA-9AE7-918A0723BE58}" sibTransId="{EB98BC57-4DE7-4D7D-B9E8-A5E0236BDE13}"/>
    <dgm:cxn modelId="{A2B8D9A8-86F5-4B6B-9ED3-454EF80CE547}" type="presOf" srcId="{75F3B499-8113-4C1B-A37C-A0F9A94D53DF}" destId="{86828490-9D49-4AB7-A79D-0EAD68C1A5EF}" srcOrd="0" destOrd="0" presId="urn:microsoft.com/office/officeart/2005/8/layout/bProcess4"/>
    <dgm:cxn modelId="{780746AD-9BB6-4316-9305-9AFD604548D7}" type="presOf" srcId="{8D85486D-D3EA-493E-BD43-7FA3217C5FE2}" destId="{CB916274-5EBE-400C-ADF5-FE88DCE88EB1}" srcOrd="0" destOrd="0" presId="urn:microsoft.com/office/officeart/2005/8/layout/bProcess4"/>
    <dgm:cxn modelId="{87ABF0AD-5553-4C75-A40E-9E5F5BE762E5}" type="presOf" srcId="{2D7F4639-1ED9-45E5-84AC-4DFE6CB29BE9}" destId="{5E8F9E14-D65A-4A87-8A38-7DB467E139EB}" srcOrd="0" destOrd="1" presId="urn:microsoft.com/office/officeart/2005/8/layout/bProcess4"/>
    <dgm:cxn modelId="{D3FCDEAE-12BF-4077-B2DF-4E2D5EB5872B}" type="presOf" srcId="{E9142C26-BF80-4286-AACE-6444DEF4250D}" destId="{3E402017-2609-4BB8-BA60-26683A2539ED}" srcOrd="0" destOrd="0" presId="urn:microsoft.com/office/officeart/2005/8/layout/bProcess4"/>
    <dgm:cxn modelId="{66BFFDB1-2B91-4784-9C68-904F0E092269}" type="presOf" srcId="{A00C0BF3-587D-4DB2-84D3-7521D78236A0}" destId="{EA7E93F5-E933-46FC-A544-AE8F3DC65D75}" srcOrd="0" destOrd="1" presId="urn:microsoft.com/office/officeart/2005/8/layout/bProcess4"/>
    <dgm:cxn modelId="{605F1EB5-6318-4D55-A252-3EBDFE33891D}" type="presOf" srcId="{BE320687-4828-469A-B1C5-7AC43DC6B2E5}" destId="{E5E766B4-01FE-46A5-BD19-C3A6B77E48BE}" srcOrd="0" destOrd="0" presId="urn:microsoft.com/office/officeart/2005/8/layout/bProcess4"/>
    <dgm:cxn modelId="{63278AB6-A3B1-44C3-A984-F5ABF1A4FE15}" type="presOf" srcId="{497890A6-275C-4500-888C-CBEB5CC15CCE}" destId="{A65FA537-90F0-4DCB-9071-181210C7A04D}" srcOrd="0" destOrd="0" presId="urn:microsoft.com/office/officeart/2005/8/layout/bProcess4"/>
    <dgm:cxn modelId="{7F5ED1B6-EBA5-4BF1-BD70-966F2A68598F}" srcId="{E3E9BD73-8007-49A6-BB88-0EE181A5C5B6}" destId="{69AD707E-6619-4C7A-9D98-7986DE2F343D}" srcOrd="0" destOrd="0" parTransId="{39D26B63-5906-4EE6-A42E-8DE95C2107BE}" sibTransId="{7FC10BFB-ADD0-465E-8864-919BC4E8B123}"/>
    <dgm:cxn modelId="{AE4E1CBA-0021-486C-8648-8368A1E0B42C}" srcId="{DF7038C4-1F9B-43EC-A95D-D0A55DF7DB58}" destId="{5C9C59F2-1767-4D6E-80EC-D387E0FF0C56}" srcOrd="0" destOrd="0" parTransId="{E21B5B2D-D180-448F-861B-9BCD025532B1}" sibTransId="{AD2E4D52-121D-4F50-8555-121F93E7FA25}"/>
    <dgm:cxn modelId="{A50A57BA-085A-4723-B471-577F961EB1EB}" srcId="{51DDE372-0A95-4F0D-9ED4-20C110199EE5}" destId="{8AF34F86-79F3-414D-A092-D2B788DC0B79}" srcOrd="0" destOrd="0" parTransId="{9BD32158-67A0-4724-8C4E-39AA79642955}" sibTransId="{15230A84-48CB-4676-B0D4-E9D828066D4F}"/>
    <dgm:cxn modelId="{5352CEBD-8669-44AA-9705-48C411F84B63}" type="presOf" srcId="{19AC60E4-0A49-4A1D-93C8-EC990E92402C}" destId="{68002EC0-9B54-47B8-917D-316022D8DCA6}" srcOrd="0" destOrd="1" presId="urn:microsoft.com/office/officeart/2005/8/layout/bProcess4"/>
    <dgm:cxn modelId="{63E793C2-9616-4205-8695-A2154A214EB1}" type="presOf" srcId="{C0CBE762-5264-4F58-9D90-76FC876F0486}" destId="{232C8C96-B5C3-40D7-8401-800C69502B01}" srcOrd="0" destOrd="0" presId="urn:microsoft.com/office/officeart/2005/8/layout/bProcess4"/>
    <dgm:cxn modelId="{A869A7C6-E656-47C8-BA2D-7A6E180E5149}" srcId="{13AEDD4B-1C20-4B0D-99DB-F9E1F9CD148E}" destId="{448E17E5-57E2-470A-8872-4EA843A677EC}" srcOrd="0" destOrd="0" parTransId="{D70F875C-F0F2-4144-852C-A162B31B1876}" sibTransId="{51DF76CC-E4B4-4845-8E75-ED04C89D97CF}"/>
    <dgm:cxn modelId="{255ADAC9-F4CD-4BA1-930D-B0B0B226F661}" type="presOf" srcId="{E265BCF5-CDD2-40EA-A6AD-5C05DBF05EC3}" destId="{DBA6C037-26B9-4146-A743-C2CD79FF963E}" srcOrd="0" destOrd="1" presId="urn:microsoft.com/office/officeart/2005/8/layout/bProcess4"/>
    <dgm:cxn modelId="{22C7A5CA-FA4F-4EFF-B018-12B28012F5A5}" srcId="{D7A43D74-E10D-451C-A1A4-5380D5AB63CB}" destId="{B15AB014-A888-4348-ABF7-1E944CE8C942}" srcOrd="0" destOrd="0" parTransId="{C749A543-F8C6-4B15-9C9E-EC1DA6C2E951}" sibTransId="{A1AD4A84-EEBF-4698-9418-9B1266A6D3CC}"/>
    <dgm:cxn modelId="{FF0F16CC-E352-494A-B0AF-4718156145F7}" type="presOf" srcId="{51DDE372-0A95-4F0D-9ED4-20C110199EE5}" destId="{DD1470C2-63FF-43A0-B6BB-A21AF9B09480}" srcOrd="0" destOrd="0" presId="urn:microsoft.com/office/officeart/2005/8/layout/bProcess4"/>
    <dgm:cxn modelId="{5B8922CC-BCFD-41ED-924D-7982D07356F3}" type="presOf" srcId="{E3E9BD73-8007-49A6-BB88-0EE181A5C5B6}" destId="{6F84F26E-DB54-4583-90FD-ACCB4E71153E}" srcOrd="0" destOrd="0" presId="urn:microsoft.com/office/officeart/2005/8/layout/bProcess4"/>
    <dgm:cxn modelId="{2EDF52CC-DF3E-4B13-9042-3C1970B2E9AF}" srcId="{2F64CB49-39F4-4D9D-908A-D147A2ACBB2D}" destId="{DF7038C4-1F9B-43EC-A95D-D0A55DF7DB58}" srcOrd="4" destOrd="0" parTransId="{AF4B7E86-9F32-47B4-A8C2-178CE0EA6346}" sibTransId="{70F11F39-0B61-4A49-ABC9-8FBDAED6EF49}"/>
    <dgm:cxn modelId="{59D68AD0-96BA-4ABE-8F72-86624DEB5C58}" type="presOf" srcId="{C77CD884-2041-4817-8150-B8A37E159B65}" destId="{A09B16B5-7783-4266-8731-9875DCC6156C}" srcOrd="0" destOrd="0" presId="urn:microsoft.com/office/officeart/2005/8/layout/bProcess4"/>
    <dgm:cxn modelId="{5B81A8D3-A741-49CE-B485-94173680C672}" type="presOf" srcId="{8AF34F86-79F3-414D-A092-D2B788DC0B79}" destId="{DD1470C2-63FF-43A0-B6BB-A21AF9B09480}" srcOrd="0" destOrd="1" presId="urn:microsoft.com/office/officeart/2005/8/layout/bProcess4"/>
    <dgm:cxn modelId="{C8EAACD3-876A-46A4-8250-172C66D7CD62}" type="presOf" srcId="{25610721-E9B2-4BFA-AE7B-D58674BE7375}" destId="{AD4AC2C7-AB04-4505-9374-FAA17B468023}" srcOrd="0" destOrd="0" presId="urn:microsoft.com/office/officeart/2005/8/layout/bProcess4"/>
    <dgm:cxn modelId="{B16B2FD6-0BA4-4DC2-B16A-064BCA9FD9A7}" type="presOf" srcId="{13AEDD4B-1C20-4B0D-99DB-F9E1F9CD148E}" destId="{65B0D5D8-367F-409B-B7AB-54DE50C68E9B}" srcOrd="0" destOrd="0" presId="urn:microsoft.com/office/officeart/2005/8/layout/bProcess4"/>
    <dgm:cxn modelId="{421131D9-A5D8-41DB-8B2A-1B181E89D50F}" srcId="{8D85486D-D3EA-493E-BD43-7FA3217C5FE2}" destId="{5A1ACD50-6EB7-45E1-8F8C-123AB9841EBA}" srcOrd="0" destOrd="0" parTransId="{4B74E3FA-305C-41C7-88D1-1A1B77FD68C8}" sibTransId="{A699E59C-CFBF-40D0-AD2A-179DEEF307ED}"/>
    <dgm:cxn modelId="{6E7087DD-B14B-4F56-AB4E-EFB7B7D63A95}" type="presOf" srcId="{DD73397A-304A-4747-9ABB-55973B5AEC29}" destId="{3C68C8C3-C8EF-4B5F-A167-A02C018ED95D}" srcOrd="0" destOrd="0" presId="urn:microsoft.com/office/officeart/2005/8/layout/bProcess4"/>
    <dgm:cxn modelId="{230040E5-5A3C-460A-AD64-D4B10307F787}" type="presOf" srcId="{A1B514C8-D2CF-4012-AA16-01670ACF49A9}" destId="{99A237A8-8AAF-4A80-9642-8AA11E33E341}" srcOrd="0" destOrd="0" presId="urn:microsoft.com/office/officeart/2005/8/layout/bProcess4"/>
    <dgm:cxn modelId="{E9B669E5-B3CE-4CB0-B852-1168FA92F02C}" srcId="{94887C14-EBAE-48ED-A587-774511D0DCCD}" destId="{60FFA395-06B2-4587-8F4E-FD5804030E49}" srcOrd="0" destOrd="0" parTransId="{C839AFD2-2B18-487E-8DD9-3942B9E392A1}" sibTransId="{3E4A9D55-D1D7-4726-B354-36303F7E98EE}"/>
    <dgm:cxn modelId="{CB7640E6-EF73-4657-94EB-6C2B2F7E13F0}" type="presOf" srcId="{B15AB014-A888-4348-ABF7-1E944CE8C942}" destId="{29E78009-6BAB-4626-930D-02A2D50A60AE}" srcOrd="0" destOrd="1" presId="urn:microsoft.com/office/officeart/2005/8/layout/bProcess4"/>
    <dgm:cxn modelId="{72307FE6-CC31-46C5-A226-59B931ABBE26}" type="presOf" srcId="{D7A43D74-E10D-451C-A1A4-5380D5AB63CB}" destId="{29E78009-6BAB-4626-930D-02A2D50A60AE}" srcOrd="0" destOrd="0" presId="urn:microsoft.com/office/officeart/2005/8/layout/bProcess4"/>
    <dgm:cxn modelId="{C93AA7EA-64DF-4326-98CA-6760F56B93F3}" type="presOf" srcId="{CD474D13-423A-4753-BE8C-BCFE2B5896CC}" destId="{5E8F9E14-D65A-4A87-8A38-7DB467E139EB}" srcOrd="0" destOrd="0" presId="urn:microsoft.com/office/officeart/2005/8/layout/bProcess4"/>
    <dgm:cxn modelId="{2AF0CEEB-F7A4-41B0-8633-8D33E94AD680}" srcId="{2F64CB49-39F4-4D9D-908A-D147A2ACBB2D}" destId="{E3E9BD73-8007-49A6-BB88-0EE181A5C5B6}" srcOrd="13" destOrd="0" parTransId="{416CADE7-FDCC-4C81-8711-8980C98C65B3}" sibTransId="{5C1C1123-C882-454B-A0AE-FF340B805D53}"/>
    <dgm:cxn modelId="{415F57EF-2E1E-46E3-A111-1F8009167240}" srcId="{25610721-E9B2-4BFA-AE7B-D58674BE7375}" destId="{10F5B971-0DC6-4760-AA49-FCE3757A42C9}" srcOrd="0" destOrd="0" parTransId="{C0415669-B01A-4641-860A-90C650D65B96}" sibTransId="{3632C69D-C364-4987-A441-DA3F32016020}"/>
    <dgm:cxn modelId="{BB3135F6-476A-4D98-BDB3-5FB7EDBB441C}" srcId="{2F64CB49-39F4-4D9D-908A-D147A2ACBB2D}" destId="{83E241B0-5AD2-4E76-A53E-7FB4CAFC9295}" srcOrd="5" destOrd="0" parTransId="{D6468C66-4BF3-432F-9D13-08357200C4D8}" sibTransId="{BE320687-4828-469A-B1C5-7AC43DC6B2E5}"/>
    <dgm:cxn modelId="{5E921CFA-63E6-4F14-BB53-63BB190CDE60}" srcId="{2F64CB49-39F4-4D9D-908A-D147A2ACBB2D}" destId="{94887C14-EBAE-48ED-A587-774511D0DCCD}" srcOrd="3" destOrd="0" parTransId="{93288E35-C2B5-401D-BD91-A5796B2E0BCA}" sibTransId="{62E4E2E2-BD13-47A2-BFAF-385CFDCAB70D}"/>
    <dgm:cxn modelId="{696B701C-3CFD-46C7-803C-6CC9840250F1}" type="presParOf" srcId="{FFEB3895-DAEC-479F-9EC3-33D2B0E5BD19}" destId="{D0C645A3-3C2A-4FB7-BF8C-B5DD42B12226}" srcOrd="0" destOrd="0" presId="urn:microsoft.com/office/officeart/2005/8/layout/bProcess4"/>
    <dgm:cxn modelId="{2D649E8D-C415-42FE-910E-46E0DEBA6CF2}" type="presParOf" srcId="{D0C645A3-3C2A-4FB7-BF8C-B5DD42B12226}" destId="{0BD1D33F-A7C3-4231-9DBD-2D9E6BA02E7A}" srcOrd="0" destOrd="0" presId="urn:microsoft.com/office/officeart/2005/8/layout/bProcess4"/>
    <dgm:cxn modelId="{56C16D7C-2447-4E2A-A987-76D001EDC582}" type="presParOf" srcId="{D0C645A3-3C2A-4FB7-BF8C-B5DD42B12226}" destId="{B91C48D0-DB9A-4D09-BF32-F6E3C1C783E8}" srcOrd="1" destOrd="0" presId="urn:microsoft.com/office/officeart/2005/8/layout/bProcess4"/>
    <dgm:cxn modelId="{4CC12DF7-3270-4665-B428-C09FA12B7E59}" type="presParOf" srcId="{FFEB3895-DAEC-479F-9EC3-33D2B0E5BD19}" destId="{3E402017-2609-4BB8-BA60-26683A2539ED}" srcOrd="1" destOrd="0" presId="urn:microsoft.com/office/officeart/2005/8/layout/bProcess4"/>
    <dgm:cxn modelId="{10810377-CFB9-4F8B-8A72-573D32EEE6D9}" type="presParOf" srcId="{FFEB3895-DAEC-479F-9EC3-33D2B0E5BD19}" destId="{483FA18D-A8CB-4FFC-939A-FE6E89C3DBAE}" srcOrd="2" destOrd="0" presId="urn:microsoft.com/office/officeart/2005/8/layout/bProcess4"/>
    <dgm:cxn modelId="{A6B33792-9361-4281-8582-31B657F6BB84}" type="presParOf" srcId="{483FA18D-A8CB-4FFC-939A-FE6E89C3DBAE}" destId="{C29775B4-C476-4A64-9529-47E3C96BF3DE}" srcOrd="0" destOrd="0" presId="urn:microsoft.com/office/officeart/2005/8/layout/bProcess4"/>
    <dgm:cxn modelId="{B9A7C3B7-4253-471E-9428-E30AEB6F3D52}" type="presParOf" srcId="{483FA18D-A8CB-4FFC-939A-FE6E89C3DBAE}" destId="{CA53A902-28EE-4570-8E3D-E7B0A00A92CE}" srcOrd="1" destOrd="0" presId="urn:microsoft.com/office/officeart/2005/8/layout/bProcess4"/>
    <dgm:cxn modelId="{D6C33829-3EDE-4130-A740-27834422AFA7}" type="presParOf" srcId="{FFEB3895-DAEC-479F-9EC3-33D2B0E5BD19}" destId="{3C68C8C3-C8EF-4B5F-A167-A02C018ED95D}" srcOrd="3" destOrd="0" presId="urn:microsoft.com/office/officeart/2005/8/layout/bProcess4"/>
    <dgm:cxn modelId="{3180F295-7056-4F08-9806-51BAA6B012B6}" type="presParOf" srcId="{FFEB3895-DAEC-479F-9EC3-33D2B0E5BD19}" destId="{71D0DBDB-9EEA-4C43-81B2-4AC15AC5F528}" srcOrd="4" destOrd="0" presId="urn:microsoft.com/office/officeart/2005/8/layout/bProcess4"/>
    <dgm:cxn modelId="{F0674F4B-18C9-4BFD-BF5F-DFB2D9EB7715}" type="presParOf" srcId="{71D0DBDB-9EEA-4C43-81B2-4AC15AC5F528}" destId="{68263B78-5A2F-4DE3-A616-E771CD4F978F}" srcOrd="0" destOrd="0" presId="urn:microsoft.com/office/officeart/2005/8/layout/bProcess4"/>
    <dgm:cxn modelId="{33B01668-AE9F-46D8-8788-9452273066D3}" type="presParOf" srcId="{71D0DBDB-9EEA-4C43-81B2-4AC15AC5F528}" destId="{401B9A00-A0FF-4FF3-BC64-1486864171A6}" srcOrd="1" destOrd="0" presId="urn:microsoft.com/office/officeart/2005/8/layout/bProcess4"/>
    <dgm:cxn modelId="{562ADDD0-296F-4CF8-8C4F-28931B927492}" type="presParOf" srcId="{FFEB3895-DAEC-479F-9EC3-33D2B0E5BD19}" destId="{D38DFBDE-17D3-419A-96F2-344F0BD10906}" srcOrd="5" destOrd="0" presId="urn:microsoft.com/office/officeart/2005/8/layout/bProcess4"/>
    <dgm:cxn modelId="{A9E2B7E6-C18C-4050-AC8E-6AE81E047FC7}" type="presParOf" srcId="{FFEB3895-DAEC-479F-9EC3-33D2B0E5BD19}" destId="{3474A1B7-F4FF-4FE7-910C-648573EE1767}" srcOrd="6" destOrd="0" presId="urn:microsoft.com/office/officeart/2005/8/layout/bProcess4"/>
    <dgm:cxn modelId="{E2E008E1-ECDF-480D-85BD-27B55369F588}" type="presParOf" srcId="{3474A1B7-F4FF-4FE7-910C-648573EE1767}" destId="{D1233114-B50D-44C0-8A09-CB9FCCA0518B}" srcOrd="0" destOrd="0" presId="urn:microsoft.com/office/officeart/2005/8/layout/bProcess4"/>
    <dgm:cxn modelId="{8BEE887E-1FFB-402D-BE2F-143EC197EEB2}" type="presParOf" srcId="{3474A1B7-F4FF-4FE7-910C-648573EE1767}" destId="{079CE2E3-FEB0-4189-9995-CA9B5370F056}" srcOrd="1" destOrd="0" presId="urn:microsoft.com/office/officeart/2005/8/layout/bProcess4"/>
    <dgm:cxn modelId="{7B9D48CE-F37B-4D1F-A19E-B2BA9E913192}" type="presParOf" srcId="{FFEB3895-DAEC-479F-9EC3-33D2B0E5BD19}" destId="{0C280F5B-2278-4496-A246-9161626BA4E7}" srcOrd="7" destOrd="0" presId="urn:microsoft.com/office/officeart/2005/8/layout/bProcess4"/>
    <dgm:cxn modelId="{B23FA94B-007A-4948-AE81-BEB2931CCFA5}" type="presParOf" srcId="{FFEB3895-DAEC-479F-9EC3-33D2B0E5BD19}" destId="{0DADC42E-5F1A-402E-A03F-74FF554CF0D6}" srcOrd="8" destOrd="0" presId="urn:microsoft.com/office/officeart/2005/8/layout/bProcess4"/>
    <dgm:cxn modelId="{594B7CDF-B509-4863-BA91-D935911F42D3}" type="presParOf" srcId="{0DADC42E-5F1A-402E-A03F-74FF554CF0D6}" destId="{7367228C-7BCE-4144-BA41-899E712A87A1}" srcOrd="0" destOrd="0" presId="urn:microsoft.com/office/officeart/2005/8/layout/bProcess4"/>
    <dgm:cxn modelId="{100EE7EA-EB49-44BC-B7E8-9D5B24612B54}" type="presParOf" srcId="{0DADC42E-5F1A-402E-A03F-74FF554CF0D6}" destId="{0DACF8DA-1EE5-474D-8E45-1060EDF37153}" srcOrd="1" destOrd="0" presId="urn:microsoft.com/office/officeart/2005/8/layout/bProcess4"/>
    <dgm:cxn modelId="{0D331750-47F6-451D-A955-DB2A006BA319}" type="presParOf" srcId="{FFEB3895-DAEC-479F-9EC3-33D2B0E5BD19}" destId="{721090C1-490B-4BF6-9A20-03CF04BED477}" srcOrd="9" destOrd="0" presId="urn:microsoft.com/office/officeart/2005/8/layout/bProcess4"/>
    <dgm:cxn modelId="{8C264DFD-B7DA-4747-9B3A-5D8786C03086}" type="presParOf" srcId="{FFEB3895-DAEC-479F-9EC3-33D2B0E5BD19}" destId="{E32E11B0-8B38-4E71-B33B-CF6CD5EBF3C4}" srcOrd="10" destOrd="0" presId="urn:microsoft.com/office/officeart/2005/8/layout/bProcess4"/>
    <dgm:cxn modelId="{C94AF625-C24B-449D-B54C-4D31B807C93C}" type="presParOf" srcId="{E32E11B0-8B38-4E71-B33B-CF6CD5EBF3C4}" destId="{BB913C4D-5A03-4A96-9976-ADA721E55D3A}" srcOrd="0" destOrd="0" presId="urn:microsoft.com/office/officeart/2005/8/layout/bProcess4"/>
    <dgm:cxn modelId="{34A0F764-90A2-420A-A5C7-C858304E501D}" type="presParOf" srcId="{E32E11B0-8B38-4E71-B33B-CF6CD5EBF3C4}" destId="{DBA6C037-26B9-4146-A743-C2CD79FF963E}" srcOrd="1" destOrd="0" presId="urn:microsoft.com/office/officeart/2005/8/layout/bProcess4"/>
    <dgm:cxn modelId="{CDBDD676-8421-4B74-A339-39271647E953}" type="presParOf" srcId="{FFEB3895-DAEC-479F-9EC3-33D2B0E5BD19}" destId="{E5E766B4-01FE-46A5-BD19-C3A6B77E48BE}" srcOrd="11" destOrd="0" presId="urn:microsoft.com/office/officeart/2005/8/layout/bProcess4"/>
    <dgm:cxn modelId="{B5A72705-A6C3-4A43-A3E2-50A3434E47A4}" type="presParOf" srcId="{FFEB3895-DAEC-479F-9EC3-33D2B0E5BD19}" destId="{85BE7274-8F8F-419C-9BE2-95EAAFC719E9}" srcOrd="12" destOrd="0" presId="urn:microsoft.com/office/officeart/2005/8/layout/bProcess4"/>
    <dgm:cxn modelId="{CCC78CA2-A79B-4E95-AC8E-A77ECE5DA621}" type="presParOf" srcId="{85BE7274-8F8F-419C-9BE2-95EAAFC719E9}" destId="{2D5E13C2-0004-465E-8A75-B4622B4E24BB}" srcOrd="0" destOrd="0" presId="urn:microsoft.com/office/officeart/2005/8/layout/bProcess4"/>
    <dgm:cxn modelId="{7523CD47-5164-4F3F-9CF6-158FDE2C071D}" type="presParOf" srcId="{85BE7274-8F8F-419C-9BE2-95EAAFC719E9}" destId="{EA7E93F5-E933-46FC-A544-AE8F3DC65D75}" srcOrd="1" destOrd="0" presId="urn:microsoft.com/office/officeart/2005/8/layout/bProcess4"/>
    <dgm:cxn modelId="{FB7C7B01-1800-49C8-8464-0BE8AC5C0970}" type="presParOf" srcId="{FFEB3895-DAEC-479F-9EC3-33D2B0E5BD19}" destId="{459A88EE-2BD0-4FD9-BEF7-A2B05D0EF13E}" srcOrd="13" destOrd="0" presId="urn:microsoft.com/office/officeart/2005/8/layout/bProcess4"/>
    <dgm:cxn modelId="{85CEF5A3-ED31-4876-B373-8F7F7712AF12}" type="presParOf" srcId="{FFEB3895-DAEC-479F-9EC3-33D2B0E5BD19}" destId="{453CDA03-A263-43F6-A816-76F91C7EFA1E}" srcOrd="14" destOrd="0" presId="urn:microsoft.com/office/officeart/2005/8/layout/bProcess4"/>
    <dgm:cxn modelId="{A3B176ED-620E-4E70-B269-8BD616F52390}" type="presParOf" srcId="{453CDA03-A263-43F6-A816-76F91C7EFA1E}" destId="{2DCB7C1E-C1B5-4100-ACD3-A2728F14EAE5}" srcOrd="0" destOrd="0" presId="urn:microsoft.com/office/officeart/2005/8/layout/bProcess4"/>
    <dgm:cxn modelId="{E2F02930-BE8B-4094-AEB5-C8425EB06EED}" type="presParOf" srcId="{453CDA03-A263-43F6-A816-76F91C7EFA1E}" destId="{CB916274-5EBE-400C-ADF5-FE88DCE88EB1}" srcOrd="1" destOrd="0" presId="urn:microsoft.com/office/officeart/2005/8/layout/bProcess4"/>
    <dgm:cxn modelId="{DE19AA5B-1394-4F3E-84D2-5CD08F47F4E9}" type="presParOf" srcId="{FFEB3895-DAEC-479F-9EC3-33D2B0E5BD19}" destId="{C11396A2-BC3E-49DF-94BC-948430AF43CB}" srcOrd="15" destOrd="0" presId="urn:microsoft.com/office/officeart/2005/8/layout/bProcess4"/>
    <dgm:cxn modelId="{8C704D11-7168-4948-B737-3F654C0E3F8F}" type="presParOf" srcId="{FFEB3895-DAEC-479F-9EC3-33D2B0E5BD19}" destId="{698EF136-BB6C-4881-9441-CAFD3E44E116}" srcOrd="16" destOrd="0" presId="urn:microsoft.com/office/officeart/2005/8/layout/bProcess4"/>
    <dgm:cxn modelId="{D21D3430-80C7-45C5-A6E3-41E8213C58D9}" type="presParOf" srcId="{698EF136-BB6C-4881-9441-CAFD3E44E116}" destId="{EB36B7E4-ADFA-4806-A5AB-3206454F5D7D}" srcOrd="0" destOrd="0" presId="urn:microsoft.com/office/officeart/2005/8/layout/bProcess4"/>
    <dgm:cxn modelId="{E2CD2A3A-5026-448A-8886-8461E51EB771}" type="presParOf" srcId="{698EF136-BB6C-4881-9441-CAFD3E44E116}" destId="{0C41EF58-17C3-4683-988E-168CA990B3B3}" srcOrd="1" destOrd="0" presId="urn:microsoft.com/office/officeart/2005/8/layout/bProcess4"/>
    <dgm:cxn modelId="{8AF7DC7A-0F6B-4C28-BA2B-A685BA1A9D07}" type="presParOf" srcId="{FFEB3895-DAEC-479F-9EC3-33D2B0E5BD19}" destId="{A65FA537-90F0-4DCB-9071-181210C7A04D}" srcOrd="17" destOrd="0" presId="urn:microsoft.com/office/officeart/2005/8/layout/bProcess4"/>
    <dgm:cxn modelId="{B1E17793-B8BE-40D3-98A3-1A2AFDDBA728}" type="presParOf" srcId="{FFEB3895-DAEC-479F-9EC3-33D2B0E5BD19}" destId="{0BDE47FE-2BB9-41AA-BEDC-48964C3C9AEE}" srcOrd="18" destOrd="0" presId="urn:microsoft.com/office/officeart/2005/8/layout/bProcess4"/>
    <dgm:cxn modelId="{2E664952-D7A1-43BF-A04D-AAF65D6891D3}" type="presParOf" srcId="{0BDE47FE-2BB9-41AA-BEDC-48964C3C9AEE}" destId="{973C48D7-90CE-4636-B226-EBE65AABE723}" srcOrd="0" destOrd="0" presId="urn:microsoft.com/office/officeart/2005/8/layout/bProcess4"/>
    <dgm:cxn modelId="{B60285F4-69AE-4B97-8F8E-49C3531F1B5E}" type="presParOf" srcId="{0BDE47FE-2BB9-41AA-BEDC-48964C3C9AEE}" destId="{68002EC0-9B54-47B8-917D-316022D8DCA6}" srcOrd="1" destOrd="0" presId="urn:microsoft.com/office/officeart/2005/8/layout/bProcess4"/>
    <dgm:cxn modelId="{1CE2347E-95A3-4117-86F8-7509BC4CB107}" type="presParOf" srcId="{FFEB3895-DAEC-479F-9EC3-33D2B0E5BD19}" destId="{B3521685-2533-417B-BF59-E99B0EFE6DB9}" srcOrd="19" destOrd="0" presId="urn:microsoft.com/office/officeart/2005/8/layout/bProcess4"/>
    <dgm:cxn modelId="{99615812-1826-48C1-B932-0AB0CEA8358F}" type="presParOf" srcId="{FFEB3895-DAEC-479F-9EC3-33D2B0E5BD19}" destId="{8602D1C2-229C-4A85-9F7E-B250F31D7B2F}" srcOrd="20" destOrd="0" presId="urn:microsoft.com/office/officeart/2005/8/layout/bProcess4"/>
    <dgm:cxn modelId="{5FC5DEDE-CF01-41A7-8D34-D71E13023C08}" type="presParOf" srcId="{8602D1C2-229C-4A85-9F7E-B250F31D7B2F}" destId="{A25B5647-883C-41D8-B32F-B3EEF378C155}" srcOrd="0" destOrd="0" presId="urn:microsoft.com/office/officeart/2005/8/layout/bProcess4"/>
    <dgm:cxn modelId="{DCD0219A-5828-4256-A652-B9EC04CED8A8}" type="presParOf" srcId="{8602D1C2-229C-4A85-9F7E-B250F31D7B2F}" destId="{65B0D5D8-367F-409B-B7AB-54DE50C68E9B}" srcOrd="1" destOrd="0" presId="urn:microsoft.com/office/officeart/2005/8/layout/bProcess4"/>
    <dgm:cxn modelId="{AACC96F3-D120-440A-BC1F-A9AFFF7F3ACE}" type="presParOf" srcId="{FFEB3895-DAEC-479F-9EC3-33D2B0E5BD19}" destId="{C519B733-6399-4F33-A840-319F1D5B3CE5}" srcOrd="21" destOrd="0" presId="urn:microsoft.com/office/officeart/2005/8/layout/bProcess4"/>
    <dgm:cxn modelId="{4F56552E-F264-402A-8AB9-EBE72EB659D6}" type="presParOf" srcId="{FFEB3895-DAEC-479F-9EC3-33D2B0E5BD19}" destId="{D6FEB730-7356-487B-B957-E1D4CBE9120F}" srcOrd="22" destOrd="0" presId="urn:microsoft.com/office/officeart/2005/8/layout/bProcess4"/>
    <dgm:cxn modelId="{9AD86BB7-0194-411D-A6A7-599060CD49CE}" type="presParOf" srcId="{D6FEB730-7356-487B-B957-E1D4CBE9120F}" destId="{BECC65A1-911B-454A-9416-2DA74F26C671}" srcOrd="0" destOrd="0" presId="urn:microsoft.com/office/officeart/2005/8/layout/bProcess4"/>
    <dgm:cxn modelId="{2B34A30E-DE3C-42F5-9E22-EAF2F19D6A0A}" type="presParOf" srcId="{D6FEB730-7356-487B-B957-E1D4CBE9120F}" destId="{AD4AC2C7-AB04-4505-9374-FAA17B468023}" srcOrd="1" destOrd="0" presId="urn:microsoft.com/office/officeart/2005/8/layout/bProcess4"/>
    <dgm:cxn modelId="{D5A73791-E852-49F4-AC83-E3865F74444A}" type="presParOf" srcId="{FFEB3895-DAEC-479F-9EC3-33D2B0E5BD19}" destId="{F17F73F8-77DD-4C62-B247-C881DC112B23}" srcOrd="23" destOrd="0" presId="urn:microsoft.com/office/officeart/2005/8/layout/bProcess4"/>
    <dgm:cxn modelId="{25A58C09-483A-4FE2-8CE9-D6D9E4AA0BDE}" type="presParOf" srcId="{FFEB3895-DAEC-479F-9EC3-33D2B0E5BD19}" destId="{58F52144-E8E5-4291-B04B-82DC24977383}" srcOrd="24" destOrd="0" presId="urn:microsoft.com/office/officeart/2005/8/layout/bProcess4"/>
    <dgm:cxn modelId="{E27FBAA5-4E7A-464C-BA06-D6098CD16E96}" type="presParOf" srcId="{58F52144-E8E5-4291-B04B-82DC24977383}" destId="{2A8E8EF9-4885-495B-811B-D9C53C7CCA89}" srcOrd="0" destOrd="0" presId="urn:microsoft.com/office/officeart/2005/8/layout/bProcess4"/>
    <dgm:cxn modelId="{DB97C7D2-7C4D-4027-8863-5635D049649E}" type="presParOf" srcId="{58F52144-E8E5-4291-B04B-82DC24977383}" destId="{232C8C96-B5C3-40D7-8401-800C69502B01}" srcOrd="1" destOrd="0" presId="urn:microsoft.com/office/officeart/2005/8/layout/bProcess4"/>
    <dgm:cxn modelId="{30E0880C-EF15-4EA5-B2A4-C93965C3FE12}" type="presParOf" srcId="{FFEB3895-DAEC-479F-9EC3-33D2B0E5BD19}" destId="{A09B16B5-7783-4266-8731-9875DCC6156C}" srcOrd="25" destOrd="0" presId="urn:microsoft.com/office/officeart/2005/8/layout/bProcess4"/>
    <dgm:cxn modelId="{120F51B7-8CF0-4A33-9904-3676628D0E45}" type="presParOf" srcId="{FFEB3895-DAEC-479F-9EC3-33D2B0E5BD19}" destId="{CF187827-75B9-4C78-9109-33D2B3E044DF}" srcOrd="26" destOrd="0" presId="urn:microsoft.com/office/officeart/2005/8/layout/bProcess4"/>
    <dgm:cxn modelId="{29597444-461B-484A-8A72-4780845B38E7}" type="presParOf" srcId="{CF187827-75B9-4C78-9109-33D2B3E044DF}" destId="{4D6C5105-2DFD-4E80-B4BC-4B89A4162263}" srcOrd="0" destOrd="0" presId="urn:microsoft.com/office/officeart/2005/8/layout/bProcess4"/>
    <dgm:cxn modelId="{454594DA-A4F8-4482-9856-EF53990F3C83}" type="presParOf" srcId="{CF187827-75B9-4C78-9109-33D2B3E044DF}" destId="{6F84F26E-DB54-4583-90FD-ACCB4E71153E}" srcOrd="1" destOrd="0" presId="urn:microsoft.com/office/officeart/2005/8/layout/bProcess4"/>
    <dgm:cxn modelId="{ACD85099-17BD-4A61-AE4D-88A46471B4A7}" type="presParOf" srcId="{FFEB3895-DAEC-479F-9EC3-33D2B0E5BD19}" destId="{E1D3BD58-F549-4686-964B-C5D543AE045D}" srcOrd="27" destOrd="0" presId="urn:microsoft.com/office/officeart/2005/8/layout/bProcess4"/>
    <dgm:cxn modelId="{AF933FE3-3400-4DF1-B693-675594753675}" type="presParOf" srcId="{FFEB3895-DAEC-479F-9EC3-33D2B0E5BD19}" destId="{0F3D59F9-72C7-44A0-ABF9-1160F5D925A4}" srcOrd="28" destOrd="0" presId="urn:microsoft.com/office/officeart/2005/8/layout/bProcess4"/>
    <dgm:cxn modelId="{FB45EB08-DE4B-4A9B-856B-65EEC4648965}" type="presParOf" srcId="{0F3D59F9-72C7-44A0-ABF9-1160F5D925A4}" destId="{ECF03E25-71FF-44DB-9C8A-B26181023B56}" srcOrd="0" destOrd="0" presId="urn:microsoft.com/office/officeart/2005/8/layout/bProcess4"/>
    <dgm:cxn modelId="{2B822490-0963-4B76-B929-75F83DCB952D}" type="presParOf" srcId="{0F3D59F9-72C7-44A0-ABF9-1160F5D925A4}" destId="{29E78009-6BAB-4626-930D-02A2D50A60AE}" srcOrd="1" destOrd="0" presId="urn:microsoft.com/office/officeart/2005/8/layout/bProcess4"/>
    <dgm:cxn modelId="{B11FC197-F01C-47A5-B8ED-BC83EEDEF76C}" type="presParOf" srcId="{FFEB3895-DAEC-479F-9EC3-33D2B0E5BD19}" destId="{86828490-9D49-4AB7-A79D-0EAD68C1A5EF}" srcOrd="29" destOrd="0" presId="urn:microsoft.com/office/officeart/2005/8/layout/bProcess4"/>
    <dgm:cxn modelId="{01F98BA1-598E-4BA2-9D1D-B26CD418FA5B}" type="presParOf" srcId="{FFEB3895-DAEC-479F-9EC3-33D2B0E5BD19}" destId="{870D3F49-5FA1-4E34-8B6C-362441A27FC6}" srcOrd="30" destOrd="0" presId="urn:microsoft.com/office/officeart/2005/8/layout/bProcess4"/>
    <dgm:cxn modelId="{42191C09-153B-4AA2-AD32-C3403741C4C0}" type="presParOf" srcId="{870D3F49-5FA1-4E34-8B6C-362441A27FC6}" destId="{3AC04D1B-DDD9-4C24-A7B5-9B9B93B0C5DB}" srcOrd="0" destOrd="0" presId="urn:microsoft.com/office/officeart/2005/8/layout/bProcess4"/>
    <dgm:cxn modelId="{CEE0C146-527C-4047-9F0C-6128B33FEE94}" type="presParOf" srcId="{870D3F49-5FA1-4E34-8B6C-362441A27FC6}" destId="{5E8F9E14-D65A-4A87-8A38-7DB467E139EB}" srcOrd="1" destOrd="0" presId="urn:microsoft.com/office/officeart/2005/8/layout/bProcess4"/>
    <dgm:cxn modelId="{EAFD986A-577B-4081-834F-B4847E892829}" type="presParOf" srcId="{FFEB3895-DAEC-479F-9EC3-33D2B0E5BD19}" destId="{99A237A8-8AAF-4A80-9642-8AA11E33E341}" srcOrd="31" destOrd="0" presId="urn:microsoft.com/office/officeart/2005/8/layout/bProcess4"/>
    <dgm:cxn modelId="{560D7915-976F-4D38-B94F-ADA3D33E468F}" type="presParOf" srcId="{FFEB3895-DAEC-479F-9EC3-33D2B0E5BD19}" destId="{379FF317-0B1E-4D52-B91C-76829F340BBF}" srcOrd="32" destOrd="0" presId="urn:microsoft.com/office/officeart/2005/8/layout/bProcess4"/>
    <dgm:cxn modelId="{89C88119-5DEB-4619-BA47-2B1E0E1C6031}" type="presParOf" srcId="{379FF317-0B1E-4D52-B91C-76829F340BBF}" destId="{8218E207-AB69-4209-BAF0-62724A26B27E}" srcOrd="0" destOrd="0" presId="urn:microsoft.com/office/officeart/2005/8/layout/bProcess4"/>
    <dgm:cxn modelId="{3A74FC3A-7F6A-4784-B434-EA27C0116D65}" type="presParOf" srcId="{379FF317-0B1E-4D52-B91C-76829F340BBF}" destId="{DD1470C2-63FF-43A0-B6BB-A21AF9B09480}"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3029D-CCB7-4BED-BB3D-0BA77771957A}">
      <dsp:nvSpPr>
        <dsp:cNvPr id="0" name=""/>
        <dsp:cNvSpPr/>
      </dsp:nvSpPr>
      <dsp:spPr>
        <a:xfrm rot="5400000">
          <a:off x="5552548" y="-2568943"/>
          <a:ext cx="1825099" cy="7419375"/>
        </a:xfrm>
        <a:prstGeom prst="round2SameRect">
          <a:avLst/>
        </a:prstGeom>
        <a:solidFill>
          <a:srgbClr val="6699FF"/>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800100">
            <a:lnSpc>
              <a:spcPct val="90000"/>
            </a:lnSpc>
            <a:spcBef>
              <a:spcPct val="0"/>
            </a:spcBef>
            <a:spcAft>
              <a:spcPct val="15000"/>
            </a:spcAft>
            <a:buNone/>
          </a:pPr>
          <a:r>
            <a:rPr lang="en-US" sz="1800" b="1" u="sng" kern="1200" dirty="0">
              <a:solidFill>
                <a:schemeClr val="bg1"/>
              </a:solidFill>
              <a:latin typeface="Futura"/>
            </a:rPr>
            <a:t>GOAL</a:t>
          </a:r>
          <a:r>
            <a:rPr lang="en-US" sz="1800" kern="1200" dirty="0">
              <a:solidFill>
                <a:schemeClr val="bg1"/>
              </a:solidFill>
              <a:latin typeface="Futura"/>
            </a:rPr>
            <a:t>: Provide support and enhance completion rates of students enrolled in key courses at the College by encouraging faculty to provide early alerts via progress reports or individual student alerts throughout the semester</a:t>
          </a:r>
        </a:p>
        <a:p>
          <a:pPr marL="342900" lvl="2" indent="0" algn="l" defTabSz="800100">
            <a:lnSpc>
              <a:spcPct val="90000"/>
            </a:lnSpc>
            <a:spcBef>
              <a:spcPct val="0"/>
            </a:spcBef>
            <a:spcAft>
              <a:spcPct val="15000"/>
            </a:spcAft>
            <a:buNone/>
          </a:pPr>
          <a:r>
            <a:rPr lang="en-US" sz="1800" kern="1200" dirty="0">
              <a:solidFill>
                <a:schemeClr val="bg1"/>
              </a:solidFill>
              <a:latin typeface="Futura"/>
            </a:rPr>
            <a:t>~30,000 students enrolled in ALC identified courses</a:t>
          </a:r>
        </a:p>
        <a:p>
          <a:pPr marL="342900" lvl="2" indent="0" algn="l" defTabSz="800100">
            <a:lnSpc>
              <a:spcPct val="90000"/>
            </a:lnSpc>
            <a:spcBef>
              <a:spcPct val="0"/>
            </a:spcBef>
            <a:spcAft>
              <a:spcPct val="15000"/>
            </a:spcAft>
            <a:buNone/>
          </a:pPr>
          <a:r>
            <a:rPr lang="en-US" sz="1800" kern="1200" dirty="0">
              <a:solidFill>
                <a:schemeClr val="bg1"/>
              </a:solidFill>
              <a:latin typeface="Futura"/>
            </a:rPr>
            <a:t>~600 faculty teaching ALC identified courses</a:t>
          </a:r>
        </a:p>
      </dsp:txBody>
      <dsp:txXfrm rot="-5400000">
        <a:off x="2755410" y="317289"/>
        <a:ext cx="7330281" cy="1646911"/>
      </dsp:txXfrm>
    </dsp:sp>
    <dsp:sp modelId="{9E22DAC0-2BFA-4820-8CA7-9C88027622F5}">
      <dsp:nvSpPr>
        <dsp:cNvPr id="0" name=""/>
        <dsp:cNvSpPr/>
      </dsp:nvSpPr>
      <dsp:spPr>
        <a:xfrm>
          <a:off x="837" y="57"/>
          <a:ext cx="2754573" cy="2281374"/>
        </a:xfrm>
        <a:prstGeom prst="roundRect">
          <a:avLst/>
        </a:prstGeom>
        <a:solidFill>
          <a:srgbClr val="005FA3"/>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defRPr b="1"/>
          </a:pPr>
          <a:r>
            <a:rPr lang="en-US" sz="4200" kern="1200" baseline="0" dirty="0"/>
            <a:t>Student Alerts</a:t>
          </a:r>
          <a:endParaRPr lang="en-US" sz="4200" kern="1200" dirty="0"/>
        </a:p>
      </dsp:txBody>
      <dsp:txXfrm>
        <a:off x="112204" y="111424"/>
        <a:ext cx="2531839" cy="2058640"/>
      </dsp:txXfrm>
    </dsp:sp>
    <dsp:sp modelId="{D46E5C36-497E-406A-AB17-761E0CA6AB06}">
      <dsp:nvSpPr>
        <dsp:cNvPr id="0" name=""/>
        <dsp:cNvSpPr/>
      </dsp:nvSpPr>
      <dsp:spPr>
        <a:xfrm rot="5400000">
          <a:off x="5571806" y="-153407"/>
          <a:ext cx="1825099" cy="7379188"/>
        </a:xfrm>
        <a:prstGeom prst="round2SameRect">
          <a:avLst/>
        </a:prstGeom>
        <a:solidFill>
          <a:srgbClr val="6699FF"/>
        </a:solidFill>
        <a:ln w="10795" cap="flat" cmpd="sng" algn="ctr">
          <a:solidFill>
            <a:schemeClr val="accent2">
              <a:tint val="40000"/>
              <a:alpha val="90000"/>
              <a:hueOff val="3208860"/>
              <a:satOff val="-57041"/>
              <a:lumOff val="-41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800100">
            <a:lnSpc>
              <a:spcPct val="90000"/>
            </a:lnSpc>
            <a:spcBef>
              <a:spcPct val="0"/>
            </a:spcBef>
            <a:spcAft>
              <a:spcPct val="15000"/>
            </a:spcAft>
            <a:buNone/>
          </a:pPr>
          <a:r>
            <a:rPr lang="en-US" sz="1800" b="1" u="sng" kern="1200" dirty="0">
              <a:solidFill>
                <a:schemeClr val="bg1"/>
              </a:solidFill>
              <a:latin typeface="Futura"/>
            </a:rPr>
            <a:t>GOAL</a:t>
          </a:r>
          <a:r>
            <a:rPr lang="en-US" sz="1800" kern="1200" dirty="0">
              <a:solidFill>
                <a:schemeClr val="bg1"/>
              </a:solidFill>
              <a:latin typeface="Futura"/>
            </a:rPr>
            <a:t>: Help students become aware of resources available to them and encourage students to make good decisions from their very first semester at the College</a:t>
          </a:r>
        </a:p>
        <a:p>
          <a:pPr marL="342900" lvl="2" indent="0" algn="l" defTabSz="800100">
            <a:lnSpc>
              <a:spcPct val="90000"/>
            </a:lnSpc>
            <a:spcBef>
              <a:spcPct val="0"/>
            </a:spcBef>
            <a:spcAft>
              <a:spcPct val="15000"/>
            </a:spcAft>
            <a:buNone/>
          </a:pPr>
          <a:r>
            <a:rPr lang="en-US" sz="1800" kern="1200" dirty="0">
              <a:solidFill>
                <a:schemeClr val="bg1"/>
              </a:solidFill>
              <a:latin typeface="Futura"/>
            </a:rPr>
            <a:t>~11,000 students enrolled in ENC1101</a:t>
          </a:r>
        </a:p>
      </dsp:txBody>
      <dsp:txXfrm rot="-5400000">
        <a:off x="2794762" y="2712731"/>
        <a:ext cx="7290094" cy="1646911"/>
      </dsp:txXfrm>
    </dsp:sp>
    <dsp:sp modelId="{DECD2340-74B7-44CA-8AF6-B2A1BFD9FD9A}">
      <dsp:nvSpPr>
        <dsp:cNvPr id="0" name=""/>
        <dsp:cNvSpPr/>
      </dsp:nvSpPr>
      <dsp:spPr>
        <a:xfrm>
          <a:off x="837" y="2395499"/>
          <a:ext cx="2793924" cy="2281374"/>
        </a:xfrm>
        <a:prstGeom prst="roundRect">
          <a:avLst/>
        </a:prstGeom>
        <a:solidFill>
          <a:srgbClr val="005FA3"/>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defRPr b="1"/>
          </a:pPr>
          <a:r>
            <a:rPr lang="en-US" sz="4200" kern="1200" baseline="0" dirty="0"/>
            <a:t>Proactive Nudging</a:t>
          </a:r>
          <a:endParaRPr lang="en-US" sz="4200" kern="1200" dirty="0"/>
        </a:p>
      </dsp:txBody>
      <dsp:txXfrm>
        <a:off x="112204" y="2506866"/>
        <a:ext cx="2571190" cy="2058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402017-2609-4BB8-BA60-26683A2539ED}">
      <dsp:nvSpPr>
        <dsp:cNvPr id="0" name=""/>
        <dsp:cNvSpPr/>
      </dsp:nvSpPr>
      <dsp:spPr>
        <a:xfrm rot="5400000">
          <a:off x="-222233" y="690963"/>
          <a:ext cx="990714" cy="11975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1C48D0-DB9A-4D09-BF32-F6E3C1C783E8}">
      <dsp:nvSpPr>
        <dsp:cNvPr id="0" name=""/>
        <dsp:cNvSpPr/>
      </dsp:nvSpPr>
      <dsp:spPr>
        <a:xfrm>
          <a:off x="3407" y="55342"/>
          <a:ext cx="1330562" cy="798337"/>
        </a:xfrm>
        <a:prstGeom prst="roundRect">
          <a:avLst>
            <a:gd name="adj" fmla="val 10000"/>
          </a:avLst>
        </a:prstGeom>
        <a:solidFill>
          <a:srgbClr val="005FA3"/>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Early Check-In</a:t>
          </a:r>
        </a:p>
        <a:p>
          <a:pPr marL="114300" lvl="1" indent="-114300" algn="l" defTabSz="533400">
            <a:lnSpc>
              <a:spcPct val="90000"/>
            </a:lnSpc>
            <a:spcBef>
              <a:spcPct val="0"/>
            </a:spcBef>
            <a:spcAft>
              <a:spcPct val="15000"/>
            </a:spcAft>
            <a:buChar char="•"/>
          </a:pPr>
          <a:r>
            <a:rPr lang="en-US" sz="1200" kern="1200" dirty="0"/>
            <a:t>Introduction</a:t>
          </a:r>
        </a:p>
      </dsp:txBody>
      <dsp:txXfrm>
        <a:off x="26789" y="78724"/>
        <a:ext cx="1283798" cy="751573"/>
      </dsp:txXfrm>
    </dsp:sp>
    <dsp:sp modelId="{3C68C8C3-C8EF-4B5F-A167-A02C018ED95D}">
      <dsp:nvSpPr>
        <dsp:cNvPr id="0" name=""/>
        <dsp:cNvSpPr/>
      </dsp:nvSpPr>
      <dsp:spPr>
        <a:xfrm rot="5380579">
          <a:off x="-221234" y="1690686"/>
          <a:ext cx="994334" cy="11975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53A902-28EE-4570-8E3D-E7B0A00A92CE}">
      <dsp:nvSpPr>
        <dsp:cNvPr id="0" name=""/>
        <dsp:cNvSpPr/>
      </dsp:nvSpPr>
      <dsp:spPr>
        <a:xfrm>
          <a:off x="3407" y="1053264"/>
          <a:ext cx="1330562" cy="798337"/>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Week 1</a:t>
          </a:r>
        </a:p>
        <a:p>
          <a:pPr marL="114300" lvl="1" indent="-114300" algn="l" defTabSz="533400">
            <a:lnSpc>
              <a:spcPct val="90000"/>
            </a:lnSpc>
            <a:spcBef>
              <a:spcPct val="0"/>
            </a:spcBef>
            <a:spcAft>
              <a:spcPct val="15000"/>
            </a:spcAft>
            <a:buChar char="•"/>
          </a:pPr>
          <a:r>
            <a:rPr lang="en-US" sz="1200" kern="1200" dirty="0"/>
            <a:t>Introduction to tutoring</a:t>
          </a:r>
        </a:p>
      </dsp:txBody>
      <dsp:txXfrm>
        <a:off x="26789" y="1076646"/>
        <a:ext cx="1283798" cy="751573"/>
      </dsp:txXfrm>
    </dsp:sp>
    <dsp:sp modelId="{D38DFBDE-17D3-419A-96F2-344F0BD10906}">
      <dsp:nvSpPr>
        <dsp:cNvPr id="0" name=""/>
        <dsp:cNvSpPr/>
      </dsp:nvSpPr>
      <dsp:spPr>
        <a:xfrm rot="5431995">
          <a:off x="-217644" y="2686806"/>
          <a:ext cx="990757" cy="11975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1B9A00-A0FF-4FF3-BC64-1486864171A6}">
      <dsp:nvSpPr>
        <dsp:cNvPr id="0" name=""/>
        <dsp:cNvSpPr/>
      </dsp:nvSpPr>
      <dsp:spPr>
        <a:xfrm>
          <a:off x="12628" y="2051186"/>
          <a:ext cx="1330562" cy="798337"/>
        </a:xfrm>
        <a:prstGeom prst="roundRect">
          <a:avLst>
            <a:gd name="adj" fmla="val 10000"/>
          </a:avLst>
        </a:prstGeom>
        <a:solidFill>
          <a:srgbClr val="005FA3"/>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Week 2</a:t>
          </a:r>
        </a:p>
        <a:p>
          <a:pPr marL="114300" lvl="1" indent="-114300" algn="l" defTabSz="533400">
            <a:lnSpc>
              <a:spcPct val="90000"/>
            </a:lnSpc>
            <a:spcBef>
              <a:spcPct val="0"/>
            </a:spcBef>
            <a:spcAft>
              <a:spcPct val="15000"/>
            </a:spcAft>
            <a:buChar char="•"/>
          </a:pPr>
          <a:r>
            <a:rPr lang="en-US" sz="1200" kern="1200" dirty="0"/>
            <a:t>Introduction to library services</a:t>
          </a:r>
        </a:p>
      </dsp:txBody>
      <dsp:txXfrm>
        <a:off x="36010" y="2074568"/>
        <a:ext cx="1283798" cy="751573"/>
      </dsp:txXfrm>
    </dsp:sp>
    <dsp:sp modelId="{0C280F5B-2278-4496-A246-9161626BA4E7}">
      <dsp:nvSpPr>
        <dsp:cNvPr id="0" name=""/>
        <dsp:cNvSpPr/>
      </dsp:nvSpPr>
      <dsp:spPr>
        <a:xfrm rot="5400000">
          <a:off x="-222233" y="3684728"/>
          <a:ext cx="990714" cy="11975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9CE2E3-FEB0-4189-9995-CA9B5370F056}">
      <dsp:nvSpPr>
        <dsp:cNvPr id="0" name=""/>
        <dsp:cNvSpPr/>
      </dsp:nvSpPr>
      <dsp:spPr>
        <a:xfrm>
          <a:off x="3407" y="3049108"/>
          <a:ext cx="1330562" cy="798337"/>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Week 3</a:t>
          </a:r>
        </a:p>
        <a:p>
          <a:pPr marL="114300" lvl="1" indent="-114300" algn="l" defTabSz="533400">
            <a:lnSpc>
              <a:spcPct val="90000"/>
            </a:lnSpc>
            <a:spcBef>
              <a:spcPct val="0"/>
            </a:spcBef>
            <a:spcAft>
              <a:spcPct val="15000"/>
            </a:spcAft>
            <a:buChar char="•"/>
          </a:pPr>
          <a:r>
            <a:rPr lang="en-US" sz="1200" kern="1200" dirty="0"/>
            <a:t>APA and MLA styles</a:t>
          </a:r>
        </a:p>
      </dsp:txBody>
      <dsp:txXfrm>
        <a:off x="26789" y="3072490"/>
        <a:ext cx="1283798" cy="751573"/>
      </dsp:txXfrm>
    </dsp:sp>
    <dsp:sp modelId="{721090C1-490B-4BF6-9A20-03CF04BED477}">
      <dsp:nvSpPr>
        <dsp:cNvPr id="0" name=""/>
        <dsp:cNvSpPr/>
      </dsp:nvSpPr>
      <dsp:spPr>
        <a:xfrm>
          <a:off x="276727" y="4183689"/>
          <a:ext cx="1762441" cy="11975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ACF8DA-1EE5-474D-8E45-1060EDF37153}">
      <dsp:nvSpPr>
        <dsp:cNvPr id="0" name=""/>
        <dsp:cNvSpPr/>
      </dsp:nvSpPr>
      <dsp:spPr>
        <a:xfrm>
          <a:off x="3407" y="4047030"/>
          <a:ext cx="1330562" cy="798337"/>
        </a:xfrm>
        <a:prstGeom prst="roundRect">
          <a:avLst>
            <a:gd name="adj" fmla="val 10000"/>
          </a:avLst>
        </a:prstGeom>
        <a:solidFill>
          <a:srgbClr val="005FA3"/>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Week 4</a:t>
          </a:r>
        </a:p>
        <a:p>
          <a:pPr marL="114300" lvl="1" indent="-114300" algn="l" defTabSz="533400">
            <a:lnSpc>
              <a:spcPct val="90000"/>
            </a:lnSpc>
            <a:spcBef>
              <a:spcPct val="0"/>
            </a:spcBef>
            <a:spcAft>
              <a:spcPct val="15000"/>
            </a:spcAft>
            <a:buChar char="•"/>
          </a:pPr>
          <a:r>
            <a:rPr lang="en-US" sz="1200" kern="1200" dirty="0"/>
            <a:t>Check-in: office hours</a:t>
          </a:r>
        </a:p>
      </dsp:txBody>
      <dsp:txXfrm>
        <a:off x="26789" y="4070412"/>
        <a:ext cx="1283798" cy="751573"/>
      </dsp:txXfrm>
    </dsp:sp>
    <dsp:sp modelId="{E5E766B4-01FE-46A5-BD19-C3A6B77E48BE}">
      <dsp:nvSpPr>
        <dsp:cNvPr id="0" name=""/>
        <dsp:cNvSpPr/>
      </dsp:nvSpPr>
      <dsp:spPr>
        <a:xfrm rot="16200000">
          <a:off x="1547414" y="3684728"/>
          <a:ext cx="990714" cy="11975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A6C037-26B9-4146-A743-C2CD79FF963E}">
      <dsp:nvSpPr>
        <dsp:cNvPr id="0" name=""/>
        <dsp:cNvSpPr/>
      </dsp:nvSpPr>
      <dsp:spPr>
        <a:xfrm>
          <a:off x="1773055" y="4047030"/>
          <a:ext cx="1330562" cy="798337"/>
        </a:xfrm>
        <a:prstGeom prst="roundRect">
          <a:avLst>
            <a:gd name="adj" fmla="val 10000"/>
          </a:avLst>
        </a:prstGeom>
        <a:solidFill>
          <a:srgbClr val="005FA3"/>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Week 5:</a:t>
          </a:r>
        </a:p>
        <a:p>
          <a:pPr marL="114300" lvl="1" indent="-114300" algn="l" defTabSz="533400">
            <a:lnSpc>
              <a:spcPct val="90000"/>
            </a:lnSpc>
            <a:spcBef>
              <a:spcPct val="0"/>
            </a:spcBef>
            <a:spcAft>
              <a:spcPct val="15000"/>
            </a:spcAft>
            <a:buChar char="•"/>
          </a:pPr>
          <a:r>
            <a:rPr lang="en-US" sz="1200" kern="1200" dirty="0"/>
            <a:t>Writing support resources</a:t>
          </a:r>
        </a:p>
      </dsp:txBody>
      <dsp:txXfrm>
        <a:off x="1796437" y="4070412"/>
        <a:ext cx="1283798" cy="751573"/>
      </dsp:txXfrm>
    </dsp:sp>
    <dsp:sp modelId="{459A88EE-2BD0-4FD9-BEF7-A2B05D0EF13E}">
      <dsp:nvSpPr>
        <dsp:cNvPr id="0" name=""/>
        <dsp:cNvSpPr/>
      </dsp:nvSpPr>
      <dsp:spPr>
        <a:xfrm rot="16200000">
          <a:off x="1547414" y="2686806"/>
          <a:ext cx="990714" cy="11975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7E93F5-E933-46FC-A544-AE8F3DC65D75}">
      <dsp:nvSpPr>
        <dsp:cNvPr id="0" name=""/>
        <dsp:cNvSpPr/>
      </dsp:nvSpPr>
      <dsp:spPr>
        <a:xfrm>
          <a:off x="1773055" y="3049108"/>
          <a:ext cx="1330562" cy="798337"/>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Week 6</a:t>
          </a:r>
        </a:p>
        <a:p>
          <a:pPr marL="114300" lvl="1" indent="-114300" algn="l" defTabSz="533400">
            <a:lnSpc>
              <a:spcPct val="90000"/>
            </a:lnSpc>
            <a:spcBef>
              <a:spcPct val="0"/>
            </a:spcBef>
            <a:spcAft>
              <a:spcPct val="15000"/>
            </a:spcAft>
            <a:buChar char="•"/>
          </a:pPr>
          <a:r>
            <a:rPr lang="en-US" sz="1200" kern="1200" dirty="0"/>
            <a:t>Citing and paraphrasing</a:t>
          </a:r>
        </a:p>
      </dsp:txBody>
      <dsp:txXfrm>
        <a:off x="1796437" y="3072490"/>
        <a:ext cx="1283798" cy="751573"/>
      </dsp:txXfrm>
    </dsp:sp>
    <dsp:sp modelId="{C11396A2-BC3E-49DF-94BC-948430AF43CB}">
      <dsp:nvSpPr>
        <dsp:cNvPr id="0" name=""/>
        <dsp:cNvSpPr/>
      </dsp:nvSpPr>
      <dsp:spPr>
        <a:xfrm rot="16200000">
          <a:off x="1547414" y="1688885"/>
          <a:ext cx="990714" cy="11975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916274-5EBE-400C-ADF5-FE88DCE88EB1}">
      <dsp:nvSpPr>
        <dsp:cNvPr id="0" name=""/>
        <dsp:cNvSpPr/>
      </dsp:nvSpPr>
      <dsp:spPr>
        <a:xfrm>
          <a:off x="1773055" y="2051186"/>
          <a:ext cx="1330562" cy="798337"/>
        </a:xfrm>
        <a:prstGeom prst="roundRect">
          <a:avLst>
            <a:gd name="adj" fmla="val 10000"/>
          </a:avLst>
        </a:prstGeom>
        <a:solidFill>
          <a:srgbClr val="005FA3"/>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Week 7</a:t>
          </a:r>
        </a:p>
        <a:p>
          <a:pPr marL="114300" lvl="1" indent="-114300" algn="l" defTabSz="533400">
            <a:lnSpc>
              <a:spcPct val="90000"/>
            </a:lnSpc>
            <a:spcBef>
              <a:spcPct val="0"/>
            </a:spcBef>
            <a:spcAft>
              <a:spcPct val="15000"/>
            </a:spcAft>
            <a:buChar char="•"/>
          </a:pPr>
          <a:r>
            <a:rPr lang="en-US" sz="1200" kern="1200" dirty="0"/>
            <a:t>Non-academic supports</a:t>
          </a:r>
        </a:p>
      </dsp:txBody>
      <dsp:txXfrm>
        <a:off x="1796437" y="2074568"/>
        <a:ext cx="1283798" cy="751573"/>
      </dsp:txXfrm>
    </dsp:sp>
    <dsp:sp modelId="{A65FA537-90F0-4DCB-9071-181210C7A04D}">
      <dsp:nvSpPr>
        <dsp:cNvPr id="0" name=""/>
        <dsp:cNvSpPr/>
      </dsp:nvSpPr>
      <dsp:spPr>
        <a:xfrm rot="5486">
          <a:off x="2042770" y="1194951"/>
          <a:ext cx="1783996" cy="11975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41EF58-17C3-4683-988E-168CA990B3B3}">
      <dsp:nvSpPr>
        <dsp:cNvPr id="0" name=""/>
        <dsp:cNvSpPr/>
      </dsp:nvSpPr>
      <dsp:spPr>
        <a:xfrm>
          <a:off x="1773055" y="1053264"/>
          <a:ext cx="1330562" cy="798337"/>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Week 8</a:t>
          </a:r>
        </a:p>
        <a:p>
          <a:pPr marL="114300" lvl="1" indent="-114300" algn="l" defTabSz="533400">
            <a:lnSpc>
              <a:spcPct val="90000"/>
            </a:lnSpc>
            <a:spcBef>
              <a:spcPct val="0"/>
            </a:spcBef>
            <a:spcAft>
              <a:spcPct val="15000"/>
            </a:spcAft>
            <a:buChar char="•"/>
          </a:pPr>
          <a:r>
            <a:rPr lang="en-US" sz="1200" kern="1200" dirty="0"/>
            <a:t>Information literacy/research</a:t>
          </a:r>
        </a:p>
      </dsp:txBody>
      <dsp:txXfrm>
        <a:off x="1796437" y="1076646"/>
        <a:ext cx="1283798" cy="751573"/>
      </dsp:txXfrm>
    </dsp:sp>
    <dsp:sp modelId="{B3521685-2533-417B-BF59-E99B0EFE6DB9}">
      <dsp:nvSpPr>
        <dsp:cNvPr id="0" name=""/>
        <dsp:cNvSpPr/>
      </dsp:nvSpPr>
      <dsp:spPr>
        <a:xfrm rot="5430996">
          <a:off x="3341219" y="1684737"/>
          <a:ext cx="969558" cy="11975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002EC0-9B54-47B8-917D-316022D8DCA6}">
      <dsp:nvSpPr>
        <dsp:cNvPr id="0" name=""/>
        <dsp:cNvSpPr/>
      </dsp:nvSpPr>
      <dsp:spPr>
        <a:xfrm>
          <a:off x="3560653" y="1059714"/>
          <a:ext cx="1330562" cy="798337"/>
        </a:xfrm>
        <a:prstGeom prst="roundRect">
          <a:avLst>
            <a:gd name="adj" fmla="val 10000"/>
          </a:avLst>
        </a:prstGeom>
        <a:solidFill>
          <a:srgbClr val="005FA3"/>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Week 9</a:t>
          </a:r>
        </a:p>
        <a:p>
          <a:pPr marL="114300" lvl="1" indent="-114300" algn="l" defTabSz="533400">
            <a:lnSpc>
              <a:spcPct val="90000"/>
            </a:lnSpc>
            <a:spcBef>
              <a:spcPct val="0"/>
            </a:spcBef>
            <a:spcAft>
              <a:spcPct val="15000"/>
            </a:spcAft>
            <a:buChar char="•"/>
          </a:pPr>
          <a:r>
            <a:rPr lang="en-US" sz="1200" kern="1200" dirty="0"/>
            <a:t>Mid-semester check-in</a:t>
          </a:r>
        </a:p>
      </dsp:txBody>
      <dsp:txXfrm>
        <a:off x="3584035" y="1083096"/>
        <a:ext cx="1283798" cy="751573"/>
      </dsp:txXfrm>
    </dsp:sp>
    <dsp:sp modelId="{C519B733-6399-4F33-A840-319F1D5B3CE5}">
      <dsp:nvSpPr>
        <dsp:cNvPr id="0" name=""/>
        <dsp:cNvSpPr/>
      </dsp:nvSpPr>
      <dsp:spPr>
        <a:xfrm rot="5400000">
          <a:off x="3298623" y="2699708"/>
          <a:ext cx="1046007" cy="11975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B0D5D8-367F-409B-B7AB-54DE50C68E9B}">
      <dsp:nvSpPr>
        <dsp:cNvPr id="0" name=""/>
        <dsp:cNvSpPr/>
      </dsp:nvSpPr>
      <dsp:spPr>
        <a:xfrm>
          <a:off x="3551911" y="2036440"/>
          <a:ext cx="1330562" cy="798337"/>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Week 10</a:t>
          </a:r>
        </a:p>
        <a:p>
          <a:pPr marL="114300" lvl="1" indent="-114300" algn="l" defTabSz="533400">
            <a:lnSpc>
              <a:spcPct val="90000"/>
            </a:lnSpc>
            <a:spcBef>
              <a:spcPct val="0"/>
            </a:spcBef>
            <a:spcAft>
              <a:spcPct val="15000"/>
            </a:spcAft>
            <a:buChar char="•"/>
          </a:pPr>
          <a:r>
            <a:rPr lang="en-US" sz="1200" kern="1200" dirty="0"/>
            <a:t>Time management</a:t>
          </a:r>
        </a:p>
      </dsp:txBody>
      <dsp:txXfrm>
        <a:off x="3575293" y="2059822"/>
        <a:ext cx="1283798" cy="751573"/>
      </dsp:txXfrm>
    </dsp:sp>
    <dsp:sp modelId="{F17F73F8-77DD-4C62-B247-C881DC112B23}">
      <dsp:nvSpPr>
        <dsp:cNvPr id="0" name=""/>
        <dsp:cNvSpPr/>
      </dsp:nvSpPr>
      <dsp:spPr>
        <a:xfrm rot="5214088">
          <a:off x="3369291" y="3707403"/>
          <a:ext cx="956366" cy="11975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4AC2C7-AB04-4505-9374-FAA17B468023}">
      <dsp:nvSpPr>
        <dsp:cNvPr id="0" name=""/>
        <dsp:cNvSpPr/>
      </dsp:nvSpPr>
      <dsp:spPr>
        <a:xfrm>
          <a:off x="3551911" y="3089655"/>
          <a:ext cx="1330562" cy="798337"/>
        </a:xfrm>
        <a:prstGeom prst="roundRect">
          <a:avLst>
            <a:gd name="adj" fmla="val 10000"/>
          </a:avLst>
        </a:prstGeom>
        <a:solidFill>
          <a:srgbClr val="005FA3"/>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Week 11</a:t>
          </a:r>
        </a:p>
        <a:p>
          <a:pPr marL="114300" lvl="1" indent="-114300" algn="l" defTabSz="533400">
            <a:lnSpc>
              <a:spcPct val="90000"/>
            </a:lnSpc>
            <a:spcBef>
              <a:spcPct val="0"/>
            </a:spcBef>
            <a:spcAft>
              <a:spcPct val="15000"/>
            </a:spcAft>
            <a:buChar char="•"/>
          </a:pPr>
          <a:r>
            <a:rPr lang="en-US" sz="1200" kern="1200" dirty="0"/>
            <a:t>Meet with your advisor: register</a:t>
          </a:r>
        </a:p>
      </dsp:txBody>
      <dsp:txXfrm>
        <a:off x="3575293" y="3113037"/>
        <a:ext cx="1283798" cy="751573"/>
      </dsp:txXfrm>
    </dsp:sp>
    <dsp:sp modelId="{A09B16B5-7783-4266-8731-9875DCC6156C}">
      <dsp:nvSpPr>
        <dsp:cNvPr id="0" name=""/>
        <dsp:cNvSpPr/>
      </dsp:nvSpPr>
      <dsp:spPr>
        <a:xfrm>
          <a:off x="3880529" y="4184887"/>
          <a:ext cx="1623743" cy="11975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2C8C96-B5C3-40D7-8401-800C69502B01}">
      <dsp:nvSpPr>
        <dsp:cNvPr id="0" name=""/>
        <dsp:cNvSpPr/>
      </dsp:nvSpPr>
      <dsp:spPr>
        <a:xfrm>
          <a:off x="3607209" y="4048227"/>
          <a:ext cx="1330562" cy="798337"/>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Week 12</a:t>
          </a:r>
        </a:p>
        <a:p>
          <a:pPr marL="114300" lvl="1" indent="-114300" algn="l" defTabSz="533400">
            <a:lnSpc>
              <a:spcPct val="90000"/>
            </a:lnSpc>
            <a:spcBef>
              <a:spcPct val="0"/>
            </a:spcBef>
            <a:spcAft>
              <a:spcPct val="15000"/>
            </a:spcAft>
            <a:buChar char="•"/>
          </a:pPr>
          <a:r>
            <a:rPr lang="en-US" sz="1200" kern="1200" dirty="0"/>
            <a:t>FAFSA &amp; Scholarships</a:t>
          </a:r>
        </a:p>
      </dsp:txBody>
      <dsp:txXfrm>
        <a:off x="3630591" y="4071609"/>
        <a:ext cx="1283798" cy="751573"/>
      </dsp:txXfrm>
    </dsp:sp>
    <dsp:sp modelId="{E1D3BD58-F549-4686-964B-C5D543AE045D}">
      <dsp:nvSpPr>
        <dsp:cNvPr id="0" name=""/>
        <dsp:cNvSpPr/>
      </dsp:nvSpPr>
      <dsp:spPr>
        <a:xfrm rot="16104704">
          <a:off x="4995276" y="3682701"/>
          <a:ext cx="997548" cy="11975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84F26E-DB54-4583-90FD-ACCB4E71153E}">
      <dsp:nvSpPr>
        <dsp:cNvPr id="0" name=""/>
        <dsp:cNvSpPr/>
      </dsp:nvSpPr>
      <dsp:spPr>
        <a:xfrm>
          <a:off x="5238159" y="4048227"/>
          <a:ext cx="1330562" cy="798337"/>
        </a:xfrm>
        <a:prstGeom prst="roundRect">
          <a:avLst>
            <a:gd name="adj" fmla="val 10000"/>
          </a:avLst>
        </a:prstGeom>
        <a:solidFill>
          <a:srgbClr val="005FA3"/>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Week 13</a:t>
          </a:r>
        </a:p>
        <a:p>
          <a:pPr marL="114300" lvl="1" indent="-114300" algn="l" defTabSz="533400">
            <a:lnSpc>
              <a:spcPct val="90000"/>
            </a:lnSpc>
            <a:spcBef>
              <a:spcPct val="0"/>
            </a:spcBef>
            <a:spcAft>
              <a:spcPct val="15000"/>
            </a:spcAft>
            <a:buChar char="•"/>
          </a:pPr>
          <a:r>
            <a:rPr lang="en-US" sz="1200" kern="1200" dirty="0"/>
            <a:t>Thesis statement</a:t>
          </a:r>
        </a:p>
      </dsp:txBody>
      <dsp:txXfrm>
        <a:off x="5261541" y="4071609"/>
        <a:ext cx="1283798" cy="751573"/>
      </dsp:txXfrm>
    </dsp:sp>
    <dsp:sp modelId="{86828490-9D49-4AB7-A79D-0EAD68C1A5EF}">
      <dsp:nvSpPr>
        <dsp:cNvPr id="0" name=""/>
        <dsp:cNvSpPr/>
      </dsp:nvSpPr>
      <dsp:spPr>
        <a:xfrm rot="16104755">
          <a:off x="4976491" y="2686942"/>
          <a:ext cx="980313" cy="11975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E78009-6BAB-4626-930D-02A2D50A60AE}">
      <dsp:nvSpPr>
        <dsp:cNvPr id="0" name=""/>
        <dsp:cNvSpPr/>
      </dsp:nvSpPr>
      <dsp:spPr>
        <a:xfrm>
          <a:off x="5210510" y="3043855"/>
          <a:ext cx="1330562" cy="798337"/>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Week 14</a:t>
          </a:r>
        </a:p>
        <a:p>
          <a:pPr marL="114300" lvl="1" indent="-114300" algn="l" defTabSz="533400">
            <a:lnSpc>
              <a:spcPct val="90000"/>
            </a:lnSpc>
            <a:spcBef>
              <a:spcPct val="0"/>
            </a:spcBef>
            <a:spcAft>
              <a:spcPct val="15000"/>
            </a:spcAft>
            <a:buChar char="•"/>
          </a:pPr>
          <a:r>
            <a:rPr lang="en-US" sz="1200" kern="1200" dirty="0"/>
            <a:t>Positive reinforcement</a:t>
          </a:r>
        </a:p>
      </dsp:txBody>
      <dsp:txXfrm>
        <a:off x="5233892" y="3067237"/>
        <a:ext cx="1283798" cy="751573"/>
      </dsp:txXfrm>
    </dsp:sp>
    <dsp:sp modelId="{99A237A8-8AAF-4A80-9642-8AA11E33E341}">
      <dsp:nvSpPr>
        <dsp:cNvPr id="0" name=""/>
        <dsp:cNvSpPr/>
      </dsp:nvSpPr>
      <dsp:spPr>
        <a:xfrm rot="16168300">
          <a:off x="4948474" y="1689803"/>
          <a:ext cx="999970" cy="11975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8F9E14-D65A-4A87-8A38-7DB467E139EB}">
      <dsp:nvSpPr>
        <dsp:cNvPr id="0" name=""/>
        <dsp:cNvSpPr/>
      </dsp:nvSpPr>
      <dsp:spPr>
        <a:xfrm>
          <a:off x="5183353" y="2056710"/>
          <a:ext cx="1330562" cy="798337"/>
        </a:xfrm>
        <a:prstGeom prst="roundRect">
          <a:avLst>
            <a:gd name="adj" fmla="val 10000"/>
          </a:avLst>
        </a:prstGeom>
        <a:solidFill>
          <a:srgbClr val="005FA3"/>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Week 15</a:t>
          </a:r>
        </a:p>
        <a:p>
          <a:pPr marL="114300" lvl="1" indent="-114300" algn="l" defTabSz="533400">
            <a:lnSpc>
              <a:spcPct val="90000"/>
            </a:lnSpc>
            <a:spcBef>
              <a:spcPct val="0"/>
            </a:spcBef>
            <a:spcAft>
              <a:spcPct val="15000"/>
            </a:spcAft>
            <a:buChar char="•"/>
          </a:pPr>
          <a:r>
            <a:rPr lang="en-US" sz="1200" kern="1200" dirty="0"/>
            <a:t>Submitting final assignments</a:t>
          </a:r>
        </a:p>
      </dsp:txBody>
      <dsp:txXfrm>
        <a:off x="5206735" y="2080092"/>
        <a:ext cx="1283798" cy="751573"/>
      </dsp:txXfrm>
    </dsp:sp>
    <dsp:sp modelId="{DD1470C2-63FF-43A0-B6BB-A21AF9B09480}">
      <dsp:nvSpPr>
        <dsp:cNvPr id="0" name=""/>
        <dsp:cNvSpPr/>
      </dsp:nvSpPr>
      <dsp:spPr>
        <a:xfrm>
          <a:off x="5174133" y="1049576"/>
          <a:ext cx="1330562" cy="798337"/>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Week 16</a:t>
          </a:r>
        </a:p>
        <a:p>
          <a:pPr marL="114300" lvl="1" indent="-114300" algn="l" defTabSz="533400">
            <a:lnSpc>
              <a:spcPct val="90000"/>
            </a:lnSpc>
            <a:spcBef>
              <a:spcPct val="0"/>
            </a:spcBef>
            <a:spcAft>
              <a:spcPct val="15000"/>
            </a:spcAft>
            <a:buChar char="•"/>
          </a:pPr>
          <a:r>
            <a:rPr lang="en-US" sz="1200" kern="1200" dirty="0"/>
            <a:t>Ready for next term check-in</a:t>
          </a:r>
        </a:p>
      </dsp:txBody>
      <dsp:txXfrm>
        <a:off x="5197515" y="1072958"/>
        <a:ext cx="1283798" cy="75157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20DECA-C283-4C1E-A4B4-EF504271F064}" type="datetimeFigureOut">
              <a:rPr lang="en-US" smtClean="0"/>
              <a:t>10/12/2021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0AE3D0-9981-428E-8108-2ACA9F80FA6F}" type="slidenum">
              <a:rPr lang="en-US" smtClean="0"/>
              <a:t>‹#›</a:t>
            </a:fld>
            <a:endParaRPr lang="en-US"/>
          </a:p>
        </p:txBody>
      </p:sp>
    </p:spTree>
    <p:extLst>
      <p:ext uri="{BB962C8B-B14F-4D97-AF65-F5344CB8AC3E}">
        <p14:creationId xmlns:p14="http://schemas.microsoft.com/office/powerpoint/2010/main" val="1696201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060147-6F44-416C-B764-A1B06A40E3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4951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of designing the change engaged many campus voices. Starting in 2011, teams analyzed student data, developed hypotheses about obstacles to completion, reviewed literature, and conducted surveys and focus groups. They adopted a guided pathway model to redesign academic and student services that support a student’s journey. Named for the college’s mascot, “Shark Path” is an intentional weave of strategies, programs, activities, and interventions that aligns academic and support services and guides students from before they enter college to completion of a credential and transition to either a baccalaureate program or the workplace. The Shark Path includes academic maps that help students reach graduation as quickly as possible while incurring minimal financial burden. A new student onboarding process and a first-year experience course help smooth the transition from high school to college, while an early alert system identifies students who struggle academically and matches them with needed advising. Students are assigned to advisors starting when they are still in high school and progressing to when they are in their first year of college and beyond</a:t>
            </a:r>
          </a:p>
        </p:txBody>
      </p:sp>
      <p:sp>
        <p:nvSpPr>
          <p:cNvPr id="4" name="Slide Number Placeholder 3"/>
          <p:cNvSpPr>
            <a:spLocks noGrp="1"/>
          </p:cNvSpPr>
          <p:nvPr>
            <p:ph type="sldNum" sz="quarter" idx="5"/>
          </p:nvPr>
        </p:nvSpPr>
        <p:spPr/>
        <p:txBody>
          <a:bodyPr/>
          <a:lstStyle/>
          <a:p>
            <a:fld id="{BF4803AB-2594-4B0A-8DC3-A3880FE8631C}" type="slidenum">
              <a:rPr lang="en-US" smtClean="0"/>
              <a:pPr/>
              <a:t>3</a:t>
            </a:fld>
            <a:endParaRPr lang="en-US" dirty="0"/>
          </a:p>
        </p:txBody>
      </p:sp>
    </p:spTree>
    <p:extLst>
      <p:ext uri="{BB962C8B-B14F-4D97-AF65-F5344CB8AC3E}">
        <p14:creationId xmlns:p14="http://schemas.microsoft.com/office/powerpoint/2010/main" val="2333827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Academic Programs nice, Add </a:t>
            </a:r>
            <a:r>
              <a:rPr lang="en-US"/>
              <a:t>Scholarship Opportunities</a:t>
            </a:r>
            <a:endParaRPr lang="en-US" dirty="0"/>
          </a:p>
          <a:p>
            <a:endParaRPr lang="en-US" dirty="0"/>
          </a:p>
        </p:txBody>
      </p:sp>
      <p:sp>
        <p:nvSpPr>
          <p:cNvPr id="4" name="Slide Number Placeholder 3"/>
          <p:cNvSpPr>
            <a:spLocks noGrp="1"/>
          </p:cNvSpPr>
          <p:nvPr>
            <p:ph type="sldNum" sz="quarter" idx="5"/>
          </p:nvPr>
        </p:nvSpPr>
        <p:spPr/>
        <p:txBody>
          <a:bodyPr/>
          <a:lstStyle/>
          <a:p>
            <a:fld id="{D60AE3D0-9981-428E-8108-2ACA9F80FA6F}" type="slidenum">
              <a:rPr lang="en-US" smtClean="0"/>
              <a:t>5</a:t>
            </a:fld>
            <a:endParaRPr lang="en-US"/>
          </a:p>
        </p:txBody>
      </p:sp>
    </p:spTree>
    <p:extLst>
      <p:ext uri="{BB962C8B-B14F-4D97-AF65-F5344CB8AC3E}">
        <p14:creationId xmlns:p14="http://schemas.microsoft.com/office/powerpoint/2010/main" val="4056282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Fix orientation bucket</a:t>
            </a:r>
          </a:p>
        </p:txBody>
      </p:sp>
      <p:sp>
        <p:nvSpPr>
          <p:cNvPr id="4" name="Slide Number Placeholder 3"/>
          <p:cNvSpPr>
            <a:spLocks noGrp="1"/>
          </p:cNvSpPr>
          <p:nvPr>
            <p:ph type="sldNum" sz="quarter" idx="5"/>
          </p:nvPr>
        </p:nvSpPr>
        <p:spPr/>
        <p:txBody>
          <a:bodyPr/>
          <a:lstStyle/>
          <a:p>
            <a:fld id="{D60AE3D0-9981-428E-8108-2ACA9F80FA6F}" type="slidenum">
              <a:rPr lang="en-US" smtClean="0"/>
              <a:t>6</a:t>
            </a:fld>
            <a:endParaRPr lang="en-US"/>
          </a:p>
        </p:txBody>
      </p:sp>
    </p:spTree>
    <p:extLst>
      <p:ext uri="{BB962C8B-B14F-4D97-AF65-F5344CB8AC3E}">
        <p14:creationId xmlns:p14="http://schemas.microsoft.com/office/powerpoint/2010/main" val="140510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060147-6F44-416C-B764-A1B06A40E3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62709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6E9D91-08F1-4743-8B42-0564252B4D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0CFDA2-A8B4-4F82-AEBB-C0C0814EF0FA}" type="datetime1">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005FA1"/>
                </a:solidFill>
              </a:defRPr>
            </a:lvl1pPr>
          </a:lstStyle>
          <a:p>
            <a:fld id="{267FBF6E-5D93-4D58-A281-010ECA05EC26}" type="slidenum">
              <a:rPr lang="en-US" smtClean="0"/>
              <a:pPr/>
              <a:t>‹#›</a:t>
            </a:fld>
            <a:endParaRPr lang="en-US"/>
          </a:p>
        </p:txBody>
      </p:sp>
    </p:spTree>
    <p:extLst>
      <p:ext uri="{BB962C8B-B14F-4D97-AF65-F5344CB8AC3E}">
        <p14:creationId xmlns:p14="http://schemas.microsoft.com/office/powerpoint/2010/main" val="3131418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2F66B4-87F6-41FC-9936-1265C66787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Date Placeholder 1"/>
          <p:cNvSpPr>
            <a:spLocks noGrp="1"/>
          </p:cNvSpPr>
          <p:nvPr>
            <p:ph type="dt" sz="half" idx="10"/>
          </p:nvPr>
        </p:nvSpPr>
        <p:spPr/>
        <p:txBody>
          <a:bodyPr/>
          <a:lstStyle>
            <a:lvl1pPr>
              <a:defRPr>
                <a:solidFill>
                  <a:srgbClr val="005FA1"/>
                </a:solidFill>
              </a:defRPr>
            </a:lvl1pPr>
          </a:lstStyle>
          <a:p>
            <a:fld id="{0864288F-BDAB-4F76-A55B-B6B92BEB7984}" type="datetime1">
              <a:rPr lang="en-US" smtClean="0"/>
              <a:pPr/>
              <a:t>10/12/2021</a:t>
            </a:fld>
            <a:endParaRPr lang="en-US"/>
          </a:p>
        </p:txBody>
      </p:sp>
      <p:sp>
        <p:nvSpPr>
          <p:cNvPr id="3" name="Footer Placeholder 2"/>
          <p:cNvSpPr>
            <a:spLocks noGrp="1"/>
          </p:cNvSpPr>
          <p:nvPr>
            <p:ph type="ftr" sz="quarter" idx="11"/>
          </p:nvPr>
        </p:nvSpPr>
        <p:spPr/>
        <p:txBody>
          <a:bodyPr/>
          <a:lstStyle>
            <a:lvl1pPr>
              <a:defRPr>
                <a:solidFill>
                  <a:srgbClr val="005FA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rgbClr val="005FA1"/>
                </a:solidFill>
              </a:defRPr>
            </a:lvl1pPr>
          </a:lstStyle>
          <a:p>
            <a:fld id="{267FBF6E-5D93-4D58-A281-010ECA05EC26}" type="slidenum">
              <a:rPr lang="en-US" smtClean="0"/>
              <a:pPr/>
              <a:t>‹#›</a:t>
            </a:fld>
            <a:endParaRPr lang="en-US"/>
          </a:p>
        </p:txBody>
      </p:sp>
    </p:spTree>
    <p:extLst>
      <p:ext uri="{BB962C8B-B14F-4D97-AF65-F5344CB8AC3E}">
        <p14:creationId xmlns:p14="http://schemas.microsoft.com/office/powerpoint/2010/main" val="3561110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731702-C319-4E6B-872E-1F04E37D5D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Date Placeholder 1"/>
          <p:cNvSpPr>
            <a:spLocks noGrp="1"/>
          </p:cNvSpPr>
          <p:nvPr>
            <p:ph type="dt" sz="half" idx="10"/>
          </p:nvPr>
        </p:nvSpPr>
        <p:spPr/>
        <p:txBody>
          <a:bodyPr/>
          <a:lstStyle/>
          <a:p>
            <a:fld id="{0864288F-BDAB-4F76-A55B-B6B92BEB7984}" type="datetime1">
              <a:rPr lang="en-US" smtClean="0"/>
              <a:t>10/12/2021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7FBF6E-5D93-4D58-A281-010ECA05EC26}" type="slidenum">
              <a:rPr lang="en-US" smtClean="0"/>
              <a:t>‹#›</a:t>
            </a:fld>
            <a:endParaRPr lang="en-US"/>
          </a:p>
        </p:txBody>
      </p:sp>
    </p:spTree>
    <p:extLst>
      <p:ext uri="{BB962C8B-B14F-4D97-AF65-F5344CB8AC3E}">
        <p14:creationId xmlns:p14="http://schemas.microsoft.com/office/powerpoint/2010/main" val="554663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5D8253-198E-4258-B5C7-BB53294A69B9}" type="datetime1">
              <a:rPr lang="en-US" smtClean="0"/>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7FBF6E-5D93-4D58-A281-010ECA05EC26}" type="slidenum">
              <a:rPr lang="en-US" smtClean="0"/>
              <a:t>‹#›</a:t>
            </a:fld>
            <a:endParaRPr lang="en-US"/>
          </a:p>
        </p:txBody>
      </p:sp>
    </p:spTree>
    <p:extLst>
      <p:ext uri="{BB962C8B-B14F-4D97-AF65-F5344CB8AC3E}">
        <p14:creationId xmlns:p14="http://schemas.microsoft.com/office/powerpoint/2010/main" val="1795375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5947D0-1394-4220-BABE-CA0CBAF5FC7C}" type="datetime1">
              <a:rPr lang="en-US" smtClean="0"/>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7FBF6E-5D93-4D58-A281-010ECA05EC26}" type="slidenum">
              <a:rPr lang="en-US" smtClean="0"/>
              <a:t>‹#›</a:t>
            </a:fld>
            <a:endParaRPr lang="en-US"/>
          </a:p>
        </p:txBody>
      </p:sp>
    </p:spTree>
    <p:extLst>
      <p:ext uri="{BB962C8B-B14F-4D97-AF65-F5344CB8AC3E}">
        <p14:creationId xmlns:p14="http://schemas.microsoft.com/office/powerpoint/2010/main" val="313084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32C8A6-0DBF-44D9-B896-D56C11D09DEE}" type="datetime1">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FBF6E-5D93-4D58-A281-010ECA05EC26}" type="slidenum">
              <a:rPr lang="en-US" smtClean="0"/>
              <a:t>‹#›</a:t>
            </a:fld>
            <a:endParaRPr lang="en-US"/>
          </a:p>
        </p:txBody>
      </p:sp>
    </p:spTree>
    <p:extLst>
      <p:ext uri="{BB962C8B-B14F-4D97-AF65-F5344CB8AC3E}">
        <p14:creationId xmlns:p14="http://schemas.microsoft.com/office/powerpoint/2010/main" val="1593035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BE5E1E-5FC5-43B8-B256-75BF1D488992}" type="datetime1">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FBF6E-5D93-4D58-A281-010ECA05EC26}" type="slidenum">
              <a:rPr lang="en-US" smtClean="0"/>
              <a:t>‹#›</a:t>
            </a:fld>
            <a:endParaRPr lang="en-US"/>
          </a:p>
        </p:txBody>
      </p:sp>
    </p:spTree>
    <p:extLst>
      <p:ext uri="{BB962C8B-B14F-4D97-AF65-F5344CB8AC3E}">
        <p14:creationId xmlns:p14="http://schemas.microsoft.com/office/powerpoint/2010/main" val="1968262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rgbClr val="005FA3"/>
          </a:solidFill>
          <a:ln>
            <a:solidFill>
              <a:srgbClr val="005FA3"/>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639265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p:nvSpPr>
        <p:spPr>
          <a:xfrm>
            <a:off x="13957" y="9705"/>
            <a:ext cx="12192000" cy="761998"/>
          </a:xfrm>
          <a:prstGeom prst="rect">
            <a:avLst/>
          </a:prstGeom>
          <a:solidFill>
            <a:srgbClr val="005FA3"/>
          </a:solidFill>
          <a:ln>
            <a:solidFill>
              <a:srgbClr val="005FA3"/>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8427291" y="771704"/>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
        <p:nvSpPr>
          <p:cNvPr id="9" name="Rectangle 8">
            <a:extLst>
              <a:ext uri="{FF2B5EF4-FFF2-40B4-BE49-F238E27FC236}">
                <a16:creationId xmlns:a16="http://schemas.microsoft.com/office/drawing/2014/main" id="{20CEE41B-70B5-4317-9CF2-48C19F9082B2}"/>
              </a:ext>
            </a:extLst>
          </p:cNvPr>
          <p:cNvSpPr/>
          <p:nvPr userDrawn="1"/>
        </p:nvSpPr>
        <p:spPr>
          <a:xfrm>
            <a:off x="11364685" y="771704"/>
            <a:ext cx="841273" cy="6086295"/>
          </a:xfrm>
          <a:prstGeom prst="rect">
            <a:avLst/>
          </a:prstGeom>
          <a:solidFill>
            <a:srgbClr val="005FA3"/>
          </a:solidFill>
          <a:ln>
            <a:solidFill>
              <a:srgbClr val="005FA3"/>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 name="Subtitle 2">
            <a:extLst>
              <a:ext uri="{FF2B5EF4-FFF2-40B4-BE49-F238E27FC236}">
                <a16:creationId xmlns:a16="http://schemas.microsoft.com/office/drawing/2014/main" id="{2175B0DA-0317-4BA9-8E6A-04635704F843}"/>
              </a:ext>
            </a:extLst>
          </p:cNvPr>
          <p:cNvSpPr txBox="1">
            <a:spLocks/>
          </p:cNvSpPr>
          <p:nvPr userDrawn="1"/>
        </p:nvSpPr>
        <p:spPr>
          <a:xfrm>
            <a:off x="0" y="0"/>
            <a:ext cx="11364685" cy="75229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r>
              <a:rPr lang="en-US" dirty="0"/>
              <a:t>Click to edit Master subtitle style</a:t>
            </a:r>
          </a:p>
        </p:txBody>
      </p:sp>
      <p:sp>
        <p:nvSpPr>
          <p:cNvPr id="11" name="Subtitle 2">
            <a:extLst>
              <a:ext uri="{FF2B5EF4-FFF2-40B4-BE49-F238E27FC236}">
                <a16:creationId xmlns:a16="http://schemas.microsoft.com/office/drawing/2014/main" id="{CABDAD1E-297A-4F0E-8E40-F8A61EE74D9C}"/>
              </a:ext>
            </a:extLst>
          </p:cNvPr>
          <p:cNvSpPr txBox="1">
            <a:spLocks/>
          </p:cNvSpPr>
          <p:nvPr userDrawn="1"/>
        </p:nvSpPr>
        <p:spPr>
          <a:xfrm rot="5400000">
            <a:off x="9668822" y="2436085"/>
            <a:ext cx="4220922" cy="85334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r>
              <a:rPr lang="en-US" dirty="0"/>
              <a:t>Click to edit Master subtitle style</a:t>
            </a:r>
          </a:p>
        </p:txBody>
      </p:sp>
    </p:spTree>
    <p:extLst>
      <p:ext uri="{BB962C8B-B14F-4D97-AF65-F5344CB8AC3E}">
        <p14:creationId xmlns:p14="http://schemas.microsoft.com/office/powerpoint/2010/main" val="3687795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
        <p:nvSpPr>
          <p:cNvPr id="9" name="Rectangle 8">
            <a:extLst>
              <a:ext uri="{FF2B5EF4-FFF2-40B4-BE49-F238E27FC236}">
                <a16:creationId xmlns:a16="http://schemas.microsoft.com/office/drawing/2014/main" id="{20CEE41B-70B5-4317-9CF2-48C19F9082B2}"/>
              </a:ext>
            </a:extLst>
          </p:cNvPr>
          <p:cNvSpPr/>
          <p:nvPr userDrawn="1"/>
        </p:nvSpPr>
        <p:spPr>
          <a:xfrm>
            <a:off x="11364685" y="771704"/>
            <a:ext cx="841273" cy="6086295"/>
          </a:xfrm>
          <a:prstGeom prst="rect">
            <a:avLst/>
          </a:prstGeom>
          <a:solidFill>
            <a:srgbClr val="005FA3"/>
          </a:solidFill>
          <a:ln>
            <a:solidFill>
              <a:srgbClr val="005FA3"/>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7" name="Rectangle 6"/>
          <p:cNvSpPr/>
          <p:nvPr/>
        </p:nvSpPr>
        <p:spPr>
          <a:xfrm>
            <a:off x="13957" y="9705"/>
            <a:ext cx="12192000" cy="761998"/>
          </a:xfrm>
          <a:prstGeom prst="rect">
            <a:avLst/>
          </a:prstGeom>
          <a:solidFill>
            <a:srgbClr val="005FA3"/>
          </a:solidFill>
          <a:ln>
            <a:solidFill>
              <a:srgbClr val="005FA3"/>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3" name="TextBox 12">
            <a:extLst>
              <a:ext uri="{FF2B5EF4-FFF2-40B4-BE49-F238E27FC236}">
                <a16:creationId xmlns:a16="http://schemas.microsoft.com/office/drawing/2014/main" id="{F6BCC8FF-655E-4C51-A76F-FEF75BE4EB23}"/>
              </a:ext>
            </a:extLst>
          </p:cNvPr>
          <p:cNvSpPr txBox="1"/>
          <p:nvPr userDrawn="1"/>
        </p:nvSpPr>
        <p:spPr>
          <a:xfrm rot="5400000">
            <a:off x="9112848" y="3029454"/>
            <a:ext cx="5338462" cy="82296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227655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7" name="Rectangle 6"/>
          <p:cNvSpPr/>
          <p:nvPr/>
        </p:nvSpPr>
        <p:spPr>
          <a:xfrm>
            <a:off x="13957" y="9705"/>
            <a:ext cx="12192000" cy="761998"/>
          </a:xfrm>
          <a:prstGeom prst="rect">
            <a:avLst/>
          </a:prstGeom>
          <a:solidFill>
            <a:schemeClr val="accent1">
              <a:lumMod val="50000"/>
            </a:schemeClr>
          </a:solidFill>
          <a:ln>
            <a:solidFill>
              <a:srgbClr val="005FA3"/>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8427291" y="771704"/>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
        <p:nvSpPr>
          <p:cNvPr id="9" name="Rectangle 8">
            <a:extLst>
              <a:ext uri="{FF2B5EF4-FFF2-40B4-BE49-F238E27FC236}">
                <a16:creationId xmlns:a16="http://schemas.microsoft.com/office/drawing/2014/main" id="{20CEE41B-70B5-4317-9CF2-48C19F9082B2}"/>
              </a:ext>
            </a:extLst>
          </p:cNvPr>
          <p:cNvSpPr/>
          <p:nvPr userDrawn="1"/>
        </p:nvSpPr>
        <p:spPr>
          <a:xfrm>
            <a:off x="11364685" y="771704"/>
            <a:ext cx="841273" cy="6086295"/>
          </a:xfrm>
          <a:prstGeom prst="rect">
            <a:avLst/>
          </a:prstGeom>
          <a:solidFill>
            <a:schemeClr val="accent1">
              <a:lumMod val="50000"/>
            </a:schemeClr>
          </a:solidFill>
          <a:ln>
            <a:solidFill>
              <a:srgbClr val="005FA3"/>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 name="Subtitle 2">
            <a:extLst>
              <a:ext uri="{FF2B5EF4-FFF2-40B4-BE49-F238E27FC236}">
                <a16:creationId xmlns:a16="http://schemas.microsoft.com/office/drawing/2014/main" id="{2175B0DA-0317-4BA9-8E6A-04635704F843}"/>
              </a:ext>
            </a:extLst>
          </p:cNvPr>
          <p:cNvSpPr txBox="1">
            <a:spLocks/>
          </p:cNvSpPr>
          <p:nvPr userDrawn="1"/>
        </p:nvSpPr>
        <p:spPr>
          <a:xfrm>
            <a:off x="0" y="0"/>
            <a:ext cx="11364685" cy="75229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r>
              <a:rPr lang="en-US" dirty="0"/>
              <a:t>Click to edit Master subtitle style</a:t>
            </a:r>
          </a:p>
        </p:txBody>
      </p:sp>
      <p:sp>
        <p:nvSpPr>
          <p:cNvPr id="11" name="Subtitle 2">
            <a:extLst>
              <a:ext uri="{FF2B5EF4-FFF2-40B4-BE49-F238E27FC236}">
                <a16:creationId xmlns:a16="http://schemas.microsoft.com/office/drawing/2014/main" id="{CABDAD1E-297A-4F0E-8E40-F8A61EE74D9C}"/>
              </a:ext>
            </a:extLst>
          </p:cNvPr>
          <p:cNvSpPr txBox="1">
            <a:spLocks/>
          </p:cNvSpPr>
          <p:nvPr userDrawn="1"/>
        </p:nvSpPr>
        <p:spPr>
          <a:xfrm rot="5400000">
            <a:off x="9668822" y="2436085"/>
            <a:ext cx="4220922" cy="85334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r>
              <a:rPr lang="en-US" dirty="0"/>
              <a:t>Click to edit Master subtitle style</a:t>
            </a:r>
          </a:p>
        </p:txBody>
      </p:sp>
    </p:spTree>
    <p:extLst>
      <p:ext uri="{BB962C8B-B14F-4D97-AF65-F5344CB8AC3E}">
        <p14:creationId xmlns:p14="http://schemas.microsoft.com/office/powerpoint/2010/main" val="1481029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8823"/>
          </a:xfrm>
        </p:spPr>
        <p:txBody>
          <a:bodyPr/>
          <a:lstStyle/>
          <a:p>
            <a:r>
              <a:rPr lang="en-US"/>
              <a:t>Click to edit Master title style</a:t>
            </a:r>
          </a:p>
        </p:txBody>
      </p:sp>
      <p:sp>
        <p:nvSpPr>
          <p:cNvPr id="3" name="Content Placeholder 2"/>
          <p:cNvSpPr>
            <a:spLocks noGrp="1"/>
          </p:cNvSpPr>
          <p:nvPr>
            <p:ph idx="1"/>
          </p:nvPr>
        </p:nvSpPr>
        <p:spPr>
          <a:xfrm>
            <a:off x="838200" y="1420009"/>
            <a:ext cx="10515600" cy="47569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D4867C-F378-44E9-A185-69BACC9C133E}" type="datetime1">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FBF6E-5D93-4D58-A281-010ECA05EC26}" type="slidenum">
              <a:rPr lang="en-US" smtClean="0"/>
              <a:t>‹#›</a:t>
            </a:fld>
            <a:endParaRPr lang="en-US"/>
          </a:p>
        </p:txBody>
      </p:sp>
    </p:spTree>
    <p:extLst>
      <p:ext uri="{BB962C8B-B14F-4D97-AF65-F5344CB8AC3E}">
        <p14:creationId xmlns:p14="http://schemas.microsoft.com/office/powerpoint/2010/main" val="3797775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7" name="Rectangle 6"/>
          <p:cNvSpPr/>
          <p:nvPr/>
        </p:nvSpPr>
        <p:spPr>
          <a:xfrm>
            <a:off x="13957" y="9705"/>
            <a:ext cx="12192000" cy="761998"/>
          </a:xfrm>
          <a:prstGeom prst="rect">
            <a:avLst/>
          </a:prstGeom>
          <a:solidFill>
            <a:schemeClr val="accent2">
              <a:lumMod val="60000"/>
              <a:lumOff val="40000"/>
            </a:schemeClr>
          </a:solidFill>
          <a:ln>
            <a:solidFill>
              <a:srgbClr val="005FA3"/>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8427291" y="771704"/>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
        <p:nvSpPr>
          <p:cNvPr id="9" name="Rectangle 8">
            <a:extLst>
              <a:ext uri="{FF2B5EF4-FFF2-40B4-BE49-F238E27FC236}">
                <a16:creationId xmlns:a16="http://schemas.microsoft.com/office/drawing/2014/main" id="{20CEE41B-70B5-4317-9CF2-48C19F9082B2}"/>
              </a:ext>
            </a:extLst>
          </p:cNvPr>
          <p:cNvSpPr/>
          <p:nvPr userDrawn="1"/>
        </p:nvSpPr>
        <p:spPr>
          <a:xfrm>
            <a:off x="11364685" y="771704"/>
            <a:ext cx="841273" cy="6086295"/>
          </a:xfrm>
          <a:prstGeom prst="rect">
            <a:avLst/>
          </a:prstGeom>
          <a:solidFill>
            <a:schemeClr val="accent2">
              <a:lumMod val="60000"/>
              <a:lumOff val="40000"/>
            </a:schemeClr>
          </a:solidFill>
          <a:ln>
            <a:solidFill>
              <a:srgbClr val="005FA3"/>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 name="Subtitle 2">
            <a:extLst>
              <a:ext uri="{FF2B5EF4-FFF2-40B4-BE49-F238E27FC236}">
                <a16:creationId xmlns:a16="http://schemas.microsoft.com/office/drawing/2014/main" id="{2175B0DA-0317-4BA9-8E6A-04635704F843}"/>
              </a:ext>
            </a:extLst>
          </p:cNvPr>
          <p:cNvSpPr txBox="1">
            <a:spLocks/>
          </p:cNvSpPr>
          <p:nvPr userDrawn="1"/>
        </p:nvSpPr>
        <p:spPr>
          <a:xfrm>
            <a:off x="0" y="0"/>
            <a:ext cx="11364685" cy="75229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r>
              <a:rPr lang="en-US" dirty="0">
                <a:solidFill>
                  <a:schemeClr val="tx1"/>
                </a:solidFill>
              </a:rPr>
              <a:t>Click to edit Master subtitle style</a:t>
            </a:r>
          </a:p>
        </p:txBody>
      </p:sp>
      <p:sp>
        <p:nvSpPr>
          <p:cNvPr id="11" name="Subtitle 2">
            <a:extLst>
              <a:ext uri="{FF2B5EF4-FFF2-40B4-BE49-F238E27FC236}">
                <a16:creationId xmlns:a16="http://schemas.microsoft.com/office/drawing/2014/main" id="{CABDAD1E-297A-4F0E-8E40-F8A61EE74D9C}"/>
              </a:ext>
            </a:extLst>
          </p:cNvPr>
          <p:cNvSpPr txBox="1">
            <a:spLocks/>
          </p:cNvSpPr>
          <p:nvPr userDrawn="1"/>
        </p:nvSpPr>
        <p:spPr>
          <a:xfrm rot="5400000">
            <a:off x="9668822" y="2436085"/>
            <a:ext cx="4220922" cy="85334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r>
              <a:rPr lang="en-US" dirty="0">
                <a:solidFill>
                  <a:schemeClr val="tx1"/>
                </a:solidFill>
              </a:rPr>
              <a:t>Click to edit Master subtitle style</a:t>
            </a:r>
          </a:p>
        </p:txBody>
      </p:sp>
    </p:spTree>
    <p:extLst>
      <p:ext uri="{BB962C8B-B14F-4D97-AF65-F5344CB8AC3E}">
        <p14:creationId xmlns:p14="http://schemas.microsoft.com/office/powerpoint/2010/main" val="1102475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7" name="Rectangle 6"/>
          <p:cNvSpPr/>
          <p:nvPr/>
        </p:nvSpPr>
        <p:spPr>
          <a:xfrm>
            <a:off x="0" y="0"/>
            <a:ext cx="12192000" cy="761999"/>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8427291" y="771704"/>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
        <p:nvSpPr>
          <p:cNvPr id="9" name="Rectangle 8">
            <a:extLst>
              <a:ext uri="{FF2B5EF4-FFF2-40B4-BE49-F238E27FC236}">
                <a16:creationId xmlns:a16="http://schemas.microsoft.com/office/drawing/2014/main" id="{20CEE41B-70B5-4317-9CF2-48C19F9082B2}"/>
              </a:ext>
            </a:extLst>
          </p:cNvPr>
          <p:cNvSpPr/>
          <p:nvPr userDrawn="1"/>
        </p:nvSpPr>
        <p:spPr>
          <a:xfrm>
            <a:off x="11364685" y="771704"/>
            <a:ext cx="841273" cy="6086295"/>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596174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7" name="Rectangle 6"/>
          <p:cNvSpPr/>
          <p:nvPr/>
        </p:nvSpPr>
        <p:spPr>
          <a:xfrm>
            <a:off x="0" y="0"/>
            <a:ext cx="12192000" cy="761999"/>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8427291" y="771704"/>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
        <p:nvSpPr>
          <p:cNvPr id="9" name="Rectangle 8">
            <a:extLst>
              <a:ext uri="{FF2B5EF4-FFF2-40B4-BE49-F238E27FC236}">
                <a16:creationId xmlns:a16="http://schemas.microsoft.com/office/drawing/2014/main" id="{20CEE41B-70B5-4317-9CF2-48C19F9082B2}"/>
              </a:ext>
            </a:extLst>
          </p:cNvPr>
          <p:cNvSpPr/>
          <p:nvPr userDrawn="1"/>
        </p:nvSpPr>
        <p:spPr>
          <a:xfrm>
            <a:off x="11364685" y="761998"/>
            <a:ext cx="827315" cy="6096001"/>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3537875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7420449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97593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10/12/2021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5020459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10/12/2021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0441706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10/12/2021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8572862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10/12/2021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07973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10/12/2021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806844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FFF693-89BD-4D36-8BDB-0D4BB99867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40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56B206-728C-45AA-8F1A-4E3DA951FC43}" type="datetime1">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005FA1"/>
                </a:solidFill>
              </a:defRPr>
            </a:lvl1pPr>
          </a:lstStyle>
          <a:p>
            <a:fld id="{267FBF6E-5D93-4D58-A281-010ECA05EC26}" type="slidenum">
              <a:rPr lang="en-US" smtClean="0"/>
              <a:pPr/>
              <a:t>‹#›</a:t>
            </a:fld>
            <a:endParaRPr lang="en-US"/>
          </a:p>
        </p:txBody>
      </p:sp>
    </p:spTree>
    <p:extLst>
      <p:ext uri="{BB962C8B-B14F-4D97-AF65-F5344CB8AC3E}">
        <p14:creationId xmlns:p14="http://schemas.microsoft.com/office/powerpoint/2010/main" val="1169072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10/12/2021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936140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633485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3890374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4" y="8"/>
            <a:ext cx="12191999" cy="858830"/>
          </a:xfrm>
          <a:prstGeom prst="rect">
            <a:avLst/>
          </a:prstGeom>
          <a:solidFill>
            <a:schemeClr val="accent5"/>
          </a:solidFill>
          <a:ln w="19050" cap="flat" cmpd="sng" algn="ctr">
            <a:noFill/>
            <a:prstDash val="solid"/>
            <a:miter lim="800000"/>
          </a:ln>
          <a:effectLst/>
        </p:spPr>
        <p:txBody>
          <a:bodyPr rot="0" spcFirstLastPara="0" vert="horz" wrap="square" lIns="130629" tIns="65314" rIns="130629" bIns="65314" numCol="1" spcCol="0" rtlCol="0" fromWordArt="0" anchor="t" anchorCtr="0" forceAA="0" compatLnSpc="1">
            <a:prstTxWarp prst="textNoShape">
              <a:avLst/>
            </a:prstTxWarp>
            <a:noAutofit/>
          </a:bodyPr>
          <a:lstStyle/>
          <a:p>
            <a:pPr algn="ctr"/>
            <a:endParaRPr lang="en-US" sz="1429" dirty="0"/>
          </a:p>
        </p:txBody>
      </p:sp>
      <p:grpSp>
        <p:nvGrpSpPr>
          <p:cNvPr id="21" name="Building - decorative">
            <a:extLst>
              <a:ext uri="{FF2B5EF4-FFF2-40B4-BE49-F238E27FC236}">
                <a16:creationId xmlns:a16="http://schemas.microsoft.com/office/drawing/2014/main" id="{5DB7461E-B3F9-4D9E-A609-1C02837E2D20}"/>
              </a:ext>
            </a:extLst>
          </p:cNvPr>
          <p:cNvGrpSpPr/>
          <p:nvPr userDrawn="1"/>
        </p:nvGrpSpPr>
        <p:grpSpPr>
          <a:xfrm>
            <a:off x="11119819" y="1"/>
            <a:ext cx="1072177" cy="858830"/>
            <a:chOff x="5596490" y="0"/>
            <a:chExt cx="750245" cy="601181"/>
          </a:xfrm>
          <a:solidFill>
            <a:schemeClr val="accent3"/>
          </a:solidFill>
        </p:grpSpPr>
        <p:sp>
          <p:nvSpPr>
            <p:cNvPr id="23" name="Building shape 1">
              <a:extLst>
                <a:ext uri="{FF2B5EF4-FFF2-40B4-BE49-F238E27FC236}">
                  <a16:creationId xmlns:a16="http://schemas.microsoft.com/office/drawing/2014/main" id="{4DB56782-8379-4D6F-BB73-0A8E2BDCF7AA}"/>
                </a:ex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2571"/>
            </a:p>
          </p:txBody>
        </p:sp>
        <p:sp>
          <p:nvSpPr>
            <p:cNvPr id="24" name="Building shape 2">
              <a:extLst>
                <a:ext uri="{FF2B5EF4-FFF2-40B4-BE49-F238E27FC236}">
                  <a16:creationId xmlns:a16="http://schemas.microsoft.com/office/drawing/2014/main" id="{190938CE-46EB-4A26-8EFD-8256CBBF7411}"/>
                </a:ex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571"/>
            </a:p>
          </p:txBody>
        </p:sp>
        <p:sp>
          <p:nvSpPr>
            <p:cNvPr id="25" name="Building shape 3">
              <a:extLst>
                <a:ext uri="{FF2B5EF4-FFF2-40B4-BE49-F238E27FC236}">
                  <a16:creationId xmlns:a16="http://schemas.microsoft.com/office/drawing/2014/main" id="{DF3FE2FA-AF13-4851-AD0E-3A03AC43B7F5}"/>
                </a:ex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2571"/>
            </a:p>
          </p:txBody>
        </p:sp>
        <p:sp>
          <p:nvSpPr>
            <p:cNvPr id="26" name="Building shape 4">
              <a:extLst>
                <a:ext uri="{FF2B5EF4-FFF2-40B4-BE49-F238E27FC236}">
                  <a16:creationId xmlns:a16="http://schemas.microsoft.com/office/drawing/2014/main" id="{576D817F-E8A3-48F1-AF9B-70C66E6B18BE}"/>
                </a:ex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2571"/>
            </a:p>
          </p:txBody>
        </p:sp>
        <p:sp>
          <p:nvSpPr>
            <p:cNvPr id="27" name="Building shape 5">
              <a:extLst>
                <a:ext uri="{FF2B5EF4-FFF2-40B4-BE49-F238E27FC236}">
                  <a16:creationId xmlns:a16="http://schemas.microsoft.com/office/drawing/2014/main" id="{B4B8FB5E-64CC-4913-B446-43C29086982B}"/>
                </a:ex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2571"/>
            </a:p>
          </p:txBody>
        </p:sp>
        <p:sp>
          <p:nvSpPr>
            <p:cNvPr id="28" name="Building shape 6">
              <a:extLst>
                <a:ext uri="{FF2B5EF4-FFF2-40B4-BE49-F238E27FC236}">
                  <a16:creationId xmlns:a16="http://schemas.microsoft.com/office/drawing/2014/main" id="{CBDFBF5C-1E6D-4CD9-8607-D84960493A53}"/>
                </a:ex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2571"/>
            </a:p>
          </p:txBody>
        </p:sp>
        <p:sp>
          <p:nvSpPr>
            <p:cNvPr id="29" name="Building shape 7">
              <a:extLst>
                <a:ext uri="{FF2B5EF4-FFF2-40B4-BE49-F238E27FC236}">
                  <a16:creationId xmlns:a16="http://schemas.microsoft.com/office/drawing/2014/main" id="{2A291974-8B03-48F5-AFEA-BEC0830982E7}"/>
                </a:ex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2571"/>
            </a:p>
          </p:txBody>
        </p:sp>
        <p:sp>
          <p:nvSpPr>
            <p:cNvPr id="30" name="Building shape 8">
              <a:extLst>
                <a:ext uri="{FF2B5EF4-FFF2-40B4-BE49-F238E27FC236}">
                  <a16:creationId xmlns:a16="http://schemas.microsoft.com/office/drawing/2014/main" id="{1A8BC61B-192E-4C69-A149-2B0BA58DA6DF}"/>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429"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1" y="876974"/>
            <a:ext cx="12192000" cy="0"/>
          </a:xfrm>
          <a:prstGeom prst="line">
            <a:avLst/>
          </a:prstGeom>
          <a:noFill/>
          <a:ln w="28575" cap="flat" cmpd="sng" algn="ctr">
            <a:solidFill>
              <a:schemeClr val="accent2"/>
            </a:solidFill>
            <a:prstDash val="solid"/>
            <a:miter lim="800000"/>
          </a:ln>
          <a:effectLst/>
        </p:spPr>
      </p:cxnSp>
      <p:sp>
        <p:nvSpPr>
          <p:cNvPr id="16" name="Top kicker"/>
          <p:cNvSpPr>
            <a:spLocks noGrp="1"/>
          </p:cNvSpPr>
          <p:nvPr userDrawn="1">
            <p:ph type="body" sz="quarter" idx="16" hasCustomPrompt="1"/>
          </p:nvPr>
        </p:nvSpPr>
        <p:spPr bwMode="gray">
          <a:xfrm>
            <a:off x="533703" y="142553"/>
            <a:ext cx="4876800" cy="175873"/>
          </a:xfrm>
        </p:spPr>
        <p:txBody>
          <a:bodyPr anchor="ctr" anchorCtr="0"/>
          <a:lstStyle>
            <a:lvl1pPr marL="0" indent="0">
              <a:spcBef>
                <a:spcPts val="0"/>
              </a:spcBef>
              <a:buNone/>
              <a:defRPr sz="1143">
                <a:solidFill>
                  <a:schemeClr val="bg1"/>
                </a:solidFill>
              </a:defRPr>
            </a:lvl1pPr>
            <a:lvl2pPr marL="163289" indent="0">
              <a:spcBef>
                <a:spcPts val="0"/>
              </a:spcBef>
              <a:buNone/>
              <a:defRPr sz="1143"/>
            </a:lvl2pPr>
            <a:lvl3pPr marL="326578" indent="0">
              <a:spcBef>
                <a:spcPts val="0"/>
              </a:spcBef>
              <a:buNone/>
              <a:defRPr sz="1143"/>
            </a:lvl3pPr>
            <a:lvl4pPr marL="489867" indent="0">
              <a:spcBef>
                <a:spcPts val="0"/>
              </a:spcBef>
              <a:buNone/>
              <a:defRPr sz="1143"/>
            </a:lvl4pPr>
            <a:lvl5pPr marL="653156" indent="0">
              <a:spcBef>
                <a:spcPts val="0"/>
              </a:spcBef>
              <a:buNone/>
              <a:defRPr sz="1143"/>
            </a:lvl5pPr>
          </a:lstStyle>
          <a:p>
            <a:pPr lvl="0"/>
            <a:r>
              <a:rPr lang="en-US" dirty="0"/>
              <a:t>Top Kicker – Verdana 8pt Regular, Title Case</a:t>
            </a:r>
          </a:p>
        </p:txBody>
      </p:sp>
      <p:sp>
        <p:nvSpPr>
          <p:cNvPr id="3" name="Slide title"/>
          <p:cNvSpPr>
            <a:spLocks noGrp="1"/>
          </p:cNvSpPr>
          <p:nvPr userDrawn="1">
            <p:ph type="title" hasCustomPrompt="1"/>
          </p:nvPr>
        </p:nvSpPr>
        <p:spPr bwMode="gray">
          <a:xfrm>
            <a:off x="533704" y="452867"/>
            <a:ext cx="9927772" cy="356141"/>
          </a:xfrm>
        </p:spPr>
        <p:txBody>
          <a:bodyPr/>
          <a:lstStyle>
            <a:lvl1pPr>
              <a:defRPr baseline="0">
                <a:solidFill>
                  <a:schemeClr val="bg1"/>
                </a:solidFill>
              </a:defRPr>
            </a:lvl1pPr>
          </a:lstStyle>
          <a:p>
            <a:r>
              <a:rPr lang="en-US" dirty="0"/>
              <a:t>Slide Title – Rockwell 18pt Regular, Title Case</a:t>
            </a:r>
          </a:p>
        </p:txBody>
      </p:sp>
      <p:sp>
        <p:nvSpPr>
          <p:cNvPr id="13" name="Slide subtitle"/>
          <p:cNvSpPr>
            <a:spLocks noGrp="1"/>
          </p:cNvSpPr>
          <p:nvPr userDrawn="1">
            <p:ph type="body" sz="quarter" idx="15" hasCustomPrompt="1"/>
          </p:nvPr>
        </p:nvSpPr>
        <p:spPr bwMode="gray">
          <a:xfrm>
            <a:off x="533704" y="939618"/>
            <a:ext cx="11129132" cy="263809"/>
          </a:xfrm>
        </p:spPr>
        <p:txBody>
          <a:bodyPr/>
          <a:lstStyle>
            <a:lvl1pPr marL="0" indent="0">
              <a:spcBef>
                <a:spcPts val="0"/>
              </a:spcBef>
              <a:buNone/>
              <a:defRPr sz="1714">
                <a:solidFill>
                  <a:schemeClr val="tx1"/>
                </a:solidFill>
              </a:defRPr>
            </a:lvl1pPr>
            <a:lvl2pPr>
              <a:spcBef>
                <a:spcPts val="0"/>
              </a:spcBef>
              <a:defRPr sz="1714"/>
            </a:lvl2pPr>
            <a:lvl3pPr>
              <a:spcBef>
                <a:spcPts val="0"/>
              </a:spcBef>
              <a:defRPr sz="1714"/>
            </a:lvl3pPr>
            <a:lvl4pPr>
              <a:spcBef>
                <a:spcPts val="0"/>
              </a:spcBef>
              <a:defRPr sz="1714"/>
            </a:lvl4pPr>
            <a:lvl5pPr>
              <a:spcBef>
                <a:spcPts val="0"/>
              </a:spcBef>
              <a:defRPr sz="1714"/>
            </a:lvl5pPr>
          </a:lstStyle>
          <a:p>
            <a:pPr lvl="0"/>
            <a:r>
              <a:rPr lang="en-US" dirty="0"/>
              <a:t>Slide Subtitle – Verdana 12pt Regular, Title Case</a:t>
            </a:r>
          </a:p>
        </p:txBody>
      </p:sp>
      <p:sp>
        <p:nvSpPr>
          <p:cNvPr id="15" name="Footnote"/>
          <p:cNvSpPr>
            <a:spLocks noGrp="1"/>
          </p:cNvSpPr>
          <p:nvPr userDrawn="1">
            <p:ph type="body" sz="quarter" idx="19" hasCustomPrompt="1"/>
          </p:nvPr>
        </p:nvSpPr>
        <p:spPr bwMode="gray">
          <a:xfrm>
            <a:off x="1" y="6401097"/>
            <a:ext cx="4336546" cy="219840"/>
          </a:xfrm>
        </p:spPr>
        <p:txBody>
          <a:bodyPr lIns="64008" anchor="b" anchorCtr="0"/>
          <a:lstStyle>
            <a:lvl1pPr marL="163289" indent="-163289">
              <a:spcBef>
                <a:spcPts val="143"/>
              </a:spcBef>
              <a:buFont typeface="+mj-lt"/>
              <a:buAutoNum type="arabicParenR"/>
              <a:defRPr sz="714">
                <a:solidFill>
                  <a:schemeClr val="tx1"/>
                </a:solidFill>
              </a:defRPr>
            </a:lvl1pPr>
            <a:lvl2pPr>
              <a:spcBef>
                <a:spcPts val="286"/>
              </a:spcBef>
              <a:defRPr sz="714"/>
            </a:lvl2pPr>
            <a:lvl3pPr>
              <a:spcBef>
                <a:spcPts val="286"/>
              </a:spcBef>
              <a:defRPr sz="714"/>
            </a:lvl3pPr>
            <a:lvl4pPr>
              <a:spcBef>
                <a:spcPts val="286"/>
              </a:spcBef>
              <a:defRPr sz="714"/>
            </a:lvl4pPr>
            <a:lvl5pPr>
              <a:spcBef>
                <a:spcPts val="286"/>
              </a:spcBef>
              <a:defRPr sz="714"/>
            </a:lvl5pPr>
          </a:lstStyle>
          <a:p>
            <a:pPr lvl="0"/>
            <a:r>
              <a:rPr lang="en-US" dirty="0"/>
              <a:t>Click to add footnote. Numbers appear automatically (no additional space or tab needed). Use a period at the end of each footnote. Stretch box to the right as needed.</a:t>
            </a:r>
          </a:p>
        </p:txBody>
      </p:sp>
      <p:sp>
        <p:nvSpPr>
          <p:cNvPr id="22" name="Source - decorative">
            <a:extLst>
              <a:ext uri="{C183D7F6-B498-43B3-948B-1728B52AA6E4}">
                <adec:decorative xmlns:adec="http://schemas.microsoft.com/office/drawing/2017/decorative" val="1"/>
              </a:ext>
            </a:extLst>
          </p:cNvPr>
          <p:cNvSpPr>
            <a:spLocks noGrp="1"/>
          </p:cNvSpPr>
          <p:nvPr userDrawn="1">
            <p:ph type="body" sz="quarter" idx="18" hasCustomPrompt="1"/>
          </p:nvPr>
        </p:nvSpPr>
        <p:spPr bwMode="gray">
          <a:xfrm>
            <a:off x="8924656" y="6572214"/>
            <a:ext cx="3267343" cy="285793"/>
          </a:xfrm>
        </p:spPr>
        <p:txBody>
          <a:bodyPr rIns="64008" bIns="45720" anchor="b" anchorCtr="0"/>
          <a:lstStyle>
            <a:lvl1pPr marL="0" indent="0">
              <a:spcBef>
                <a:spcPts val="286"/>
              </a:spcBef>
              <a:buNone/>
              <a:defRPr sz="714">
                <a:solidFill>
                  <a:schemeClr val="tx1"/>
                </a:solidFill>
              </a:defRPr>
            </a:lvl1pPr>
            <a:lvl2pPr marL="163289" indent="0">
              <a:spcBef>
                <a:spcPts val="286"/>
              </a:spcBef>
              <a:buNone/>
              <a:defRPr sz="714"/>
            </a:lvl2pPr>
            <a:lvl3pPr marL="326578" indent="0">
              <a:spcBef>
                <a:spcPts val="286"/>
              </a:spcBef>
              <a:buNone/>
              <a:defRPr sz="714"/>
            </a:lvl3pPr>
            <a:lvl4pPr marL="489867" indent="0">
              <a:spcBef>
                <a:spcPts val="286"/>
              </a:spcBef>
              <a:buNone/>
              <a:defRPr sz="714"/>
            </a:lvl4pPr>
            <a:lvl5pPr marL="653156" indent="0">
              <a:spcBef>
                <a:spcPts val="286"/>
              </a:spcBef>
              <a:buNone/>
              <a:defRPr sz="714"/>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11739760" y="634436"/>
            <a:ext cx="452243" cy="142988"/>
          </a:xfrm>
          <a:prstGeom prst="rect">
            <a:avLst/>
          </a:prstGeom>
          <a:solidFill>
            <a:schemeClr val="accent5"/>
          </a:solidFill>
        </p:spPr>
        <p:txBody>
          <a:bodyPr wrap="square" lIns="0" tIns="0" rIns="65314" bIns="0" rtlCol="0">
            <a:spAutoFit/>
          </a:bodyPr>
          <a:lstStyle/>
          <a:p>
            <a:pPr algn="r">
              <a:spcBef>
                <a:spcPts val="714"/>
              </a:spcBef>
            </a:pPr>
            <a:fld id="{11A0A082-46D1-4CDC-90AB-7FACAC0B3028}" type="slidenum">
              <a:rPr lang="en-US" sz="929" smtClean="0">
                <a:solidFill>
                  <a:schemeClr val="bg1"/>
                </a:solidFill>
                <a:latin typeface="+mj-lt"/>
              </a:rPr>
              <a:pPr algn="r">
                <a:spcBef>
                  <a:spcPts val="714"/>
                </a:spcBef>
              </a:pPr>
              <a:t>‹#›</a:t>
            </a:fld>
            <a:endParaRPr lang="en-US" sz="929" dirty="0">
              <a:solidFill>
                <a:schemeClr val="bg1"/>
              </a:solidFill>
              <a:latin typeface="+mj-lt"/>
            </a:endParaRPr>
          </a:p>
        </p:txBody>
      </p:sp>
    </p:spTree>
    <p:custDataLst>
      <p:tags r:id="rId1"/>
    </p:custDataLst>
    <p:extLst>
      <p:ext uri="{BB962C8B-B14F-4D97-AF65-F5344CB8AC3E}">
        <p14:creationId xmlns:p14="http://schemas.microsoft.com/office/powerpoint/2010/main" val="954313653"/>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8823"/>
          </a:xfrm>
        </p:spPr>
        <p:txBody>
          <a:bodyPr/>
          <a:lstStyle/>
          <a:p>
            <a:r>
              <a:rPr lang="en-US"/>
              <a:t>Click to edit Master title style</a:t>
            </a:r>
          </a:p>
        </p:txBody>
      </p:sp>
      <p:sp>
        <p:nvSpPr>
          <p:cNvPr id="3" name="Content Placeholder 2"/>
          <p:cNvSpPr>
            <a:spLocks noGrp="1"/>
          </p:cNvSpPr>
          <p:nvPr>
            <p:ph sz="half" idx="1"/>
          </p:nvPr>
        </p:nvSpPr>
        <p:spPr>
          <a:xfrm>
            <a:off x="838200" y="1409252"/>
            <a:ext cx="5181600" cy="47677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409252"/>
            <a:ext cx="5181600" cy="47677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01FD50-CBFA-4E17-83BC-2B2F76D9D9E3}" type="datetime1">
              <a:rPr lang="en-US" smtClean="0"/>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7FBF6E-5D93-4D58-A281-010ECA05EC26}" type="slidenum">
              <a:rPr lang="en-US" smtClean="0"/>
              <a:t>‹#›</a:t>
            </a:fld>
            <a:endParaRPr lang="en-US"/>
          </a:p>
        </p:txBody>
      </p:sp>
    </p:spTree>
    <p:extLst>
      <p:ext uri="{BB962C8B-B14F-4D97-AF65-F5344CB8AC3E}">
        <p14:creationId xmlns:p14="http://schemas.microsoft.com/office/powerpoint/2010/main" val="16273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968823"/>
          </a:xfrm>
        </p:spPr>
        <p:txBody>
          <a:bodyPr/>
          <a:lstStyle/>
          <a:p>
            <a:r>
              <a:rPr lang="en-US"/>
              <a:t>Click to edit Master title style</a:t>
            </a:r>
          </a:p>
        </p:txBody>
      </p:sp>
      <p:sp>
        <p:nvSpPr>
          <p:cNvPr id="3" name="Text Placeholder 2"/>
          <p:cNvSpPr>
            <a:spLocks noGrp="1"/>
          </p:cNvSpPr>
          <p:nvPr>
            <p:ph type="body" idx="1"/>
          </p:nvPr>
        </p:nvSpPr>
        <p:spPr>
          <a:xfrm>
            <a:off x="839788" y="142297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246883"/>
            <a:ext cx="5157787" cy="39427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42297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246883"/>
            <a:ext cx="5183188" cy="39427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4E3CA4-7B4F-430E-9C51-18F1E78104D6}" type="datetime1">
              <a:rPr lang="en-US" smtClean="0"/>
              <a:t>10/12/2021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7FBF6E-5D93-4D58-A281-010ECA05EC26}" type="slidenum">
              <a:rPr lang="en-US" smtClean="0"/>
              <a:t>‹#›</a:t>
            </a:fld>
            <a:endParaRPr lang="en-US"/>
          </a:p>
        </p:txBody>
      </p:sp>
    </p:spTree>
    <p:extLst>
      <p:ext uri="{BB962C8B-B14F-4D97-AF65-F5344CB8AC3E}">
        <p14:creationId xmlns:p14="http://schemas.microsoft.com/office/powerpoint/2010/main" val="4158800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882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23CD3CD-B6E3-4FAB-B9EC-7EAFDEFFBE4A}" type="datetime1">
              <a:rPr lang="en-US" smtClean="0"/>
              <a:t>10/12/2021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7FBF6E-5D93-4D58-A281-010ECA05EC26}" type="slidenum">
              <a:rPr lang="en-US" smtClean="0"/>
              <a:t>‹#›</a:t>
            </a:fld>
            <a:endParaRPr lang="en-US"/>
          </a:p>
        </p:txBody>
      </p:sp>
    </p:spTree>
    <p:extLst>
      <p:ext uri="{BB962C8B-B14F-4D97-AF65-F5344CB8AC3E}">
        <p14:creationId xmlns:p14="http://schemas.microsoft.com/office/powerpoint/2010/main" val="4082965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F4468F-F1E5-4A79-994B-4D8EAA9926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p:cNvSpPr>
            <a:spLocks noGrp="1"/>
          </p:cNvSpPr>
          <p:nvPr>
            <p:ph type="dt" sz="half" idx="10"/>
          </p:nvPr>
        </p:nvSpPr>
        <p:spPr/>
        <p:txBody>
          <a:bodyPr/>
          <a:lstStyle>
            <a:lvl1pPr>
              <a:defRPr>
                <a:solidFill>
                  <a:srgbClr val="005FA1"/>
                </a:solidFill>
              </a:defRPr>
            </a:lvl1pPr>
          </a:lstStyle>
          <a:p>
            <a:fld id="{B23CD3CD-B6E3-4FAB-B9EC-7EAFDEFFBE4A}" type="datetime1">
              <a:rPr lang="en-US" smtClean="0"/>
              <a:pPr/>
              <a:t>10/12/2021</a:t>
            </a:fld>
            <a:endParaRPr lang="en-US"/>
          </a:p>
        </p:txBody>
      </p:sp>
      <p:sp>
        <p:nvSpPr>
          <p:cNvPr id="4" name="Footer Placeholder 3"/>
          <p:cNvSpPr>
            <a:spLocks noGrp="1"/>
          </p:cNvSpPr>
          <p:nvPr>
            <p:ph type="ftr" sz="quarter" idx="11"/>
          </p:nvPr>
        </p:nvSpPr>
        <p:spPr/>
        <p:txBody>
          <a:bodyPr/>
          <a:lstStyle>
            <a:lvl1pPr>
              <a:defRPr>
                <a:solidFill>
                  <a:srgbClr val="005FA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rgbClr val="005FA1"/>
                </a:solidFill>
              </a:defRPr>
            </a:lvl1pPr>
          </a:lstStyle>
          <a:p>
            <a:fld id="{267FBF6E-5D93-4D58-A281-010ECA05EC26}" type="slidenum">
              <a:rPr lang="en-US" smtClean="0"/>
              <a:pPr/>
              <a:t>‹#›</a:t>
            </a:fld>
            <a:endParaRPr lang="en-US"/>
          </a:p>
        </p:txBody>
      </p:sp>
      <p:sp>
        <p:nvSpPr>
          <p:cNvPr id="8" name="Title 1">
            <a:extLst>
              <a:ext uri="{FF2B5EF4-FFF2-40B4-BE49-F238E27FC236}">
                <a16:creationId xmlns:a16="http://schemas.microsoft.com/office/drawing/2014/main" id="{DEA9D6A0-3D59-49F5-B435-4860EA7A7D3F}"/>
              </a:ext>
            </a:extLst>
          </p:cNvPr>
          <p:cNvSpPr txBox="1">
            <a:spLocks/>
          </p:cNvSpPr>
          <p:nvPr userDrawn="1"/>
        </p:nvSpPr>
        <p:spPr>
          <a:xfrm>
            <a:off x="838200" y="365125"/>
            <a:ext cx="10515600" cy="9688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1072273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6F1C13-2C2E-49E9-8AA7-2D4790E6B2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title"/>
          </p:nvPr>
        </p:nvSpPr>
        <p:spPr>
          <a:xfrm>
            <a:off x="838200" y="365125"/>
            <a:ext cx="10515600" cy="968823"/>
          </a:xfrm>
        </p:spPr>
        <p:txBody>
          <a:bodyPr/>
          <a:lstStyle>
            <a:lvl1pPr>
              <a:defRPr>
                <a:solidFill>
                  <a:schemeClr val="bg1"/>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B23CD3CD-B6E3-4FAB-B9EC-7EAFDEFFBE4A}" type="datetime1">
              <a:rPr lang="en-US" smtClean="0"/>
              <a:t>10/12/2021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7FBF6E-5D93-4D58-A281-010ECA05EC26}" type="slidenum">
              <a:rPr lang="en-US" smtClean="0"/>
              <a:t>‹#›</a:t>
            </a:fld>
            <a:endParaRPr lang="en-US"/>
          </a:p>
        </p:txBody>
      </p:sp>
    </p:spTree>
    <p:extLst>
      <p:ext uri="{BB962C8B-B14F-4D97-AF65-F5344CB8AC3E}">
        <p14:creationId xmlns:p14="http://schemas.microsoft.com/office/powerpoint/2010/main" val="1746839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64288F-BDAB-4F76-A55B-B6B92BEB7984}" type="datetime1">
              <a:rPr lang="en-US" smtClean="0"/>
              <a:t>10/12/2021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7FBF6E-5D93-4D58-A281-010ECA05EC26}" type="slidenum">
              <a:rPr lang="en-US" smtClean="0"/>
              <a:t>‹#›</a:t>
            </a:fld>
            <a:endParaRPr lang="en-US"/>
          </a:p>
        </p:txBody>
      </p:sp>
    </p:spTree>
    <p:extLst>
      <p:ext uri="{BB962C8B-B14F-4D97-AF65-F5344CB8AC3E}">
        <p14:creationId xmlns:p14="http://schemas.microsoft.com/office/powerpoint/2010/main" val="2994471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EDE052D-A4A4-4CA3-B82B-8237B6355340}"/>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BED34CAF-C76F-4AC9-B025-290F4E4333A8}" type="datetime1">
              <a:rPr lang="en-US" smtClean="0"/>
              <a:pPr/>
              <a:t>10/12/2021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356350"/>
            <a:ext cx="2405231" cy="365125"/>
          </a:xfrm>
          <a:prstGeom prst="rect">
            <a:avLst/>
          </a:prstGeom>
        </p:spPr>
        <p:txBody>
          <a:bodyPr vert="horz" lIns="91440" tIns="45720" rIns="91440" bIns="45720" rtlCol="0" anchor="ctr"/>
          <a:lstStyle>
            <a:lvl1pPr algn="r">
              <a:defRPr sz="1200">
                <a:solidFill>
                  <a:schemeClr val="bg1"/>
                </a:solidFill>
              </a:defRPr>
            </a:lvl1pPr>
          </a:lstStyle>
          <a:p>
            <a:fld id="{267FBF6E-5D93-4D58-A281-010ECA05EC26}" type="slidenum">
              <a:rPr lang="en-US" smtClean="0"/>
              <a:pPr/>
              <a:t>‹#›</a:t>
            </a:fld>
            <a:endParaRPr lang="en-US"/>
          </a:p>
        </p:txBody>
      </p:sp>
    </p:spTree>
    <p:extLst>
      <p:ext uri="{BB962C8B-B14F-4D97-AF65-F5344CB8AC3E}">
        <p14:creationId xmlns:p14="http://schemas.microsoft.com/office/powerpoint/2010/main" val="25370734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10/12/2021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6731329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hyperlink" Target="https://miamidadecollegeprod.sharepoint.com/:f:/r/teams/MDC_IR/Campus%20Roster/2021%20PRIORITY%20LISTS/Group%202%20Enrolled%20in%20Fall%202020,%20Summer-Spring%202021%20Not%20Yet%20Enrolled%20in%20Fall%202021%20(2217)?csf=1&amp;web=1&amp;e=RjMXVY" TargetMode="Externa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https://www.mdc.edu/last-mile-scholarship/" TargetMode="External"/><Relationship Id="rId2" Type="http://schemas.openxmlformats.org/officeDocument/2006/relationships/hyperlink" Target="https://www.mdc.edu/welcomebacksharks/" TargetMode="Externa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hyperlink" Target="mailto:Aporro@mdc.edu"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04B312-A9EF-490A-86E1-C33D44C1A7F6}"/>
              </a:ext>
            </a:extLst>
          </p:cNvPr>
          <p:cNvSpPr>
            <a:spLocks noGrp="1"/>
          </p:cNvSpPr>
          <p:nvPr>
            <p:ph type="title"/>
          </p:nvPr>
        </p:nvSpPr>
        <p:spPr>
          <a:xfrm>
            <a:off x="197948" y="2002631"/>
            <a:ext cx="10515600" cy="2852737"/>
          </a:xfrm>
        </p:spPr>
        <p:txBody>
          <a:bodyPr>
            <a:normAutofit/>
          </a:bodyPr>
          <a:lstStyle/>
          <a:p>
            <a:r>
              <a:rPr lang="en-US" sz="5400" b="1" dirty="0">
                <a:latin typeface="Futura"/>
              </a:rPr>
              <a:t>MDC’s Shark Path: </a:t>
            </a:r>
            <a:r>
              <a:rPr lang="en-US" sz="5400" dirty="0">
                <a:latin typeface="Futura"/>
              </a:rPr>
              <a:t> A Holistic Guided Pathway Experience</a:t>
            </a:r>
            <a:br>
              <a:rPr lang="en-US" sz="4400" dirty="0">
                <a:latin typeface="Futura"/>
              </a:rPr>
            </a:br>
            <a:endParaRPr lang="en-US" sz="4400" dirty="0">
              <a:latin typeface="Futura"/>
              <a:cs typeface="Calibri Light"/>
            </a:endParaRPr>
          </a:p>
        </p:txBody>
      </p:sp>
      <p:sp>
        <p:nvSpPr>
          <p:cNvPr id="2" name="Slide Number Placeholder 1">
            <a:extLst>
              <a:ext uri="{FF2B5EF4-FFF2-40B4-BE49-F238E27FC236}">
                <a16:creationId xmlns:a16="http://schemas.microsoft.com/office/drawing/2014/main" id="{D16DDB5F-8E58-4F2C-B068-138DAD6654F2}"/>
              </a:ext>
            </a:extLst>
          </p:cNvPr>
          <p:cNvSpPr>
            <a:spLocks noGrp="1"/>
          </p:cNvSpPr>
          <p:nvPr>
            <p:ph type="sldNum" sz="quarter" idx="12"/>
          </p:nvPr>
        </p:nvSpPr>
        <p:spPr>
          <a:xfrm>
            <a:off x="9510933" y="6384485"/>
            <a:ext cx="240523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7FBF6E-5D93-4D58-A281-010ECA05EC26}" type="slidenum">
              <a:rPr kumimoji="0" lang="en-US" sz="1200" b="0" i="0" u="none" strike="noStrike" kern="1200" cap="none" spc="0" normalizeH="0" baseline="0" noProof="0" smtClean="0">
                <a:ln>
                  <a:noFill/>
                </a:ln>
                <a:solidFill>
                  <a:srgbClr val="005FA1"/>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005FA1"/>
              </a:solidFill>
              <a:effectLst/>
              <a:uLnTx/>
              <a:uFillTx/>
              <a:latin typeface="Calibri" panose="020F0502020204030204"/>
              <a:ea typeface="+mn-ea"/>
              <a:cs typeface="+mn-cs"/>
            </a:endParaRPr>
          </a:p>
        </p:txBody>
      </p:sp>
      <p:sp>
        <p:nvSpPr>
          <p:cNvPr id="3" name="TextBox 2"/>
          <p:cNvSpPr txBox="1"/>
          <p:nvPr/>
        </p:nvSpPr>
        <p:spPr>
          <a:xfrm>
            <a:off x="2300438" y="4581625"/>
            <a:ext cx="5659655" cy="1015663"/>
          </a:xfrm>
          <a:prstGeom prst="rect">
            <a:avLst/>
          </a:prstGeom>
          <a:noFill/>
        </p:spPr>
        <p:txBody>
          <a:bodyPr wrap="square" rtlCol="0">
            <a:spAutoFit/>
          </a:bodyPr>
          <a:lstStyle/>
          <a:p>
            <a:pPr algn="ctr"/>
            <a:r>
              <a:rPr lang="en-US" sz="2000" dirty="0">
                <a:solidFill>
                  <a:schemeClr val="bg1"/>
                </a:solidFill>
                <a:latin typeface="Futura"/>
              </a:rPr>
              <a:t>Mr. Adam Porro</a:t>
            </a:r>
          </a:p>
          <a:p>
            <a:pPr algn="ctr"/>
            <a:r>
              <a:rPr lang="en-US" sz="2000" dirty="0">
                <a:solidFill>
                  <a:schemeClr val="bg1"/>
                </a:solidFill>
                <a:latin typeface="Futura"/>
              </a:rPr>
              <a:t>Miami Dade College</a:t>
            </a:r>
          </a:p>
          <a:p>
            <a:pPr algn="ctr"/>
            <a:r>
              <a:rPr lang="en-US" sz="2000" dirty="0">
                <a:solidFill>
                  <a:schemeClr val="bg1"/>
                </a:solidFill>
                <a:latin typeface="Futura"/>
              </a:rPr>
              <a:t>October 20, 2021</a:t>
            </a:r>
          </a:p>
        </p:txBody>
      </p:sp>
    </p:spTree>
    <p:extLst>
      <p:ext uri="{BB962C8B-B14F-4D97-AF65-F5344CB8AC3E}">
        <p14:creationId xmlns:p14="http://schemas.microsoft.com/office/powerpoint/2010/main" val="3783168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5400000">
            <a:off x="8610683" y="4892040"/>
            <a:ext cx="6516303" cy="646331"/>
          </a:xfrm>
          <a:prstGeom prst="rect">
            <a:avLst/>
          </a:prstGeom>
          <a:noFill/>
        </p:spPr>
        <p:txBody>
          <a:bodyPr wrap="square" rtlCol="0">
            <a:spAutoFit/>
          </a:bodyPr>
          <a:lstStyle/>
          <a:p>
            <a:r>
              <a:rPr lang="en-US" sz="3600" dirty="0">
                <a:solidFill>
                  <a:schemeClr val="bg1"/>
                </a:solidFill>
                <a:latin typeface="Futura"/>
              </a:rPr>
              <a:t>Miami Dade College</a:t>
            </a:r>
          </a:p>
        </p:txBody>
      </p:sp>
      <p:sp>
        <p:nvSpPr>
          <p:cNvPr id="5" name="TextBox 4"/>
          <p:cNvSpPr txBox="1"/>
          <p:nvPr/>
        </p:nvSpPr>
        <p:spPr>
          <a:xfrm>
            <a:off x="198203" y="91974"/>
            <a:ext cx="10231389" cy="646331"/>
          </a:xfrm>
          <a:prstGeom prst="rect">
            <a:avLst/>
          </a:prstGeom>
          <a:noFill/>
        </p:spPr>
        <p:txBody>
          <a:bodyPr wrap="square" rtlCol="0">
            <a:spAutoFit/>
          </a:bodyPr>
          <a:lstStyle/>
          <a:p>
            <a:r>
              <a:rPr lang="en-US" sz="3600" dirty="0">
                <a:solidFill>
                  <a:schemeClr val="bg1"/>
                </a:solidFill>
                <a:latin typeface="Futura"/>
              </a:rPr>
              <a:t>Staff Preparation for Onboarding Support</a:t>
            </a:r>
          </a:p>
        </p:txBody>
      </p:sp>
      <p:grpSp>
        <p:nvGrpSpPr>
          <p:cNvPr id="55" name="Group 54">
            <a:extLst>
              <a:ext uri="{FF2B5EF4-FFF2-40B4-BE49-F238E27FC236}">
                <a16:creationId xmlns:a16="http://schemas.microsoft.com/office/drawing/2014/main" id="{0710B753-11CC-42DC-8E21-014ED3B6FA6C}"/>
              </a:ext>
            </a:extLst>
          </p:cNvPr>
          <p:cNvGrpSpPr/>
          <p:nvPr/>
        </p:nvGrpSpPr>
        <p:grpSpPr>
          <a:xfrm>
            <a:off x="346840" y="2147038"/>
            <a:ext cx="10689021" cy="4117140"/>
            <a:chOff x="125024" y="1414977"/>
            <a:chExt cx="8211084" cy="2952533"/>
          </a:xfrm>
        </p:grpSpPr>
        <p:sp>
          <p:nvSpPr>
            <p:cNvPr id="56" name="TextBox 55">
              <a:extLst>
                <a:ext uri="{FF2B5EF4-FFF2-40B4-BE49-F238E27FC236}">
                  <a16:creationId xmlns:a16="http://schemas.microsoft.com/office/drawing/2014/main" id="{28F4B5DD-6A65-410C-9BBF-813E78F0D37E}"/>
                </a:ext>
              </a:extLst>
            </p:cNvPr>
            <p:cNvSpPr txBox="1"/>
            <p:nvPr/>
          </p:nvSpPr>
          <p:spPr bwMode="gray">
            <a:xfrm>
              <a:off x="2411242" y="1414977"/>
              <a:ext cx="1495336" cy="661753"/>
            </a:xfrm>
            <a:prstGeom prst="rect">
              <a:avLst/>
            </a:prstGeom>
            <a:noFill/>
          </p:spPr>
          <p:txBody>
            <a:bodyPr wrap="square" lIns="0" tIns="0" rIns="0" bIns="0" rtlCol="0">
              <a:spAutoFit/>
            </a:bodyPr>
            <a:lstStyle/>
            <a:p>
              <a:pPr algn="l">
                <a:spcBef>
                  <a:spcPts val="300"/>
                </a:spcBef>
              </a:pPr>
              <a:r>
                <a:rPr lang="en-US" sz="1100" b="1" dirty="0">
                  <a:latin typeface="Futura"/>
                </a:rPr>
                <a:t>Navigate 101</a:t>
              </a:r>
            </a:p>
            <a:p>
              <a:pPr marL="114300" indent="-114300" algn="l">
                <a:spcBef>
                  <a:spcPts val="300"/>
                </a:spcBef>
                <a:buFont typeface="Arial" panose="020B0604020202020204" pitchFamily="34" charset="0"/>
                <a:buChar char="•"/>
              </a:pPr>
              <a:r>
                <a:rPr lang="en-US" sz="1050" dirty="0">
                  <a:latin typeface="Futura"/>
                </a:rPr>
                <a:t>What you can access</a:t>
              </a:r>
            </a:p>
            <a:p>
              <a:pPr marL="114300" indent="-114300">
                <a:spcBef>
                  <a:spcPts val="300"/>
                </a:spcBef>
                <a:buFont typeface="Arial" panose="020B0604020202020204" pitchFamily="34" charset="0"/>
                <a:buChar char="•"/>
              </a:pPr>
              <a:r>
                <a:rPr lang="en-US" sz="1050" dirty="0">
                  <a:latin typeface="Futura"/>
                </a:rPr>
                <a:t>How to send outreach</a:t>
              </a:r>
            </a:p>
            <a:p>
              <a:pPr marL="114300" indent="-114300">
                <a:spcBef>
                  <a:spcPts val="300"/>
                </a:spcBef>
                <a:buFont typeface="Arial" panose="020B0604020202020204" pitchFamily="34" charset="0"/>
                <a:buChar char="•"/>
              </a:pPr>
              <a:r>
                <a:rPr lang="en-US" sz="1050" dirty="0">
                  <a:latin typeface="Futura"/>
                </a:rPr>
                <a:t>The student dashboard</a:t>
              </a:r>
            </a:p>
          </p:txBody>
        </p:sp>
        <p:sp>
          <p:nvSpPr>
            <p:cNvPr id="57" name="TextBox 56">
              <a:extLst>
                <a:ext uri="{FF2B5EF4-FFF2-40B4-BE49-F238E27FC236}">
                  <a16:creationId xmlns:a16="http://schemas.microsoft.com/office/drawing/2014/main" id="{529E2797-C041-4AED-9133-1A1C20917E8F}"/>
                </a:ext>
              </a:extLst>
            </p:cNvPr>
            <p:cNvSpPr txBox="1"/>
            <p:nvPr/>
          </p:nvSpPr>
          <p:spPr bwMode="gray">
            <a:xfrm>
              <a:off x="5554208" y="3460907"/>
              <a:ext cx="1601932" cy="906603"/>
            </a:xfrm>
            <a:prstGeom prst="rect">
              <a:avLst/>
            </a:prstGeom>
            <a:noFill/>
          </p:spPr>
          <p:txBody>
            <a:bodyPr wrap="square" lIns="0" tIns="0" rIns="0" bIns="0" rtlCol="0">
              <a:spAutoFit/>
            </a:bodyPr>
            <a:lstStyle/>
            <a:p>
              <a:pPr algn="l">
                <a:spcBef>
                  <a:spcPts val="300"/>
                </a:spcBef>
              </a:pPr>
              <a:r>
                <a:rPr lang="en-US" sz="1100" b="1" dirty="0">
                  <a:latin typeface="Futura"/>
                </a:rPr>
                <a:t>Academic Planning</a:t>
              </a:r>
            </a:p>
            <a:p>
              <a:pPr marL="114300" indent="-114300">
                <a:spcBef>
                  <a:spcPts val="300"/>
                </a:spcBef>
                <a:buFont typeface="Arial" panose="020B0604020202020204" pitchFamily="34" charset="0"/>
                <a:buChar char="•"/>
              </a:pPr>
              <a:r>
                <a:rPr lang="en-US" sz="1050" dirty="0">
                  <a:latin typeface="Futura"/>
                </a:rPr>
                <a:t>How to build a plan template and use the shared workspace</a:t>
              </a:r>
            </a:p>
            <a:p>
              <a:pPr marL="114300" indent="-114300">
                <a:spcBef>
                  <a:spcPts val="300"/>
                </a:spcBef>
                <a:buFont typeface="Arial" panose="020B0604020202020204" pitchFamily="34" charset="0"/>
                <a:buChar char="•"/>
              </a:pPr>
              <a:r>
                <a:rPr lang="en-US" sz="1050" dirty="0">
                  <a:latin typeface="Futura"/>
                </a:rPr>
                <a:t>Protocol for helping students build their plans</a:t>
              </a:r>
            </a:p>
          </p:txBody>
        </p:sp>
        <p:sp>
          <p:nvSpPr>
            <p:cNvPr id="58" name="TextBox 57">
              <a:extLst>
                <a:ext uri="{FF2B5EF4-FFF2-40B4-BE49-F238E27FC236}">
                  <a16:creationId xmlns:a16="http://schemas.microsoft.com/office/drawing/2014/main" id="{5CCEF1C0-7988-49EC-9DE4-3D5B5899E8D6}"/>
                </a:ext>
              </a:extLst>
            </p:cNvPr>
            <p:cNvSpPr txBox="1"/>
            <p:nvPr/>
          </p:nvSpPr>
          <p:spPr bwMode="gray">
            <a:xfrm>
              <a:off x="4370943" y="1414977"/>
              <a:ext cx="1851332" cy="628666"/>
            </a:xfrm>
            <a:prstGeom prst="rect">
              <a:avLst/>
            </a:prstGeom>
            <a:noFill/>
          </p:spPr>
          <p:txBody>
            <a:bodyPr wrap="square" lIns="0" tIns="0" rIns="0" bIns="0" rtlCol="0">
              <a:spAutoFit/>
            </a:bodyPr>
            <a:lstStyle/>
            <a:p>
              <a:pPr algn="l">
                <a:spcBef>
                  <a:spcPts val="300"/>
                </a:spcBef>
              </a:pPr>
              <a:r>
                <a:rPr lang="en-US" sz="1100" b="1" dirty="0">
                  <a:latin typeface="Futura"/>
                </a:rPr>
                <a:t>Early Alerts </a:t>
              </a:r>
            </a:p>
            <a:p>
              <a:pPr marL="114300" indent="-114300" algn="l">
                <a:spcBef>
                  <a:spcPts val="300"/>
                </a:spcBef>
                <a:buFont typeface="Arial" panose="020B0604020202020204" pitchFamily="34" charset="0"/>
                <a:buChar char="•"/>
              </a:pPr>
              <a:r>
                <a:rPr lang="en-US" sz="1050" dirty="0">
                  <a:latin typeface="Futura"/>
                </a:rPr>
                <a:t>Importance of proactive alerts</a:t>
              </a:r>
            </a:p>
            <a:p>
              <a:pPr marL="114300" indent="-114300">
                <a:spcBef>
                  <a:spcPts val="300"/>
                </a:spcBef>
                <a:buFont typeface="Arial" panose="020B0604020202020204" pitchFamily="34" charset="0"/>
                <a:buChar char="•"/>
              </a:pPr>
              <a:r>
                <a:rPr lang="en-US" sz="1050" dirty="0">
                  <a:latin typeface="Futura"/>
                </a:rPr>
                <a:t>How to submit progress reports and alerts in Navigate</a:t>
              </a:r>
            </a:p>
          </p:txBody>
        </p:sp>
        <p:sp>
          <p:nvSpPr>
            <p:cNvPr id="59" name="TextBox 58">
              <a:extLst>
                <a:ext uri="{FF2B5EF4-FFF2-40B4-BE49-F238E27FC236}">
                  <a16:creationId xmlns:a16="http://schemas.microsoft.com/office/drawing/2014/main" id="{210D56BA-E57A-4621-AB32-4C45C0CCCD32}"/>
                </a:ext>
              </a:extLst>
            </p:cNvPr>
            <p:cNvSpPr txBox="1"/>
            <p:nvPr/>
          </p:nvSpPr>
          <p:spPr bwMode="gray">
            <a:xfrm>
              <a:off x="3412338" y="3460907"/>
              <a:ext cx="1607692" cy="767634"/>
            </a:xfrm>
            <a:prstGeom prst="rect">
              <a:avLst/>
            </a:prstGeom>
            <a:noFill/>
          </p:spPr>
          <p:txBody>
            <a:bodyPr wrap="square" lIns="0" tIns="0" rIns="0" bIns="0" rtlCol="0">
              <a:spAutoFit/>
            </a:bodyPr>
            <a:lstStyle/>
            <a:p>
              <a:pPr algn="l">
                <a:spcBef>
                  <a:spcPts val="300"/>
                </a:spcBef>
              </a:pPr>
              <a:r>
                <a:rPr lang="en-US" sz="1100" b="1" dirty="0">
                  <a:latin typeface="Futura"/>
                </a:rPr>
                <a:t>Student Communications</a:t>
              </a:r>
            </a:p>
            <a:p>
              <a:pPr marL="114300" indent="-114300">
                <a:spcBef>
                  <a:spcPts val="300"/>
                </a:spcBef>
                <a:buFont typeface="Arial" panose="020B0604020202020204" pitchFamily="34" charset="0"/>
                <a:buChar char="•"/>
              </a:pPr>
              <a:r>
                <a:rPr lang="en-US" sz="1050" dirty="0">
                  <a:latin typeface="Futura"/>
                </a:rPr>
                <a:t>MDC communication protocols and standards</a:t>
              </a:r>
            </a:p>
            <a:p>
              <a:pPr marL="114300" indent="-114300">
                <a:spcBef>
                  <a:spcPts val="300"/>
                </a:spcBef>
                <a:buFont typeface="Arial" panose="020B0604020202020204" pitchFamily="34" charset="0"/>
                <a:buChar char="•"/>
              </a:pPr>
              <a:r>
                <a:rPr lang="en-US" sz="1050" dirty="0">
                  <a:latin typeface="Futura"/>
                </a:rPr>
                <a:t>Best practices for emails and texts within Navigate</a:t>
              </a:r>
            </a:p>
          </p:txBody>
        </p:sp>
        <p:sp>
          <p:nvSpPr>
            <p:cNvPr id="60" name="TextBox 59">
              <a:extLst>
                <a:ext uri="{FF2B5EF4-FFF2-40B4-BE49-F238E27FC236}">
                  <a16:creationId xmlns:a16="http://schemas.microsoft.com/office/drawing/2014/main" id="{5FE80225-E943-44EB-8E27-22606567CD5C}"/>
                </a:ext>
              </a:extLst>
            </p:cNvPr>
            <p:cNvSpPr txBox="1"/>
            <p:nvPr/>
          </p:nvSpPr>
          <p:spPr bwMode="gray">
            <a:xfrm>
              <a:off x="6515616" y="1414977"/>
              <a:ext cx="1820492" cy="628666"/>
            </a:xfrm>
            <a:prstGeom prst="rect">
              <a:avLst/>
            </a:prstGeom>
            <a:noFill/>
          </p:spPr>
          <p:txBody>
            <a:bodyPr wrap="square" lIns="0" tIns="0" rIns="0" bIns="0" rtlCol="0">
              <a:spAutoFit/>
            </a:bodyPr>
            <a:lstStyle/>
            <a:p>
              <a:pPr algn="l">
                <a:spcBef>
                  <a:spcPts val="300"/>
                </a:spcBef>
              </a:pPr>
              <a:r>
                <a:rPr lang="en-US" sz="1100" b="1" dirty="0">
                  <a:latin typeface="Futura"/>
                </a:rPr>
                <a:t>Predictive Analytics</a:t>
              </a:r>
            </a:p>
            <a:p>
              <a:pPr marL="114300" indent="-114300">
                <a:spcBef>
                  <a:spcPts val="300"/>
                </a:spcBef>
                <a:buFont typeface="Arial" panose="020B0604020202020204" pitchFamily="34" charset="0"/>
                <a:buChar char="•"/>
              </a:pPr>
              <a:r>
                <a:rPr lang="en-US" sz="1050" dirty="0">
                  <a:latin typeface="Futura"/>
                </a:rPr>
                <a:t>Appreciative advising principles</a:t>
              </a:r>
            </a:p>
            <a:p>
              <a:pPr marL="114300" indent="-114300">
                <a:spcBef>
                  <a:spcPts val="300"/>
                </a:spcBef>
                <a:buFont typeface="Arial" panose="020B0604020202020204" pitchFamily="34" charset="0"/>
                <a:buChar char="•"/>
              </a:pPr>
              <a:r>
                <a:rPr lang="en-US" sz="1050" dirty="0">
                  <a:latin typeface="Futura"/>
                </a:rPr>
                <a:t>Applying MDC advising practices to predictive model</a:t>
              </a:r>
            </a:p>
          </p:txBody>
        </p:sp>
        <p:grpSp>
          <p:nvGrpSpPr>
            <p:cNvPr id="61" name="Group 60">
              <a:extLst>
                <a:ext uri="{FF2B5EF4-FFF2-40B4-BE49-F238E27FC236}">
                  <a16:creationId xmlns:a16="http://schemas.microsoft.com/office/drawing/2014/main" id="{27F26375-2A58-4665-8016-1C7D515FABF0}"/>
                </a:ext>
              </a:extLst>
            </p:cNvPr>
            <p:cNvGrpSpPr/>
            <p:nvPr/>
          </p:nvGrpSpPr>
          <p:grpSpPr>
            <a:xfrm>
              <a:off x="125024" y="2036475"/>
              <a:ext cx="8203471" cy="1254073"/>
              <a:chOff x="125024" y="2036475"/>
              <a:chExt cx="8203471" cy="1254073"/>
            </a:xfrm>
          </p:grpSpPr>
          <p:sp>
            <p:nvSpPr>
              <p:cNvPr id="64" name="Oval 63">
                <a:extLst>
                  <a:ext uri="{FF2B5EF4-FFF2-40B4-BE49-F238E27FC236}">
                    <a16:creationId xmlns:a16="http://schemas.microsoft.com/office/drawing/2014/main" id="{281AD191-9AFA-469A-BE43-18343FF21C73}"/>
                  </a:ext>
                </a:extLst>
              </p:cNvPr>
              <p:cNvSpPr/>
              <p:nvPr/>
            </p:nvSpPr>
            <p:spPr bwMode="gray">
              <a:xfrm>
                <a:off x="7029203" y="2266854"/>
                <a:ext cx="793317" cy="79331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Futura"/>
                </a:endParaRPr>
              </a:p>
            </p:txBody>
          </p:sp>
          <p:sp>
            <p:nvSpPr>
              <p:cNvPr id="65" name="Oval 64">
                <a:extLst>
                  <a:ext uri="{FF2B5EF4-FFF2-40B4-BE49-F238E27FC236}">
                    <a16:creationId xmlns:a16="http://schemas.microsoft.com/office/drawing/2014/main" id="{203D9B89-51FF-4BEC-946F-BC5DDAD4D354}"/>
                  </a:ext>
                </a:extLst>
              </p:cNvPr>
              <p:cNvSpPr/>
              <p:nvPr/>
            </p:nvSpPr>
            <p:spPr bwMode="gray">
              <a:xfrm>
                <a:off x="6861391" y="2613489"/>
                <a:ext cx="68212" cy="6821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Futura"/>
                </a:endParaRPr>
              </a:p>
            </p:txBody>
          </p:sp>
          <p:sp>
            <p:nvSpPr>
              <p:cNvPr id="66" name="Oval 65">
                <a:extLst>
                  <a:ext uri="{FF2B5EF4-FFF2-40B4-BE49-F238E27FC236}">
                    <a16:creationId xmlns:a16="http://schemas.microsoft.com/office/drawing/2014/main" id="{FCD21538-880B-45FF-A1DF-EF3D3CE7CF4F}"/>
                  </a:ext>
                </a:extLst>
              </p:cNvPr>
              <p:cNvSpPr/>
              <p:nvPr/>
            </p:nvSpPr>
            <p:spPr bwMode="gray">
              <a:xfrm>
                <a:off x="5786747" y="2613489"/>
                <a:ext cx="68212" cy="6821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Futura"/>
                </a:endParaRPr>
              </a:p>
            </p:txBody>
          </p:sp>
          <p:sp>
            <p:nvSpPr>
              <p:cNvPr id="67" name="Oval 66">
                <a:extLst>
                  <a:ext uri="{FF2B5EF4-FFF2-40B4-BE49-F238E27FC236}">
                    <a16:creationId xmlns:a16="http://schemas.microsoft.com/office/drawing/2014/main" id="{0E41B1BF-F8A4-4E4D-9FEE-3E0A583B87C8}"/>
                  </a:ext>
                </a:extLst>
              </p:cNvPr>
              <p:cNvSpPr/>
              <p:nvPr/>
            </p:nvSpPr>
            <p:spPr bwMode="gray">
              <a:xfrm>
                <a:off x="4714439" y="2613489"/>
                <a:ext cx="68212" cy="6821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Futura"/>
                </a:endParaRPr>
              </a:p>
            </p:txBody>
          </p:sp>
          <p:sp>
            <p:nvSpPr>
              <p:cNvPr id="68" name="Oval 67">
                <a:extLst>
                  <a:ext uri="{FF2B5EF4-FFF2-40B4-BE49-F238E27FC236}">
                    <a16:creationId xmlns:a16="http://schemas.microsoft.com/office/drawing/2014/main" id="{38AF589E-77C5-4EC0-9F47-0D2007EEA759}"/>
                  </a:ext>
                </a:extLst>
              </p:cNvPr>
              <p:cNvSpPr/>
              <p:nvPr/>
            </p:nvSpPr>
            <p:spPr bwMode="gray">
              <a:xfrm>
                <a:off x="3651486" y="2613489"/>
                <a:ext cx="68212" cy="6821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Futura"/>
                </a:endParaRPr>
              </a:p>
            </p:txBody>
          </p:sp>
          <p:sp>
            <p:nvSpPr>
              <p:cNvPr id="69" name="Freeform: Shape 68">
                <a:extLst>
                  <a:ext uri="{FF2B5EF4-FFF2-40B4-BE49-F238E27FC236}">
                    <a16:creationId xmlns:a16="http://schemas.microsoft.com/office/drawing/2014/main" id="{9AFEAF84-1C8D-446A-A280-7536C772B916}"/>
                  </a:ext>
                </a:extLst>
              </p:cNvPr>
              <p:cNvSpPr/>
              <p:nvPr/>
            </p:nvSpPr>
            <p:spPr bwMode="gray">
              <a:xfrm>
                <a:off x="4755305" y="2661093"/>
                <a:ext cx="1061090" cy="530545"/>
              </a:xfrm>
              <a:custGeom>
                <a:avLst/>
                <a:gdLst>
                  <a:gd name="connsiteX0" fmla="*/ 0 w 711200"/>
                  <a:gd name="connsiteY0" fmla="*/ 0 h 355600"/>
                  <a:gd name="connsiteX1" fmla="*/ 711200 w 711200"/>
                  <a:gd name="connsiteY1" fmla="*/ 0 h 355600"/>
                  <a:gd name="connsiteX2" fmla="*/ 355600 w 711200"/>
                  <a:gd name="connsiteY2" fmla="*/ 355600 h 355600"/>
                  <a:gd name="connsiteX3" fmla="*/ 0 w 711200"/>
                  <a:gd name="connsiteY3" fmla="*/ 0 h 355600"/>
                  <a:gd name="connsiteX0" fmla="*/ 711200 w 802640"/>
                  <a:gd name="connsiteY0" fmla="*/ 0 h 355600"/>
                  <a:gd name="connsiteX1" fmla="*/ 355600 w 802640"/>
                  <a:gd name="connsiteY1" fmla="*/ 355600 h 355600"/>
                  <a:gd name="connsiteX2" fmla="*/ 0 w 802640"/>
                  <a:gd name="connsiteY2" fmla="*/ 0 h 355600"/>
                  <a:gd name="connsiteX3" fmla="*/ 802640 w 802640"/>
                  <a:gd name="connsiteY3" fmla="*/ 91440 h 355600"/>
                  <a:gd name="connsiteX0" fmla="*/ 711200 w 711200"/>
                  <a:gd name="connsiteY0" fmla="*/ 0 h 355600"/>
                  <a:gd name="connsiteX1" fmla="*/ 355600 w 711200"/>
                  <a:gd name="connsiteY1" fmla="*/ 355600 h 355600"/>
                  <a:gd name="connsiteX2" fmla="*/ 0 w 711200"/>
                  <a:gd name="connsiteY2" fmla="*/ 0 h 355600"/>
                </a:gdLst>
                <a:ahLst/>
                <a:cxnLst>
                  <a:cxn ang="0">
                    <a:pos x="connsiteX0" y="connsiteY0"/>
                  </a:cxn>
                  <a:cxn ang="0">
                    <a:pos x="connsiteX1" y="connsiteY1"/>
                  </a:cxn>
                  <a:cxn ang="0">
                    <a:pos x="connsiteX2" y="connsiteY2"/>
                  </a:cxn>
                </a:cxnLst>
                <a:rect l="l" t="t" r="r" b="b"/>
                <a:pathLst>
                  <a:path w="711200" h="355600">
                    <a:moveTo>
                      <a:pt x="711200" y="0"/>
                    </a:moveTo>
                    <a:cubicBezTo>
                      <a:pt x="711200" y="196392"/>
                      <a:pt x="551992" y="355600"/>
                      <a:pt x="355600" y="355600"/>
                    </a:cubicBezTo>
                    <a:cubicBezTo>
                      <a:pt x="159208" y="355600"/>
                      <a:pt x="0" y="196392"/>
                      <a:pt x="0" y="0"/>
                    </a:cubicBez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Futura"/>
                </a:endParaRPr>
              </a:p>
            </p:txBody>
          </p:sp>
          <p:sp>
            <p:nvSpPr>
              <p:cNvPr id="70" name="Freeform: Shape 69">
                <a:extLst>
                  <a:ext uri="{FF2B5EF4-FFF2-40B4-BE49-F238E27FC236}">
                    <a16:creationId xmlns:a16="http://schemas.microsoft.com/office/drawing/2014/main" id="{DAA2CAF1-68DC-491B-AA94-EAFA35C30FAE}"/>
                  </a:ext>
                </a:extLst>
              </p:cNvPr>
              <p:cNvSpPr/>
              <p:nvPr/>
            </p:nvSpPr>
            <p:spPr bwMode="gray">
              <a:xfrm>
                <a:off x="3685299" y="2130548"/>
                <a:ext cx="1061090" cy="530545"/>
              </a:xfrm>
              <a:custGeom>
                <a:avLst/>
                <a:gdLst>
                  <a:gd name="connsiteX0" fmla="*/ 355600 w 711200"/>
                  <a:gd name="connsiteY0" fmla="*/ 0 h 355600"/>
                  <a:gd name="connsiteX1" fmla="*/ 711200 w 711200"/>
                  <a:gd name="connsiteY1" fmla="*/ 355600 h 355600"/>
                  <a:gd name="connsiteX2" fmla="*/ 0 w 711200"/>
                  <a:gd name="connsiteY2" fmla="*/ 355600 h 355600"/>
                  <a:gd name="connsiteX3" fmla="*/ 355600 w 711200"/>
                  <a:gd name="connsiteY3" fmla="*/ 0 h 355600"/>
                  <a:gd name="connsiteX0" fmla="*/ 0 w 711200"/>
                  <a:gd name="connsiteY0" fmla="*/ 355600 h 447040"/>
                  <a:gd name="connsiteX1" fmla="*/ 355600 w 711200"/>
                  <a:gd name="connsiteY1" fmla="*/ 0 h 447040"/>
                  <a:gd name="connsiteX2" fmla="*/ 711200 w 711200"/>
                  <a:gd name="connsiteY2" fmla="*/ 355600 h 447040"/>
                  <a:gd name="connsiteX3" fmla="*/ 91440 w 711200"/>
                  <a:gd name="connsiteY3" fmla="*/ 447040 h 447040"/>
                  <a:gd name="connsiteX0" fmla="*/ 0 w 711200"/>
                  <a:gd name="connsiteY0" fmla="*/ 355600 h 355600"/>
                  <a:gd name="connsiteX1" fmla="*/ 355600 w 711200"/>
                  <a:gd name="connsiteY1" fmla="*/ 0 h 355600"/>
                  <a:gd name="connsiteX2" fmla="*/ 711200 w 711200"/>
                  <a:gd name="connsiteY2" fmla="*/ 355600 h 355600"/>
                </a:gdLst>
                <a:ahLst/>
                <a:cxnLst>
                  <a:cxn ang="0">
                    <a:pos x="connsiteX0" y="connsiteY0"/>
                  </a:cxn>
                  <a:cxn ang="0">
                    <a:pos x="connsiteX1" y="connsiteY1"/>
                  </a:cxn>
                  <a:cxn ang="0">
                    <a:pos x="connsiteX2" y="connsiteY2"/>
                  </a:cxn>
                </a:cxnLst>
                <a:rect l="l" t="t" r="r" b="b"/>
                <a:pathLst>
                  <a:path w="711200" h="355600">
                    <a:moveTo>
                      <a:pt x="0" y="355600"/>
                    </a:moveTo>
                    <a:cubicBezTo>
                      <a:pt x="0" y="159208"/>
                      <a:pt x="159208" y="0"/>
                      <a:pt x="355600" y="0"/>
                    </a:cubicBezTo>
                    <a:cubicBezTo>
                      <a:pt x="551992" y="0"/>
                      <a:pt x="711200" y="159208"/>
                      <a:pt x="711200" y="355600"/>
                    </a:cubicBez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Futura"/>
                </a:endParaRPr>
              </a:p>
            </p:txBody>
          </p:sp>
          <p:sp>
            <p:nvSpPr>
              <p:cNvPr id="71" name="Freeform: Shape 70">
                <a:extLst>
                  <a:ext uri="{FF2B5EF4-FFF2-40B4-BE49-F238E27FC236}">
                    <a16:creationId xmlns:a16="http://schemas.microsoft.com/office/drawing/2014/main" id="{DDAD1B4F-584C-43AE-ACF9-EC6652375405}"/>
                  </a:ext>
                </a:extLst>
              </p:cNvPr>
              <p:cNvSpPr/>
              <p:nvPr/>
            </p:nvSpPr>
            <p:spPr bwMode="gray">
              <a:xfrm>
                <a:off x="2615294" y="2661093"/>
                <a:ext cx="1061090" cy="530545"/>
              </a:xfrm>
              <a:custGeom>
                <a:avLst/>
                <a:gdLst>
                  <a:gd name="connsiteX0" fmla="*/ 0 w 711200"/>
                  <a:gd name="connsiteY0" fmla="*/ 0 h 355600"/>
                  <a:gd name="connsiteX1" fmla="*/ 711200 w 711200"/>
                  <a:gd name="connsiteY1" fmla="*/ 0 h 355600"/>
                  <a:gd name="connsiteX2" fmla="*/ 355600 w 711200"/>
                  <a:gd name="connsiteY2" fmla="*/ 355600 h 355600"/>
                  <a:gd name="connsiteX3" fmla="*/ 0 w 711200"/>
                  <a:gd name="connsiteY3" fmla="*/ 0 h 355600"/>
                  <a:gd name="connsiteX0" fmla="*/ 711200 w 802640"/>
                  <a:gd name="connsiteY0" fmla="*/ 0 h 355600"/>
                  <a:gd name="connsiteX1" fmla="*/ 355600 w 802640"/>
                  <a:gd name="connsiteY1" fmla="*/ 355600 h 355600"/>
                  <a:gd name="connsiteX2" fmla="*/ 0 w 802640"/>
                  <a:gd name="connsiteY2" fmla="*/ 0 h 355600"/>
                  <a:gd name="connsiteX3" fmla="*/ 802640 w 802640"/>
                  <a:gd name="connsiteY3" fmla="*/ 91440 h 355600"/>
                  <a:gd name="connsiteX0" fmla="*/ 711200 w 711200"/>
                  <a:gd name="connsiteY0" fmla="*/ 293408 h 649008"/>
                  <a:gd name="connsiteX1" fmla="*/ 355600 w 711200"/>
                  <a:gd name="connsiteY1" fmla="*/ 649008 h 649008"/>
                  <a:gd name="connsiteX2" fmla="*/ 0 w 711200"/>
                  <a:gd name="connsiteY2" fmla="*/ 293408 h 649008"/>
                  <a:gd name="connsiteX3" fmla="*/ 390083 w 711200"/>
                  <a:gd name="connsiteY3" fmla="*/ 0 h 649008"/>
                  <a:gd name="connsiteX0" fmla="*/ 711200 w 711200"/>
                  <a:gd name="connsiteY0" fmla="*/ 0 h 355600"/>
                  <a:gd name="connsiteX1" fmla="*/ 355600 w 711200"/>
                  <a:gd name="connsiteY1" fmla="*/ 355600 h 355600"/>
                  <a:gd name="connsiteX2" fmla="*/ 0 w 711200"/>
                  <a:gd name="connsiteY2" fmla="*/ 0 h 355600"/>
                </a:gdLst>
                <a:ahLst/>
                <a:cxnLst>
                  <a:cxn ang="0">
                    <a:pos x="connsiteX0" y="connsiteY0"/>
                  </a:cxn>
                  <a:cxn ang="0">
                    <a:pos x="connsiteX1" y="connsiteY1"/>
                  </a:cxn>
                  <a:cxn ang="0">
                    <a:pos x="connsiteX2" y="connsiteY2"/>
                  </a:cxn>
                </a:cxnLst>
                <a:rect l="l" t="t" r="r" b="b"/>
                <a:pathLst>
                  <a:path w="711200" h="355600">
                    <a:moveTo>
                      <a:pt x="711200" y="0"/>
                    </a:moveTo>
                    <a:cubicBezTo>
                      <a:pt x="711200" y="196392"/>
                      <a:pt x="551992" y="355600"/>
                      <a:pt x="355600" y="355600"/>
                    </a:cubicBezTo>
                    <a:cubicBezTo>
                      <a:pt x="159208" y="355600"/>
                      <a:pt x="0" y="196392"/>
                      <a:pt x="0" y="0"/>
                    </a:cubicBez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Futura"/>
                </a:endParaRPr>
              </a:p>
            </p:txBody>
          </p:sp>
          <p:sp>
            <p:nvSpPr>
              <p:cNvPr id="72" name="Freeform: Shape 71">
                <a:extLst>
                  <a:ext uri="{FF2B5EF4-FFF2-40B4-BE49-F238E27FC236}">
                    <a16:creationId xmlns:a16="http://schemas.microsoft.com/office/drawing/2014/main" id="{0758483B-243A-4F05-98CF-9470995414B9}"/>
                  </a:ext>
                </a:extLst>
              </p:cNvPr>
              <p:cNvSpPr/>
              <p:nvPr/>
            </p:nvSpPr>
            <p:spPr bwMode="gray">
              <a:xfrm>
                <a:off x="5825311" y="2130548"/>
                <a:ext cx="1061090" cy="530545"/>
              </a:xfrm>
              <a:custGeom>
                <a:avLst/>
                <a:gdLst>
                  <a:gd name="connsiteX0" fmla="*/ 355600 w 711200"/>
                  <a:gd name="connsiteY0" fmla="*/ 0 h 355600"/>
                  <a:gd name="connsiteX1" fmla="*/ 711200 w 711200"/>
                  <a:gd name="connsiteY1" fmla="*/ 355600 h 355600"/>
                  <a:gd name="connsiteX2" fmla="*/ 0 w 711200"/>
                  <a:gd name="connsiteY2" fmla="*/ 355600 h 355600"/>
                  <a:gd name="connsiteX3" fmla="*/ 355600 w 711200"/>
                  <a:gd name="connsiteY3" fmla="*/ 0 h 355600"/>
                  <a:gd name="connsiteX0" fmla="*/ 0 w 711200"/>
                  <a:gd name="connsiteY0" fmla="*/ 355600 h 447040"/>
                  <a:gd name="connsiteX1" fmla="*/ 355600 w 711200"/>
                  <a:gd name="connsiteY1" fmla="*/ 0 h 447040"/>
                  <a:gd name="connsiteX2" fmla="*/ 711200 w 711200"/>
                  <a:gd name="connsiteY2" fmla="*/ 355600 h 447040"/>
                  <a:gd name="connsiteX3" fmla="*/ 91440 w 711200"/>
                  <a:gd name="connsiteY3" fmla="*/ 447040 h 447040"/>
                  <a:gd name="connsiteX0" fmla="*/ 0 w 711200"/>
                  <a:gd name="connsiteY0" fmla="*/ 355600 h 355600"/>
                  <a:gd name="connsiteX1" fmla="*/ 355600 w 711200"/>
                  <a:gd name="connsiteY1" fmla="*/ 0 h 355600"/>
                  <a:gd name="connsiteX2" fmla="*/ 711200 w 711200"/>
                  <a:gd name="connsiteY2" fmla="*/ 355600 h 355600"/>
                </a:gdLst>
                <a:ahLst/>
                <a:cxnLst>
                  <a:cxn ang="0">
                    <a:pos x="connsiteX0" y="connsiteY0"/>
                  </a:cxn>
                  <a:cxn ang="0">
                    <a:pos x="connsiteX1" y="connsiteY1"/>
                  </a:cxn>
                  <a:cxn ang="0">
                    <a:pos x="connsiteX2" y="connsiteY2"/>
                  </a:cxn>
                </a:cxnLst>
                <a:rect l="l" t="t" r="r" b="b"/>
                <a:pathLst>
                  <a:path w="711200" h="355600">
                    <a:moveTo>
                      <a:pt x="0" y="355600"/>
                    </a:moveTo>
                    <a:cubicBezTo>
                      <a:pt x="0" y="159208"/>
                      <a:pt x="159208" y="0"/>
                      <a:pt x="355600" y="0"/>
                    </a:cubicBezTo>
                    <a:cubicBezTo>
                      <a:pt x="551992" y="0"/>
                      <a:pt x="711200" y="159208"/>
                      <a:pt x="711200" y="355600"/>
                    </a:cubicBez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Futura"/>
                </a:endParaRPr>
              </a:p>
            </p:txBody>
          </p:sp>
          <p:sp>
            <p:nvSpPr>
              <p:cNvPr id="73" name="Freeform: Shape 72">
                <a:extLst>
                  <a:ext uri="{FF2B5EF4-FFF2-40B4-BE49-F238E27FC236}">
                    <a16:creationId xmlns:a16="http://schemas.microsoft.com/office/drawing/2014/main" id="{238CE202-478D-4AD2-B66E-78E81E603DF4}"/>
                  </a:ext>
                </a:extLst>
              </p:cNvPr>
              <p:cNvSpPr/>
              <p:nvPr/>
            </p:nvSpPr>
            <p:spPr bwMode="gray">
              <a:xfrm rot="10800000">
                <a:off x="6895317" y="2661093"/>
                <a:ext cx="1061090" cy="530545"/>
              </a:xfrm>
              <a:custGeom>
                <a:avLst/>
                <a:gdLst>
                  <a:gd name="connsiteX0" fmla="*/ 355600 w 711200"/>
                  <a:gd name="connsiteY0" fmla="*/ 0 h 355600"/>
                  <a:gd name="connsiteX1" fmla="*/ 711200 w 711200"/>
                  <a:gd name="connsiteY1" fmla="*/ 355600 h 355600"/>
                  <a:gd name="connsiteX2" fmla="*/ 0 w 711200"/>
                  <a:gd name="connsiteY2" fmla="*/ 355600 h 355600"/>
                  <a:gd name="connsiteX3" fmla="*/ 355600 w 711200"/>
                  <a:gd name="connsiteY3" fmla="*/ 0 h 355600"/>
                  <a:gd name="connsiteX0" fmla="*/ 0 w 711200"/>
                  <a:gd name="connsiteY0" fmla="*/ 355600 h 447040"/>
                  <a:gd name="connsiteX1" fmla="*/ 355600 w 711200"/>
                  <a:gd name="connsiteY1" fmla="*/ 0 h 447040"/>
                  <a:gd name="connsiteX2" fmla="*/ 711200 w 711200"/>
                  <a:gd name="connsiteY2" fmla="*/ 355600 h 447040"/>
                  <a:gd name="connsiteX3" fmla="*/ 91440 w 711200"/>
                  <a:gd name="connsiteY3" fmla="*/ 447040 h 447040"/>
                  <a:gd name="connsiteX0" fmla="*/ 0 w 711200"/>
                  <a:gd name="connsiteY0" fmla="*/ 355600 h 355600"/>
                  <a:gd name="connsiteX1" fmla="*/ 355600 w 711200"/>
                  <a:gd name="connsiteY1" fmla="*/ 0 h 355600"/>
                  <a:gd name="connsiteX2" fmla="*/ 711200 w 711200"/>
                  <a:gd name="connsiteY2" fmla="*/ 355600 h 355600"/>
                </a:gdLst>
                <a:ahLst/>
                <a:cxnLst>
                  <a:cxn ang="0">
                    <a:pos x="connsiteX0" y="connsiteY0"/>
                  </a:cxn>
                  <a:cxn ang="0">
                    <a:pos x="connsiteX1" y="connsiteY1"/>
                  </a:cxn>
                  <a:cxn ang="0">
                    <a:pos x="connsiteX2" y="connsiteY2"/>
                  </a:cxn>
                </a:cxnLst>
                <a:rect l="l" t="t" r="r" b="b"/>
                <a:pathLst>
                  <a:path w="711200" h="355600">
                    <a:moveTo>
                      <a:pt x="0" y="355600"/>
                    </a:moveTo>
                    <a:cubicBezTo>
                      <a:pt x="0" y="159208"/>
                      <a:pt x="159208" y="0"/>
                      <a:pt x="355600" y="0"/>
                    </a:cubicBezTo>
                    <a:cubicBezTo>
                      <a:pt x="551992" y="0"/>
                      <a:pt x="711200" y="159208"/>
                      <a:pt x="711200" y="355600"/>
                    </a:cubicBez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Futura"/>
                </a:endParaRPr>
              </a:p>
            </p:txBody>
          </p:sp>
          <p:cxnSp>
            <p:nvCxnSpPr>
              <p:cNvPr id="74" name="Straight Connector 73">
                <a:extLst>
                  <a:ext uri="{FF2B5EF4-FFF2-40B4-BE49-F238E27FC236}">
                    <a16:creationId xmlns:a16="http://schemas.microsoft.com/office/drawing/2014/main" id="{40E2BDA3-21E5-476A-940C-9A0F6BBC24DC}"/>
                  </a:ext>
                </a:extLst>
              </p:cNvPr>
              <p:cNvCxnSpPr>
                <a:cxnSpLocks/>
              </p:cNvCxnSpPr>
              <p:nvPr/>
            </p:nvCxnSpPr>
            <p:spPr bwMode="gray">
              <a:xfrm>
                <a:off x="7951719" y="2661093"/>
                <a:ext cx="329962"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53A2B8E5-EA91-4C00-89DF-8BE2024CF80D}"/>
                  </a:ext>
                </a:extLst>
              </p:cNvPr>
              <p:cNvSpPr/>
              <p:nvPr/>
            </p:nvSpPr>
            <p:spPr bwMode="gray">
              <a:xfrm>
                <a:off x="2315847" y="2630194"/>
                <a:ext cx="68213" cy="6821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Futura"/>
                </a:endParaRPr>
              </a:p>
            </p:txBody>
          </p:sp>
          <p:sp>
            <p:nvSpPr>
              <p:cNvPr id="76" name="Oval 75">
                <a:extLst>
                  <a:ext uri="{FF2B5EF4-FFF2-40B4-BE49-F238E27FC236}">
                    <a16:creationId xmlns:a16="http://schemas.microsoft.com/office/drawing/2014/main" id="{4E332B7D-6681-426B-AFDF-BBEAE99B1368}"/>
                  </a:ext>
                </a:extLst>
              </p:cNvPr>
              <p:cNvSpPr/>
              <p:nvPr/>
            </p:nvSpPr>
            <p:spPr bwMode="gray">
              <a:xfrm>
                <a:off x="8260283" y="2624626"/>
                <a:ext cx="68212" cy="6821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Futura"/>
                </a:endParaRPr>
              </a:p>
            </p:txBody>
          </p:sp>
          <p:sp>
            <p:nvSpPr>
              <p:cNvPr id="77" name="Oval 76">
                <a:extLst>
                  <a:ext uri="{FF2B5EF4-FFF2-40B4-BE49-F238E27FC236}">
                    <a16:creationId xmlns:a16="http://schemas.microsoft.com/office/drawing/2014/main" id="{0D541612-1D25-488F-873E-831C50AB8167}"/>
                  </a:ext>
                </a:extLst>
              </p:cNvPr>
              <p:cNvSpPr/>
              <p:nvPr/>
            </p:nvSpPr>
            <p:spPr bwMode="gray">
              <a:xfrm>
                <a:off x="5959198" y="2266854"/>
                <a:ext cx="793317" cy="79331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Futura"/>
                </a:endParaRPr>
              </a:p>
            </p:txBody>
          </p:sp>
          <p:sp>
            <p:nvSpPr>
              <p:cNvPr id="78" name="Oval 77">
                <a:extLst>
                  <a:ext uri="{FF2B5EF4-FFF2-40B4-BE49-F238E27FC236}">
                    <a16:creationId xmlns:a16="http://schemas.microsoft.com/office/drawing/2014/main" id="{FF621B7C-94E9-459D-9CC4-7516FD0D98E0}"/>
                  </a:ext>
                </a:extLst>
              </p:cNvPr>
              <p:cNvSpPr/>
              <p:nvPr/>
            </p:nvSpPr>
            <p:spPr bwMode="gray">
              <a:xfrm>
                <a:off x="4889191" y="2266854"/>
                <a:ext cx="793317" cy="79331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Futura"/>
                </a:endParaRPr>
              </a:p>
            </p:txBody>
          </p:sp>
          <p:sp>
            <p:nvSpPr>
              <p:cNvPr id="79" name="Oval 78">
                <a:extLst>
                  <a:ext uri="{FF2B5EF4-FFF2-40B4-BE49-F238E27FC236}">
                    <a16:creationId xmlns:a16="http://schemas.microsoft.com/office/drawing/2014/main" id="{1EB0C968-FE65-455F-8EF8-4280CAD1E14E}"/>
                  </a:ext>
                </a:extLst>
              </p:cNvPr>
              <p:cNvSpPr/>
              <p:nvPr/>
            </p:nvSpPr>
            <p:spPr bwMode="gray">
              <a:xfrm>
                <a:off x="3819186" y="2266854"/>
                <a:ext cx="793317" cy="79331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Futura"/>
                </a:endParaRPr>
              </a:p>
            </p:txBody>
          </p:sp>
          <p:sp>
            <p:nvSpPr>
              <p:cNvPr id="80" name="Oval 79">
                <a:extLst>
                  <a:ext uri="{FF2B5EF4-FFF2-40B4-BE49-F238E27FC236}">
                    <a16:creationId xmlns:a16="http://schemas.microsoft.com/office/drawing/2014/main" id="{42D71C75-AFC9-41FF-A201-FE7CC7858D5C}"/>
                  </a:ext>
                </a:extLst>
              </p:cNvPr>
              <p:cNvSpPr/>
              <p:nvPr/>
            </p:nvSpPr>
            <p:spPr bwMode="gray">
              <a:xfrm>
                <a:off x="2749180" y="2266854"/>
                <a:ext cx="793317" cy="79331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Futura"/>
                </a:endParaRPr>
              </a:p>
            </p:txBody>
          </p:sp>
          <p:sp>
            <p:nvSpPr>
              <p:cNvPr id="81" name="Isosceles Triangle 80">
                <a:extLst>
                  <a:ext uri="{FF2B5EF4-FFF2-40B4-BE49-F238E27FC236}">
                    <a16:creationId xmlns:a16="http://schemas.microsoft.com/office/drawing/2014/main" id="{BD9993F0-2FDE-4CA0-B0FB-35DB060D857E}"/>
                  </a:ext>
                </a:extLst>
              </p:cNvPr>
              <p:cNvSpPr/>
              <p:nvPr/>
            </p:nvSpPr>
            <p:spPr bwMode="gray">
              <a:xfrm rot="10800000">
                <a:off x="6259647" y="3124672"/>
                <a:ext cx="192416" cy="165876"/>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Futura"/>
                </a:endParaRPr>
              </a:p>
            </p:txBody>
          </p:sp>
          <p:sp>
            <p:nvSpPr>
              <p:cNvPr id="82" name="Isosceles Triangle 81">
                <a:extLst>
                  <a:ext uri="{FF2B5EF4-FFF2-40B4-BE49-F238E27FC236}">
                    <a16:creationId xmlns:a16="http://schemas.microsoft.com/office/drawing/2014/main" id="{5C6D58AC-004D-45F2-AC94-EABC676AECA6}"/>
                  </a:ext>
                </a:extLst>
              </p:cNvPr>
              <p:cNvSpPr/>
              <p:nvPr/>
            </p:nvSpPr>
            <p:spPr bwMode="gray">
              <a:xfrm rot="10800000">
                <a:off x="4119637" y="3124672"/>
                <a:ext cx="192416" cy="165876"/>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Futura"/>
                </a:endParaRPr>
              </a:p>
            </p:txBody>
          </p:sp>
          <p:sp>
            <p:nvSpPr>
              <p:cNvPr id="83" name="Isosceles Triangle 82">
                <a:extLst>
                  <a:ext uri="{FF2B5EF4-FFF2-40B4-BE49-F238E27FC236}">
                    <a16:creationId xmlns:a16="http://schemas.microsoft.com/office/drawing/2014/main" id="{AD5849AD-2C8C-49EE-9199-2C84CE2563DE}"/>
                  </a:ext>
                </a:extLst>
              </p:cNvPr>
              <p:cNvSpPr/>
              <p:nvPr/>
            </p:nvSpPr>
            <p:spPr bwMode="gray">
              <a:xfrm>
                <a:off x="7329653" y="2036475"/>
                <a:ext cx="192416" cy="165876"/>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Futura"/>
                </a:endParaRPr>
              </a:p>
            </p:txBody>
          </p:sp>
          <p:sp>
            <p:nvSpPr>
              <p:cNvPr id="84" name="Isosceles Triangle 83">
                <a:extLst>
                  <a:ext uri="{FF2B5EF4-FFF2-40B4-BE49-F238E27FC236}">
                    <a16:creationId xmlns:a16="http://schemas.microsoft.com/office/drawing/2014/main" id="{4C165F8B-ECF6-4A0C-B700-133307EBD7AC}"/>
                  </a:ext>
                </a:extLst>
              </p:cNvPr>
              <p:cNvSpPr/>
              <p:nvPr/>
            </p:nvSpPr>
            <p:spPr bwMode="gray">
              <a:xfrm>
                <a:off x="5189642" y="2036475"/>
                <a:ext cx="192416" cy="165876"/>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Futura"/>
                </a:endParaRPr>
              </a:p>
            </p:txBody>
          </p:sp>
          <p:sp>
            <p:nvSpPr>
              <p:cNvPr id="85" name="Isosceles Triangle 84">
                <a:extLst>
                  <a:ext uri="{FF2B5EF4-FFF2-40B4-BE49-F238E27FC236}">
                    <a16:creationId xmlns:a16="http://schemas.microsoft.com/office/drawing/2014/main" id="{3B5F22A1-9E17-4093-8AEC-728F12DD3F76}"/>
                  </a:ext>
                </a:extLst>
              </p:cNvPr>
              <p:cNvSpPr/>
              <p:nvPr/>
            </p:nvSpPr>
            <p:spPr bwMode="gray">
              <a:xfrm>
                <a:off x="3049630" y="2036475"/>
                <a:ext cx="192416" cy="165876"/>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Futura"/>
                </a:endParaRPr>
              </a:p>
            </p:txBody>
          </p:sp>
          <p:pic>
            <p:nvPicPr>
              <p:cNvPr id="86" name="Picture 85">
                <a:extLst>
                  <a:ext uri="{FF2B5EF4-FFF2-40B4-BE49-F238E27FC236}">
                    <a16:creationId xmlns:a16="http://schemas.microsoft.com/office/drawing/2014/main" id="{EC0E3291-D4B3-452B-B97D-7B411FF1D769}"/>
                  </a:ext>
                </a:extLst>
              </p:cNvPr>
              <p:cNvPicPr>
                <a:picLocks noChangeAspect="1"/>
              </p:cNvPicPr>
              <p:nvPr/>
            </p:nvPicPr>
            <p:blipFill>
              <a:blip r:embed="rId2"/>
              <a:srcRect/>
              <a:stretch/>
            </p:blipFill>
            <p:spPr>
              <a:xfrm>
                <a:off x="2953761" y="2504066"/>
                <a:ext cx="384156" cy="318893"/>
              </a:xfrm>
              <a:prstGeom prst="rect">
                <a:avLst/>
              </a:prstGeom>
            </p:spPr>
          </p:pic>
          <p:pic>
            <p:nvPicPr>
              <p:cNvPr id="87" name="Picture 86">
                <a:extLst>
                  <a:ext uri="{FF2B5EF4-FFF2-40B4-BE49-F238E27FC236}">
                    <a16:creationId xmlns:a16="http://schemas.microsoft.com/office/drawing/2014/main" id="{2B8475E7-7CB9-404E-82E1-D5E22A38E02D}"/>
                  </a:ext>
                </a:extLst>
              </p:cNvPr>
              <p:cNvPicPr>
                <a:picLocks noChangeAspect="1"/>
              </p:cNvPicPr>
              <p:nvPr/>
            </p:nvPicPr>
            <p:blipFill>
              <a:blip r:embed="rId3"/>
              <a:srcRect/>
              <a:stretch/>
            </p:blipFill>
            <p:spPr>
              <a:xfrm>
                <a:off x="3997342" y="2504065"/>
                <a:ext cx="437005" cy="318894"/>
              </a:xfrm>
              <a:prstGeom prst="rect">
                <a:avLst/>
              </a:prstGeom>
            </p:spPr>
          </p:pic>
          <p:pic>
            <p:nvPicPr>
              <p:cNvPr id="88" name="Picture 87" descr="A close up of a sign&#10;&#10;Description automatically generated">
                <a:extLst>
                  <a:ext uri="{FF2B5EF4-FFF2-40B4-BE49-F238E27FC236}">
                    <a16:creationId xmlns:a16="http://schemas.microsoft.com/office/drawing/2014/main" id="{6E48F894-46F7-4E41-90E6-5731175C5B27}"/>
                  </a:ext>
                </a:extLst>
              </p:cNvPr>
              <p:cNvPicPr>
                <a:picLocks noChangeAspect="1"/>
              </p:cNvPicPr>
              <p:nvPr/>
            </p:nvPicPr>
            <p:blipFill>
              <a:blip r:embed="rId4"/>
              <a:stretch>
                <a:fillRect/>
              </a:stretch>
            </p:blipFill>
            <p:spPr>
              <a:xfrm>
                <a:off x="5107307" y="2444653"/>
                <a:ext cx="357085" cy="437717"/>
              </a:xfrm>
              <a:prstGeom prst="rect">
                <a:avLst/>
              </a:prstGeom>
            </p:spPr>
          </p:pic>
          <p:pic>
            <p:nvPicPr>
              <p:cNvPr id="89" name="Picture 88">
                <a:extLst>
                  <a:ext uri="{FF2B5EF4-FFF2-40B4-BE49-F238E27FC236}">
                    <a16:creationId xmlns:a16="http://schemas.microsoft.com/office/drawing/2014/main" id="{54152564-C916-4684-9738-A02CE632DD3D}"/>
                  </a:ext>
                </a:extLst>
              </p:cNvPr>
              <p:cNvPicPr>
                <a:picLocks noChangeAspect="1"/>
              </p:cNvPicPr>
              <p:nvPr/>
            </p:nvPicPr>
            <p:blipFill>
              <a:blip r:embed="rId5"/>
              <a:srcRect/>
              <a:stretch/>
            </p:blipFill>
            <p:spPr>
              <a:xfrm>
                <a:off x="6138723" y="2457884"/>
                <a:ext cx="434267" cy="411259"/>
              </a:xfrm>
              <a:prstGeom prst="rect">
                <a:avLst/>
              </a:prstGeom>
            </p:spPr>
          </p:pic>
          <p:pic>
            <p:nvPicPr>
              <p:cNvPr id="90" name="Picture 89">
                <a:extLst>
                  <a:ext uri="{FF2B5EF4-FFF2-40B4-BE49-F238E27FC236}">
                    <a16:creationId xmlns:a16="http://schemas.microsoft.com/office/drawing/2014/main" id="{70F73B06-EFD8-4B37-B073-C341F855033F}"/>
                  </a:ext>
                </a:extLst>
              </p:cNvPr>
              <p:cNvPicPr>
                <a:picLocks noChangeAspect="1"/>
              </p:cNvPicPr>
              <p:nvPr/>
            </p:nvPicPr>
            <p:blipFill>
              <a:blip r:embed="rId6"/>
              <a:srcRect/>
              <a:stretch/>
            </p:blipFill>
            <p:spPr>
              <a:xfrm>
                <a:off x="7207999" y="2471068"/>
                <a:ext cx="435726" cy="384890"/>
              </a:xfrm>
              <a:prstGeom prst="rect">
                <a:avLst/>
              </a:prstGeom>
            </p:spPr>
          </p:pic>
          <p:sp>
            <p:nvSpPr>
              <p:cNvPr id="91" name="Oval 90">
                <a:extLst>
                  <a:ext uri="{FF2B5EF4-FFF2-40B4-BE49-F238E27FC236}">
                    <a16:creationId xmlns:a16="http://schemas.microsoft.com/office/drawing/2014/main" id="{179FA0AE-1FDA-4DCA-B257-7B9494883BF3}"/>
                  </a:ext>
                </a:extLst>
              </p:cNvPr>
              <p:cNvSpPr/>
              <p:nvPr/>
            </p:nvSpPr>
            <p:spPr bwMode="gray">
              <a:xfrm>
                <a:off x="2564806" y="2613489"/>
                <a:ext cx="68212" cy="6821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Futura"/>
                </a:endParaRPr>
              </a:p>
            </p:txBody>
          </p:sp>
          <p:sp>
            <p:nvSpPr>
              <p:cNvPr id="92" name="Oval 91">
                <a:extLst>
                  <a:ext uri="{FF2B5EF4-FFF2-40B4-BE49-F238E27FC236}">
                    <a16:creationId xmlns:a16="http://schemas.microsoft.com/office/drawing/2014/main" id="{F3B89E06-CAE6-477A-B98E-3E978D7EB77C}"/>
                  </a:ext>
                </a:extLst>
              </p:cNvPr>
              <p:cNvSpPr/>
              <p:nvPr/>
            </p:nvSpPr>
            <p:spPr bwMode="gray">
              <a:xfrm>
                <a:off x="1501853" y="2613489"/>
                <a:ext cx="68212" cy="6821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Futura"/>
                </a:endParaRPr>
              </a:p>
            </p:txBody>
          </p:sp>
          <p:cxnSp>
            <p:nvCxnSpPr>
              <p:cNvPr id="93" name="Straight Connector 92">
                <a:extLst>
                  <a:ext uri="{FF2B5EF4-FFF2-40B4-BE49-F238E27FC236}">
                    <a16:creationId xmlns:a16="http://schemas.microsoft.com/office/drawing/2014/main" id="{14C083AB-098D-415E-99D4-5FB43F316498}"/>
                  </a:ext>
                </a:extLst>
              </p:cNvPr>
              <p:cNvCxnSpPr>
                <a:cxnSpLocks/>
              </p:cNvCxnSpPr>
              <p:nvPr/>
            </p:nvCxnSpPr>
            <p:spPr bwMode="gray">
              <a:xfrm>
                <a:off x="140386" y="2667971"/>
                <a:ext cx="329962"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4" name="Freeform: Shape 93">
                <a:extLst>
                  <a:ext uri="{FF2B5EF4-FFF2-40B4-BE49-F238E27FC236}">
                    <a16:creationId xmlns:a16="http://schemas.microsoft.com/office/drawing/2014/main" id="{8946776F-A86A-43AF-8AD4-D3A2A2CE4F67}"/>
                  </a:ext>
                </a:extLst>
              </p:cNvPr>
              <p:cNvSpPr/>
              <p:nvPr/>
            </p:nvSpPr>
            <p:spPr bwMode="gray">
              <a:xfrm>
                <a:off x="1535666" y="2130548"/>
                <a:ext cx="1061090" cy="530545"/>
              </a:xfrm>
              <a:custGeom>
                <a:avLst/>
                <a:gdLst>
                  <a:gd name="connsiteX0" fmla="*/ 355600 w 711200"/>
                  <a:gd name="connsiteY0" fmla="*/ 0 h 355600"/>
                  <a:gd name="connsiteX1" fmla="*/ 711200 w 711200"/>
                  <a:gd name="connsiteY1" fmla="*/ 355600 h 355600"/>
                  <a:gd name="connsiteX2" fmla="*/ 0 w 711200"/>
                  <a:gd name="connsiteY2" fmla="*/ 355600 h 355600"/>
                  <a:gd name="connsiteX3" fmla="*/ 355600 w 711200"/>
                  <a:gd name="connsiteY3" fmla="*/ 0 h 355600"/>
                  <a:gd name="connsiteX0" fmla="*/ 0 w 711200"/>
                  <a:gd name="connsiteY0" fmla="*/ 355600 h 447040"/>
                  <a:gd name="connsiteX1" fmla="*/ 355600 w 711200"/>
                  <a:gd name="connsiteY1" fmla="*/ 0 h 447040"/>
                  <a:gd name="connsiteX2" fmla="*/ 711200 w 711200"/>
                  <a:gd name="connsiteY2" fmla="*/ 355600 h 447040"/>
                  <a:gd name="connsiteX3" fmla="*/ 91440 w 711200"/>
                  <a:gd name="connsiteY3" fmla="*/ 447040 h 447040"/>
                  <a:gd name="connsiteX0" fmla="*/ 0 w 711200"/>
                  <a:gd name="connsiteY0" fmla="*/ 355600 h 355600"/>
                  <a:gd name="connsiteX1" fmla="*/ 355600 w 711200"/>
                  <a:gd name="connsiteY1" fmla="*/ 0 h 355600"/>
                  <a:gd name="connsiteX2" fmla="*/ 711200 w 711200"/>
                  <a:gd name="connsiteY2" fmla="*/ 355600 h 355600"/>
                </a:gdLst>
                <a:ahLst/>
                <a:cxnLst>
                  <a:cxn ang="0">
                    <a:pos x="connsiteX0" y="connsiteY0"/>
                  </a:cxn>
                  <a:cxn ang="0">
                    <a:pos x="connsiteX1" y="connsiteY1"/>
                  </a:cxn>
                  <a:cxn ang="0">
                    <a:pos x="connsiteX2" y="connsiteY2"/>
                  </a:cxn>
                </a:cxnLst>
                <a:rect l="l" t="t" r="r" b="b"/>
                <a:pathLst>
                  <a:path w="711200" h="355600">
                    <a:moveTo>
                      <a:pt x="0" y="355600"/>
                    </a:moveTo>
                    <a:cubicBezTo>
                      <a:pt x="0" y="159208"/>
                      <a:pt x="159208" y="0"/>
                      <a:pt x="355600" y="0"/>
                    </a:cubicBezTo>
                    <a:cubicBezTo>
                      <a:pt x="551992" y="0"/>
                      <a:pt x="711200" y="159208"/>
                      <a:pt x="711200" y="355600"/>
                    </a:cubicBez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Futura"/>
                </a:endParaRPr>
              </a:p>
            </p:txBody>
          </p:sp>
          <p:sp>
            <p:nvSpPr>
              <p:cNvPr id="95" name="Freeform: Shape 94">
                <a:extLst>
                  <a:ext uri="{FF2B5EF4-FFF2-40B4-BE49-F238E27FC236}">
                    <a16:creationId xmlns:a16="http://schemas.microsoft.com/office/drawing/2014/main" id="{124ACE7E-617C-4E72-8EF9-48FA1E44BBA1}"/>
                  </a:ext>
                </a:extLst>
              </p:cNvPr>
              <p:cNvSpPr/>
              <p:nvPr/>
            </p:nvSpPr>
            <p:spPr bwMode="gray">
              <a:xfrm>
                <a:off x="465661" y="2661093"/>
                <a:ext cx="1061090" cy="530545"/>
              </a:xfrm>
              <a:custGeom>
                <a:avLst/>
                <a:gdLst>
                  <a:gd name="connsiteX0" fmla="*/ 0 w 711200"/>
                  <a:gd name="connsiteY0" fmla="*/ 0 h 355600"/>
                  <a:gd name="connsiteX1" fmla="*/ 711200 w 711200"/>
                  <a:gd name="connsiteY1" fmla="*/ 0 h 355600"/>
                  <a:gd name="connsiteX2" fmla="*/ 355600 w 711200"/>
                  <a:gd name="connsiteY2" fmla="*/ 355600 h 355600"/>
                  <a:gd name="connsiteX3" fmla="*/ 0 w 711200"/>
                  <a:gd name="connsiteY3" fmla="*/ 0 h 355600"/>
                  <a:gd name="connsiteX0" fmla="*/ 711200 w 802640"/>
                  <a:gd name="connsiteY0" fmla="*/ 0 h 355600"/>
                  <a:gd name="connsiteX1" fmla="*/ 355600 w 802640"/>
                  <a:gd name="connsiteY1" fmla="*/ 355600 h 355600"/>
                  <a:gd name="connsiteX2" fmla="*/ 0 w 802640"/>
                  <a:gd name="connsiteY2" fmla="*/ 0 h 355600"/>
                  <a:gd name="connsiteX3" fmla="*/ 802640 w 802640"/>
                  <a:gd name="connsiteY3" fmla="*/ 91440 h 355600"/>
                  <a:gd name="connsiteX0" fmla="*/ 711200 w 711200"/>
                  <a:gd name="connsiteY0" fmla="*/ 293408 h 649008"/>
                  <a:gd name="connsiteX1" fmla="*/ 355600 w 711200"/>
                  <a:gd name="connsiteY1" fmla="*/ 649008 h 649008"/>
                  <a:gd name="connsiteX2" fmla="*/ 0 w 711200"/>
                  <a:gd name="connsiteY2" fmla="*/ 293408 h 649008"/>
                  <a:gd name="connsiteX3" fmla="*/ 390083 w 711200"/>
                  <a:gd name="connsiteY3" fmla="*/ 0 h 649008"/>
                  <a:gd name="connsiteX0" fmla="*/ 711200 w 711200"/>
                  <a:gd name="connsiteY0" fmla="*/ 0 h 355600"/>
                  <a:gd name="connsiteX1" fmla="*/ 355600 w 711200"/>
                  <a:gd name="connsiteY1" fmla="*/ 355600 h 355600"/>
                  <a:gd name="connsiteX2" fmla="*/ 0 w 711200"/>
                  <a:gd name="connsiteY2" fmla="*/ 0 h 355600"/>
                </a:gdLst>
                <a:ahLst/>
                <a:cxnLst>
                  <a:cxn ang="0">
                    <a:pos x="connsiteX0" y="connsiteY0"/>
                  </a:cxn>
                  <a:cxn ang="0">
                    <a:pos x="connsiteX1" y="connsiteY1"/>
                  </a:cxn>
                  <a:cxn ang="0">
                    <a:pos x="connsiteX2" y="connsiteY2"/>
                  </a:cxn>
                </a:cxnLst>
                <a:rect l="l" t="t" r="r" b="b"/>
                <a:pathLst>
                  <a:path w="711200" h="355600">
                    <a:moveTo>
                      <a:pt x="711200" y="0"/>
                    </a:moveTo>
                    <a:cubicBezTo>
                      <a:pt x="711200" y="196392"/>
                      <a:pt x="551992" y="355600"/>
                      <a:pt x="355600" y="355600"/>
                    </a:cubicBezTo>
                    <a:cubicBezTo>
                      <a:pt x="159208" y="355600"/>
                      <a:pt x="0" y="196392"/>
                      <a:pt x="0" y="0"/>
                    </a:cubicBez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Futura"/>
                </a:endParaRPr>
              </a:p>
            </p:txBody>
          </p:sp>
          <p:sp>
            <p:nvSpPr>
              <p:cNvPr id="96" name="Oval 95">
                <a:extLst>
                  <a:ext uri="{FF2B5EF4-FFF2-40B4-BE49-F238E27FC236}">
                    <a16:creationId xmlns:a16="http://schemas.microsoft.com/office/drawing/2014/main" id="{6ADF5C86-8056-4EB5-A31E-A06A6D6F4ABB}"/>
                  </a:ext>
                </a:extLst>
              </p:cNvPr>
              <p:cNvSpPr/>
              <p:nvPr/>
            </p:nvSpPr>
            <p:spPr bwMode="gray">
              <a:xfrm>
                <a:off x="125024" y="2630194"/>
                <a:ext cx="68213" cy="6821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Futura"/>
                </a:endParaRPr>
              </a:p>
            </p:txBody>
          </p:sp>
          <p:sp>
            <p:nvSpPr>
              <p:cNvPr id="97" name="Oval 96">
                <a:extLst>
                  <a:ext uri="{FF2B5EF4-FFF2-40B4-BE49-F238E27FC236}">
                    <a16:creationId xmlns:a16="http://schemas.microsoft.com/office/drawing/2014/main" id="{4E6301DC-0077-4B94-901E-1A3B4867849D}"/>
                  </a:ext>
                </a:extLst>
              </p:cNvPr>
              <p:cNvSpPr/>
              <p:nvPr/>
            </p:nvSpPr>
            <p:spPr bwMode="gray">
              <a:xfrm>
                <a:off x="1669553" y="2266854"/>
                <a:ext cx="793317" cy="79331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Futura"/>
                </a:endParaRPr>
              </a:p>
            </p:txBody>
          </p:sp>
          <p:sp>
            <p:nvSpPr>
              <p:cNvPr id="98" name="Oval 97">
                <a:extLst>
                  <a:ext uri="{FF2B5EF4-FFF2-40B4-BE49-F238E27FC236}">
                    <a16:creationId xmlns:a16="http://schemas.microsoft.com/office/drawing/2014/main" id="{45383FDA-20B7-4ED5-8CFC-BA1F503B2ED1}"/>
                  </a:ext>
                </a:extLst>
              </p:cNvPr>
              <p:cNvSpPr/>
              <p:nvPr/>
            </p:nvSpPr>
            <p:spPr bwMode="gray">
              <a:xfrm>
                <a:off x="599547" y="2266854"/>
                <a:ext cx="793317" cy="79331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Futura"/>
                </a:endParaRPr>
              </a:p>
            </p:txBody>
          </p:sp>
          <p:sp>
            <p:nvSpPr>
              <p:cNvPr id="99" name="Isosceles Triangle 98">
                <a:extLst>
                  <a:ext uri="{FF2B5EF4-FFF2-40B4-BE49-F238E27FC236}">
                    <a16:creationId xmlns:a16="http://schemas.microsoft.com/office/drawing/2014/main" id="{835096B1-4032-46B6-9BAF-83FC19EF1E89}"/>
                  </a:ext>
                </a:extLst>
              </p:cNvPr>
              <p:cNvSpPr/>
              <p:nvPr/>
            </p:nvSpPr>
            <p:spPr bwMode="gray">
              <a:xfrm rot="10800000">
                <a:off x="1970004" y="3124672"/>
                <a:ext cx="192416" cy="165876"/>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Futura"/>
                </a:endParaRPr>
              </a:p>
            </p:txBody>
          </p:sp>
          <p:sp>
            <p:nvSpPr>
              <p:cNvPr id="100" name="Isosceles Triangle 99">
                <a:extLst>
                  <a:ext uri="{FF2B5EF4-FFF2-40B4-BE49-F238E27FC236}">
                    <a16:creationId xmlns:a16="http://schemas.microsoft.com/office/drawing/2014/main" id="{83FB2EA7-C356-41D2-8C99-B3A0EE506E1B}"/>
                  </a:ext>
                </a:extLst>
              </p:cNvPr>
              <p:cNvSpPr/>
              <p:nvPr/>
            </p:nvSpPr>
            <p:spPr bwMode="gray">
              <a:xfrm>
                <a:off x="899997" y="2036475"/>
                <a:ext cx="192416" cy="165876"/>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Futura"/>
                </a:endParaRPr>
              </a:p>
            </p:txBody>
          </p:sp>
          <p:pic>
            <p:nvPicPr>
              <p:cNvPr id="101" name="Picture 100">
                <a:extLst>
                  <a:ext uri="{FF2B5EF4-FFF2-40B4-BE49-F238E27FC236}">
                    <a16:creationId xmlns:a16="http://schemas.microsoft.com/office/drawing/2014/main" id="{5ABAF666-A703-4FEC-A046-362C864D8069}"/>
                  </a:ext>
                </a:extLst>
              </p:cNvPr>
              <p:cNvPicPr>
                <a:picLocks noChangeAspect="1"/>
              </p:cNvPicPr>
              <p:nvPr/>
            </p:nvPicPr>
            <p:blipFill>
              <a:blip r:embed="rId7"/>
              <a:srcRect/>
              <a:stretch/>
            </p:blipFill>
            <p:spPr>
              <a:xfrm>
                <a:off x="791939" y="2457885"/>
                <a:ext cx="408534" cy="411256"/>
              </a:xfrm>
              <a:prstGeom prst="rect">
                <a:avLst/>
              </a:prstGeom>
            </p:spPr>
          </p:pic>
          <p:pic>
            <p:nvPicPr>
              <p:cNvPr id="102" name="Picture 101">
                <a:extLst>
                  <a:ext uri="{FF2B5EF4-FFF2-40B4-BE49-F238E27FC236}">
                    <a16:creationId xmlns:a16="http://schemas.microsoft.com/office/drawing/2014/main" id="{04645B87-1B39-4BCA-AA5C-39C1AA99B4A5}"/>
                  </a:ext>
                </a:extLst>
              </p:cNvPr>
              <p:cNvPicPr>
                <a:picLocks noChangeAspect="1"/>
              </p:cNvPicPr>
              <p:nvPr/>
            </p:nvPicPr>
            <p:blipFill>
              <a:blip r:embed="rId8"/>
              <a:srcRect/>
              <a:stretch/>
            </p:blipFill>
            <p:spPr>
              <a:xfrm>
                <a:off x="1878013" y="2486643"/>
                <a:ext cx="376398" cy="353738"/>
              </a:xfrm>
              <a:prstGeom prst="rect">
                <a:avLst/>
              </a:prstGeom>
            </p:spPr>
          </p:pic>
        </p:grpSp>
        <p:sp>
          <p:nvSpPr>
            <p:cNvPr id="62" name="TextBox 61">
              <a:extLst>
                <a:ext uri="{FF2B5EF4-FFF2-40B4-BE49-F238E27FC236}">
                  <a16:creationId xmlns:a16="http://schemas.microsoft.com/office/drawing/2014/main" id="{809F2FB8-12DD-4B40-B2E2-EE769079782B}"/>
                </a:ext>
              </a:extLst>
            </p:cNvPr>
            <p:cNvSpPr txBox="1"/>
            <p:nvPr/>
          </p:nvSpPr>
          <p:spPr bwMode="gray">
            <a:xfrm>
              <a:off x="373611" y="1414977"/>
              <a:ext cx="1227072" cy="456610"/>
            </a:xfrm>
            <a:prstGeom prst="rect">
              <a:avLst/>
            </a:prstGeom>
            <a:noFill/>
          </p:spPr>
          <p:txBody>
            <a:bodyPr wrap="square" lIns="0" tIns="0" rIns="0" bIns="0" rtlCol="0">
              <a:spAutoFit/>
            </a:bodyPr>
            <a:lstStyle/>
            <a:p>
              <a:pPr algn="l">
                <a:spcBef>
                  <a:spcPts val="300"/>
                </a:spcBef>
              </a:pPr>
              <a:r>
                <a:rPr lang="en-US" sz="1100" b="1" dirty="0">
                  <a:latin typeface="Futura"/>
                </a:rPr>
                <a:t>Orientation</a:t>
              </a:r>
            </a:p>
            <a:p>
              <a:pPr marL="115888" indent="-115888" algn="l">
                <a:spcBef>
                  <a:spcPts val="300"/>
                </a:spcBef>
                <a:buFont typeface="Arial" panose="020B0604020202020204" pitchFamily="34" charset="0"/>
                <a:buChar char="•"/>
              </a:pPr>
              <a:r>
                <a:rPr lang="en-US" sz="1050" dirty="0">
                  <a:latin typeface="Futura"/>
                </a:rPr>
                <a:t>How to onboard new MDC students</a:t>
              </a:r>
            </a:p>
          </p:txBody>
        </p:sp>
        <p:sp>
          <p:nvSpPr>
            <p:cNvPr id="63" name="TextBox 62">
              <a:extLst>
                <a:ext uri="{FF2B5EF4-FFF2-40B4-BE49-F238E27FC236}">
                  <a16:creationId xmlns:a16="http://schemas.microsoft.com/office/drawing/2014/main" id="{E298ACC4-C2E4-43F0-8294-9A31ABE1235C}"/>
                </a:ext>
              </a:extLst>
            </p:cNvPr>
            <p:cNvSpPr txBox="1"/>
            <p:nvPr/>
          </p:nvSpPr>
          <p:spPr bwMode="gray">
            <a:xfrm>
              <a:off x="1262069" y="3460907"/>
              <a:ext cx="1591152" cy="880132"/>
            </a:xfrm>
            <a:prstGeom prst="rect">
              <a:avLst/>
            </a:prstGeom>
            <a:noFill/>
          </p:spPr>
          <p:txBody>
            <a:bodyPr wrap="square" lIns="0" tIns="0" rIns="0" bIns="0" rtlCol="0">
              <a:spAutoFit/>
            </a:bodyPr>
            <a:lstStyle/>
            <a:p>
              <a:pPr algn="l">
                <a:spcBef>
                  <a:spcPts val="300"/>
                </a:spcBef>
              </a:pPr>
              <a:r>
                <a:rPr lang="en-US" sz="1100" b="1" dirty="0">
                  <a:latin typeface="Futura"/>
                </a:rPr>
                <a:t>Communication Technology</a:t>
              </a:r>
            </a:p>
            <a:p>
              <a:pPr marL="114300" indent="-114300">
                <a:spcBef>
                  <a:spcPts val="300"/>
                </a:spcBef>
                <a:buFont typeface="Arial" panose="020B0604020202020204" pitchFamily="34" charset="0"/>
                <a:buChar char="•"/>
              </a:pPr>
              <a:r>
                <a:rPr lang="en-US" sz="1050" dirty="0">
                  <a:latin typeface="Futura"/>
                </a:rPr>
                <a:t>How to use key platforms Navigate, Signal Vine,  Blackboard, Teams, and Zoom</a:t>
              </a:r>
            </a:p>
          </p:txBody>
        </p:sp>
      </p:grpSp>
      <p:sp>
        <p:nvSpPr>
          <p:cNvPr id="2" name="TextBox 1">
            <a:extLst>
              <a:ext uri="{FF2B5EF4-FFF2-40B4-BE49-F238E27FC236}">
                <a16:creationId xmlns:a16="http://schemas.microsoft.com/office/drawing/2014/main" id="{FEB911FF-BA88-4B2F-8716-90EB8007CC5C}"/>
              </a:ext>
            </a:extLst>
          </p:cNvPr>
          <p:cNvSpPr txBox="1"/>
          <p:nvPr/>
        </p:nvSpPr>
        <p:spPr>
          <a:xfrm>
            <a:off x="198203" y="1091248"/>
            <a:ext cx="10406735" cy="646331"/>
          </a:xfrm>
          <a:prstGeom prst="rect">
            <a:avLst/>
          </a:prstGeom>
          <a:noFill/>
        </p:spPr>
        <p:txBody>
          <a:bodyPr wrap="square" rtlCol="0">
            <a:spAutoFit/>
          </a:bodyPr>
          <a:lstStyle/>
          <a:p>
            <a:r>
              <a:rPr lang="en-US" dirty="0">
                <a:latin typeface="Futura"/>
              </a:rPr>
              <a:t>Staff training is paramount, all staff are required to attend annual onboarding training and ad-hoc trainings as needed. </a:t>
            </a:r>
          </a:p>
        </p:txBody>
      </p:sp>
    </p:spTree>
    <p:extLst>
      <p:ext uri="{BB962C8B-B14F-4D97-AF65-F5344CB8AC3E}">
        <p14:creationId xmlns:p14="http://schemas.microsoft.com/office/powerpoint/2010/main" val="219359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5400000">
            <a:off x="8613648" y="4892040"/>
            <a:ext cx="6516303" cy="646331"/>
          </a:xfrm>
          <a:prstGeom prst="rect">
            <a:avLst/>
          </a:prstGeom>
          <a:noFill/>
        </p:spPr>
        <p:txBody>
          <a:bodyPr wrap="square" rtlCol="0">
            <a:spAutoFit/>
          </a:bodyPr>
          <a:lstStyle/>
          <a:p>
            <a:r>
              <a:rPr lang="en-US" sz="3600" dirty="0">
                <a:solidFill>
                  <a:schemeClr val="bg1"/>
                </a:solidFill>
                <a:latin typeface="Futura"/>
              </a:rPr>
              <a:t>Miami Dade College</a:t>
            </a:r>
          </a:p>
        </p:txBody>
      </p:sp>
      <p:sp>
        <p:nvSpPr>
          <p:cNvPr id="5" name="TextBox 4"/>
          <p:cNvSpPr txBox="1"/>
          <p:nvPr/>
        </p:nvSpPr>
        <p:spPr>
          <a:xfrm>
            <a:off x="198203" y="91974"/>
            <a:ext cx="10430565" cy="646331"/>
          </a:xfrm>
          <a:prstGeom prst="rect">
            <a:avLst/>
          </a:prstGeom>
          <a:noFill/>
        </p:spPr>
        <p:txBody>
          <a:bodyPr wrap="square" rtlCol="0">
            <a:spAutoFit/>
          </a:bodyPr>
          <a:lstStyle/>
          <a:p>
            <a:r>
              <a:rPr lang="en-US" sz="3600" dirty="0">
                <a:solidFill>
                  <a:schemeClr val="bg1"/>
                </a:solidFill>
                <a:latin typeface="Futura"/>
              </a:rPr>
              <a:t>Early Alerts and Student Success</a:t>
            </a:r>
          </a:p>
        </p:txBody>
      </p:sp>
      <p:graphicFrame>
        <p:nvGraphicFramePr>
          <p:cNvPr id="6" name="Content Placeholder 2">
            <a:extLst>
              <a:ext uri="{FF2B5EF4-FFF2-40B4-BE49-F238E27FC236}">
                <a16:creationId xmlns:a16="http://schemas.microsoft.com/office/drawing/2014/main" id="{88A6475F-F18D-4863-BE4A-55031B143F71}"/>
              </a:ext>
            </a:extLst>
          </p:cNvPr>
          <p:cNvGraphicFramePr>
            <a:graphicFrameLocks/>
          </p:cNvGraphicFramePr>
          <p:nvPr>
            <p:extLst>
              <p:ext uri="{D42A27DB-BD31-4B8C-83A1-F6EECF244321}">
                <p14:modId xmlns:p14="http://schemas.microsoft.com/office/powerpoint/2010/main" val="1835904490"/>
              </p:ext>
            </p:extLst>
          </p:nvPr>
        </p:nvGraphicFramePr>
        <p:xfrm>
          <a:off x="372712" y="1467995"/>
          <a:ext cx="10175624" cy="4676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2111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5400000">
            <a:off x="8613648" y="4892040"/>
            <a:ext cx="6516303" cy="646331"/>
          </a:xfrm>
          <a:prstGeom prst="rect">
            <a:avLst/>
          </a:prstGeom>
          <a:noFill/>
        </p:spPr>
        <p:txBody>
          <a:bodyPr wrap="square" rtlCol="0">
            <a:spAutoFit/>
          </a:bodyPr>
          <a:lstStyle/>
          <a:p>
            <a:r>
              <a:rPr lang="en-US" sz="3600" dirty="0">
                <a:solidFill>
                  <a:schemeClr val="bg1"/>
                </a:solidFill>
                <a:latin typeface="Futura"/>
              </a:rPr>
              <a:t>Miami Dade College</a:t>
            </a:r>
          </a:p>
        </p:txBody>
      </p:sp>
      <p:sp>
        <p:nvSpPr>
          <p:cNvPr id="5" name="TextBox 4"/>
          <p:cNvSpPr txBox="1"/>
          <p:nvPr/>
        </p:nvSpPr>
        <p:spPr>
          <a:xfrm>
            <a:off x="198203" y="91974"/>
            <a:ext cx="10430565" cy="646331"/>
          </a:xfrm>
          <a:prstGeom prst="rect">
            <a:avLst/>
          </a:prstGeom>
          <a:noFill/>
        </p:spPr>
        <p:txBody>
          <a:bodyPr wrap="square" rtlCol="0">
            <a:spAutoFit/>
          </a:bodyPr>
          <a:lstStyle/>
          <a:p>
            <a:r>
              <a:rPr lang="en-US" sz="3600" i="1" dirty="0">
                <a:solidFill>
                  <a:schemeClr val="bg1"/>
                </a:solidFill>
                <a:latin typeface="Futura"/>
              </a:rPr>
              <a:t>Proactive Nudging</a:t>
            </a:r>
          </a:p>
        </p:txBody>
      </p:sp>
      <p:graphicFrame>
        <p:nvGraphicFramePr>
          <p:cNvPr id="7" name="Content Placeholder 8">
            <a:extLst>
              <a:ext uri="{FF2B5EF4-FFF2-40B4-BE49-F238E27FC236}">
                <a16:creationId xmlns:a16="http://schemas.microsoft.com/office/drawing/2014/main" id="{2073B03B-42E3-4B7F-94AE-01E1D2F0A075}"/>
              </a:ext>
            </a:extLst>
          </p:cNvPr>
          <p:cNvGraphicFramePr>
            <a:graphicFrameLocks/>
          </p:cNvGraphicFramePr>
          <p:nvPr>
            <p:extLst>
              <p:ext uri="{D42A27DB-BD31-4B8C-83A1-F6EECF244321}">
                <p14:modId xmlns:p14="http://schemas.microsoft.com/office/powerpoint/2010/main" val="3456656877"/>
              </p:ext>
            </p:extLst>
          </p:nvPr>
        </p:nvGraphicFramePr>
        <p:xfrm>
          <a:off x="285701" y="1691679"/>
          <a:ext cx="6646322" cy="4900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lus Sign 7">
            <a:extLst>
              <a:ext uri="{FF2B5EF4-FFF2-40B4-BE49-F238E27FC236}">
                <a16:creationId xmlns:a16="http://schemas.microsoft.com/office/drawing/2014/main" id="{220596E4-82C2-4CB7-96B4-7D3A7AA21B5D}"/>
              </a:ext>
            </a:extLst>
          </p:cNvPr>
          <p:cNvSpPr/>
          <p:nvPr/>
        </p:nvSpPr>
        <p:spPr>
          <a:xfrm>
            <a:off x="6932023" y="3206066"/>
            <a:ext cx="1721784" cy="1666990"/>
          </a:xfrm>
          <a:prstGeom prst="mathPlus">
            <a:avLst/>
          </a:prstGeom>
          <a:solidFill>
            <a:srgbClr val="00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Futura"/>
            </a:endParaRPr>
          </a:p>
        </p:txBody>
      </p:sp>
      <p:sp>
        <p:nvSpPr>
          <p:cNvPr id="9" name="TextBox 8">
            <a:extLst>
              <a:ext uri="{FF2B5EF4-FFF2-40B4-BE49-F238E27FC236}">
                <a16:creationId xmlns:a16="http://schemas.microsoft.com/office/drawing/2014/main" id="{2F96D250-A5A2-47A3-A148-9FC1A4C87610}"/>
              </a:ext>
            </a:extLst>
          </p:cNvPr>
          <p:cNvSpPr txBox="1"/>
          <p:nvPr/>
        </p:nvSpPr>
        <p:spPr>
          <a:xfrm>
            <a:off x="8479237" y="3206066"/>
            <a:ext cx="2765114" cy="1569660"/>
          </a:xfrm>
          <a:prstGeom prst="rect">
            <a:avLst/>
          </a:prstGeom>
          <a:noFill/>
        </p:spPr>
        <p:txBody>
          <a:bodyPr wrap="square" rtlCol="0">
            <a:spAutoFit/>
          </a:bodyPr>
          <a:lstStyle/>
          <a:p>
            <a:pPr algn="ctr"/>
            <a:r>
              <a:rPr lang="en-US" sz="3200" b="1" dirty="0">
                <a:solidFill>
                  <a:srgbClr val="005FA3"/>
                </a:solidFill>
                <a:latin typeface="Futura"/>
              </a:rPr>
              <a:t>Writing Wednesday Workshops</a:t>
            </a:r>
          </a:p>
        </p:txBody>
      </p:sp>
      <p:sp>
        <p:nvSpPr>
          <p:cNvPr id="2" name="TextBox 1">
            <a:extLst>
              <a:ext uri="{FF2B5EF4-FFF2-40B4-BE49-F238E27FC236}">
                <a16:creationId xmlns:a16="http://schemas.microsoft.com/office/drawing/2014/main" id="{7E48AE70-0FD6-4D00-A617-0A7106A6B40D}"/>
              </a:ext>
            </a:extLst>
          </p:cNvPr>
          <p:cNvSpPr txBox="1"/>
          <p:nvPr/>
        </p:nvSpPr>
        <p:spPr>
          <a:xfrm>
            <a:off x="2540001" y="925378"/>
            <a:ext cx="9008633" cy="1015663"/>
          </a:xfrm>
          <a:prstGeom prst="rect">
            <a:avLst/>
          </a:prstGeom>
          <a:noFill/>
        </p:spPr>
        <p:txBody>
          <a:bodyPr wrap="square" rtlCol="0">
            <a:spAutoFit/>
          </a:bodyPr>
          <a:lstStyle/>
          <a:p>
            <a:r>
              <a:rPr lang="en-US" sz="2000" dirty="0">
                <a:latin typeface="Futura"/>
              </a:rPr>
              <a:t>Text nudges throughout the semester to engage students with academic and non-academic content; open lines of communication; teach students HOW and WHEN to use support systems.</a:t>
            </a:r>
          </a:p>
        </p:txBody>
      </p:sp>
    </p:spTree>
    <p:extLst>
      <p:ext uri="{BB962C8B-B14F-4D97-AF65-F5344CB8AC3E}">
        <p14:creationId xmlns:p14="http://schemas.microsoft.com/office/powerpoint/2010/main" val="3382238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5400000">
            <a:off x="8613648" y="4892040"/>
            <a:ext cx="6516303" cy="646331"/>
          </a:xfrm>
          <a:prstGeom prst="rect">
            <a:avLst/>
          </a:prstGeom>
          <a:noFill/>
        </p:spPr>
        <p:txBody>
          <a:bodyPr wrap="square" rtlCol="0">
            <a:spAutoFit/>
          </a:bodyPr>
          <a:lstStyle/>
          <a:p>
            <a:r>
              <a:rPr lang="en-US" sz="3600" dirty="0">
                <a:solidFill>
                  <a:schemeClr val="bg1"/>
                </a:solidFill>
                <a:latin typeface="Futura"/>
              </a:rPr>
              <a:t>Miami Dade College</a:t>
            </a:r>
          </a:p>
        </p:txBody>
      </p:sp>
      <p:sp>
        <p:nvSpPr>
          <p:cNvPr id="5" name="TextBox 4"/>
          <p:cNvSpPr txBox="1"/>
          <p:nvPr/>
        </p:nvSpPr>
        <p:spPr>
          <a:xfrm>
            <a:off x="198203" y="91974"/>
            <a:ext cx="10430565" cy="646331"/>
          </a:xfrm>
          <a:prstGeom prst="rect">
            <a:avLst/>
          </a:prstGeom>
          <a:noFill/>
        </p:spPr>
        <p:txBody>
          <a:bodyPr wrap="square" rtlCol="0">
            <a:spAutoFit/>
          </a:bodyPr>
          <a:lstStyle/>
          <a:p>
            <a:r>
              <a:rPr lang="en-US" sz="3600" dirty="0">
                <a:solidFill>
                  <a:schemeClr val="bg1"/>
                </a:solidFill>
                <a:latin typeface="Futura"/>
              </a:rPr>
              <a:t>Early Alerts</a:t>
            </a:r>
          </a:p>
        </p:txBody>
      </p:sp>
      <p:sp>
        <p:nvSpPr>
          <p:cNvPr id="10" name="Pentagon 99">
            <a:extLst>
              <a:ext uri="{FF2B5EF4-FFF2-40B4-BE49-F238E27FC236}">
                <a16:creationId xmlns:a16="http://schemas.microsoft.com/office/drawing/2014/main" id="{838323D6-9DB6-4982-9913-C637A8D1870E}"/>
              </a:ext>
            </a:extLst>
          </p:cNvPr>
          <p:cNvSpPr/>
          <p:nvPr/>
        </p:nvSpPr>
        <p:spPr bwMode="gray">
          <a:xfrm rot="5400000">
            <a:off x="9266574" y="3743234"/>
            <a:ext cx="2051986" cy="1405496"/>
          </a:xfrm>
          <a:prstGeom prst="homePlate">
            <a:avLst>
              <a:gd name="adj" fmla="val 0"/>
            </a:avLst>
          </a:prstGeom>
          <a:solidFill>
            <a:schemeClr val="accent3">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2000" dirty="0">
              <a:solidFill>
                <a:schemeClr val="bg1"/>
              </a:solidFill>
              <a:latin typeface="Futura"/>
            </a:endParaRPr>
          </a:p>
        </p:txBody>
      </p:sp>
      <p:sp>
        <p:nvSpPr>
          <p:cNvPr id="11" name="Chevron 103">
            <a:extLst>
              <a:ext uri="{FF2B5EF4-FFF2-40B4-BE49-F238E27FC236}">
                <a16:creationId xmlns:a16="http://schemas.microsoft.com/office/drawing/2014/main" id="{CB2AEDFA-6DD1-4E6D-B3AC-0347692270DE}"/>
              </a:ext>
            </a:extLst>
          </p:cNvPr>
          <p:cNvSpPr/>
          <p:nvPr/>
        </p:nvSpPr>
        <p:spPr bwMode="gray">
          <a:xfrm flipH="1">
            <a:off x="3771536" y="4792915"/>
            <a:ext cx="3888466" cy="1598526"/>
          </a:xfrm>
          <a:prstGeom prst="chevron">
            <a:avLst>
              <a:gd name="adj" fmla="val 38717"/>
            </a:avLst>
          </a:prstGeom>
          <a:solidFill>
            <a:schemeClr val="accent5"/>
          </a:solidFill>
          <a:ln w="9525" cap="flat" cmpd="sng" algn="ctr">
            <a:noFill/>
            <a:prstDash val="solid"/>
            <a:round/>
            <a:headEnd type="none" w="med" len="med"/>
            <a:tailEnd type="none" w="med" len="med"/>
          </a:ln>
          <a:effectLst/>
        </p:spPr>
        <p:txBody>
          <a:bodyPr vert="horz" wrap="square" lIns="130629" tIns="65314" rIns="130629" bIns="65314" numCol="1" rtlCol="0" anchor="ctr" anchorCtr="0" compatLnSpc="1">
            <a:prstTxWarp prst="textNoShape">
              <a:avLst/>
            </a:prstTxWarp>
          </a:bodyPr>
          <a:lstStyle/>
          <a:p>
            <a:pPr algn="ctr" defTabSz="2091006"/>
            <a:endParaRPr lang="en-US" sz="2000" dirty="0">
              <a:latin typeface="Futura"/>
            </a:endParaRPr>
          </a:p>
        </p:txBody>
      </p:sp>
      <p:sp>
        <p:nvSpPr>
          <p:cNvPr id="12" name="Chevron 104">
            <a:extLst>
              <a:ext uri="{FF2B5EF4-FFF2-40B4-BE49-F238E27FC236}">
                <a16:creationId xmlns:a16="http://schemas.microsoft.com/office/drawing/2014/main" id="{AD4898F3-A292-4C0A-BCC1-149F593DB02D}"/>
              </a:ext>
            </a:extLst>
          </p:cNvPr>
          <p:cNvSpPr/>
          <p:nvPr/>
        </p:nvSpPr>
        <p:spPr bwMode="gray">
          <a:xfrm flipH="1">
            <a:off x="436597" y="4792915"/>
            <a:ext cx="3888466" cy="1598526"/>
          </a:xfrm>
          <a:prstGeom prst="chevron">
            <a:avLst>
              <a:gd name="adj" fmla="val 38717"/>
            </a:avLst>
          </a:prstGeom>
          <a:solidFill>
            <a:schemeClr val="accent6"/>
          </a:solidFill>
          <a:ln w="9525" cap="flat" cmpd="sng" algn="ctr">
            <a:noFill/>
            <a:prstDash val="solid"/>
            <a:round/>
            <a:headEnd type="none" w="med" len="med"/>
            <a:tailEnd type="none" w="med" len="med"/>
          </a:ln>
          <a:effectLst/>
        </p:spPr>
        <p:txBody>
          <a:bodyPr vert="horz" wrap="square" lIns="130629" tIns="65314" rIns="130629" bIns="65314" numCol="1" rtlCol="0" anchor="ctr" anchorCtr="0" compatLnSpc="1">
            <a:prstTxWarp prst="textNoShape">
              <a:avLst/>
            </a:prstTxWarp>
          </a:bodyPr>
          <a:lstStyle/>
          <a:p>
            <a:pPr algn="ctr" defTabSz="2091006"/>
            <a:endParaRPr lang="en-US" sz="2000" dirty="0">
              <a:latin typeface="Futura"/>
            </a:endParaRPr>
          </a:p>
        </p:txBody>
      </p:sp>
      <p:sp>
        <p:nvSpPr>
          <p:cNvPr id="13" name="Pentagon 106">
            <a:extLst>
              <a:ext uri="{FF2B5EF4-FFF2-40B4-BE49-F238E27FC236}">
                <a16:creationId xmlns:a16="http://schemas.microsoft.com/office/drawing/2014/main" id="{00D750B7-9A3E-4F4A-89AE-6E29283483B1}"/>
              </a:ext>
            </a:extLst>
          </p:cNvPr>
          <p:cNvSpPr/>
          <p:nvPr/>
        </p:nvSpPr>
        <p:spPr bwMode="gray">
          <a:xfrm flipH="1">
            <a:off x="7108831" y="4792915"/>
            <a:ext cx="3886106" cy="1598526"/>
          </a:xfrm>
          <a:prstGeom prst="homePlate">
            <a:avLst>
              <a:gd name="adj" fmla="val 39035"/>
            </a:avLst>
          </a:prstGeom>
          <a:solidFill>
            <a:schemeClr val="accent3">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2000" dirty="0">
              <a:solidFill>
                <a:schemeClr val="bg1"/>
              </a:solidFill>
              <a:latin typeface="Futura"/>
            </a:endParaRPr>
          </a:p>
        </p:txBody>
      </p:sp>
      <p:sp>
        <p:nvSpPr>
          <p:cNvPr id="14" name="Chevron 107">
            <a:extLst>
              <a:ext uri="{FF2B5EF4-FFF2-40B4-BE49-F238E27FC236}">
                <a16:creationId xmlns:a16="http://schemas.microsoft.com/office/drawing/2014/main" id="{FC5B601A-82D5-452E-83B7-8C28E6741E9F}"/>
              </a:ext>
            </a:extLst>
          </p:cNvPr>
          <p:cNvSpPr/>
          <p:nvPr/>
        </p:nvSpPr>
        <p:spPr bwMode="gray">
          <a:xfrm>
            <a:off x="3771548" y="2740932"/>
            <a:ext cx="3888466" cy="1598526"/>
          </a:xfrm>
          <a:prstGeom prst="chevron">
            <a:avLst>
              <a:gd name="adj" fmla="val 38717"/>
            </a:avLst>
          </a:prstGeom>
          <a:solidFill>
            <a:schemeClr val="accent3"/>
          </a:solidFill>
          <a:ln w="9525" cap="flat" cmpd="sng" algn="ctr">
            <a:noFill/>
            <a:prstDash val="solid"/>
            <a:round/>
            <a:headEnd type="none" w="med" len="med"/>
            <a:tailEnd type="none" w="med" len="med"/>
          </a:ln>
          <a:effectLst/>
        </p:spPr>
        <p:txBody>
          <a:bodyPr vert="horz" wrap="square" lIns="130629" tIns="65314" rIns="130629" bIns="65314" numCol="1" rtlCol="0" anchor="ctr" anchorCtr="0" compatLnSpc="1">
            <a:prstTxWarp prst="textNoShape">
              <a:avLst/>
            </a:prstTxWarp>
          </a:bodyPr>
          <a:lstStyle/>
          <a:p>
            <a:pPr algn="ctr" defTabSz="2091006"/>
            <a:endParaRPr lang="en-US" sz="2000" dirty="0">
              <a:latin typeface="Futura"/>
            </a:endParaRPr>
          </a:p>
        </p:txBody>
      </p:sp>
      <p:sp>
        <p:nvSpPr>
          <p:cNvPr id="15" name="Chevron 108">
            <a:extLst>
              <a:ext uri="{FF2B5EF4-FFF2-40B4-BE49-F238E27FC236}">
                <a16:creationId xmlns:a16="http://schemas.microsoft.com/office/drawing/2014/main" id="{8010AA91-9246-4545-9EEB-0B1CB6908613}"/>
              </a:ext>
            </a:extLst>
          </p:cNvPr>
          <p:cNvSpPr/>
          <p:nvPr/>
        </p:nvSpPr>
        <p:spPr bwMode="gray">
          <a:xfrm>
            <a:off x="7106471" y="2740932"/>
            <a:ext cx="3888466" cy="1598526"/>
          </a:xfrm>
          <a:prstGeom prst="chevron">
            <a:avLst>
              <a:gd name="adj" fmla="val 38717"/>
            </a:avLst>
          </a:prstGeom>
          <a:solidFill>
            <a:schemeClr val="accent3">
              <a:lumMod val="75000"/>
            </a:schemeClr>
          </a:solidFill>
          <a:ln w="9525" cap="flat" cmpd="sng" algn="ctr">
            <a:noFill/>
            <a:prstDash val="solid"/>
            <a:round/>
            <a:headEnd type="none" w="med" len="med"/>
            <a:tailEnd type="none" w="med" len="med"/>
          </a:ln>
          <a:effectLst/>
        </p:spPr>
        <p:txBody>
          <a:bodyPr vert="horz" wrap="square" lIns="130629" tIns="65314" rIns="130629" bIns="65314" numCol="1" rtlCol="0" anchor="ctr" anchorCtr="0" compatLnSpc="1">
            <a:prstTxWarp prst="textNoShape">
              <a:avLst/>
            </a:prstTxWarp>
          </a:bodyPr>
          <a:lstStyle/>
          <a:p>
            <a:pPr algn="ctr" defTabSz="2091006"/>
            <a:endParaRPr lang="en-US" sz="2000" dirty="0">
              <a:latin typeface="Futura"/>
            </a:endParaRPr>
          </a:p>
        </p:txBody>
      </p:sp>
      <p:sp>
        <p:nvSpPr>
          <p:cNvPr id="16" name="Pentagon 109">
            <a:extLst>
              <a:ext uri="{FF2B5EF4-FFF2-40B4-BE49-F238E27FC236}">
                <a16:creationId xmlns:a16="http://schemas.microsoft.com/office/drawing/2014/main" id="{C3703CD1-AEFF-46AF-BEB3-34F32E3F9CBF}"/>
              </a:ext>
            </a:extLst>
          </p:cNvPr>
          <p:cNvSpPr/>
          <p:nvPr/>
        </p:nvSpPr>
        <p:spPr bwMode="gray">
          <a:xfrm rot="5400000">
            <a:off x="9125511" y="3204865"/>
            <a:ext cx="2333356" cy="1405496"/>
          </a:xfrm>
          <a:prstGeom prst="homePlate">
            <a:avLst>
              <a:gd name="adj" fmla="val 39035"/>
            </a:avLst>
          </a:prstGeom>
          <a:solidFill>
            <a:schemeClr val="accent3">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2000" dirty="0">
              <a:solidFill>
                <a:schemeClr val="bg1"/>
              </a:solidFill>
              <a:latin typeface="Futura"/>
            </a:endParaRPr>
          </a:p>
        </p:txBody>
      </p:sp>
      <p:sp>
        <p:nvSpPr>
          <p:cNvPr id="17" name="Pentagon 110">
            <a:extLst>
              <a:ext uri="{FF2B5EF4-FFF2-40B4-BE49-F238E27FC236}">
                <a16:creationId xmlns:a16="http://schemas.microsoft.com/office/drawing/2014/main" id="{294B849D-C641-4CD4-952C-27F004591228}"/>
              </a:ext>
            </a:extLst>
          </p:cNvPr>
          <p:cNvSpPr/>
          <p:nvPr/>
        </p:nvSpPr>
        <p:spPr bwMode="gray">
          <a:xfrm>
            <a:off x="436597" y="2740932"/>
            <a:ext cx="3886106" cy="1598526"/>
          </a:xfrm>
          <a:prstGeom prst="homePlate">
            <a:avLst>
              <a:gd name="adj" fmla="val 39035"/>
            </a:avLst>
          </a:prstGeom>
          <a:solidFill>
            <a:srgbClr val="0070C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2000" dirty="0">
              <a:solidFill>
                <a:schemeClr val="bg1"/>
              </a:solidFill>
              <a:latin typeface="Futura"/>
            </a:endParaRPr>
          </a:p>
        </p:txBody>
      </p:sp>
      <p:sp>
        <p:nvSpPr>
          <p:cNvPr id="18" name="Oval 17">
            <a:extLst>
              <a:ext uri="{FF2B5EF4-FFF2-40B4-BE49-F238E27FC236}">
                <a16:creationId xmlns:a16="http://schemas.microsoft.com/office/drawing/2014/main" id="{DFFACCF2-4DEC-4DBD-B545-0A7B4543348D}"/>
              </a:ext>
            </a:extLst>
          </p:cNvPr>
          <p:cNvSpPr/>
          <p:nvPr/>
        </p:nvSpPr>
        <p:spPr bwMode="gray">
          <a:xfrm>
            <a:off x="7826778" y="3360868"/>
            <a:ext cx="358656" cy="358656"/>
          </a:xfrm>
          <a:prstGeom prst="ellipse">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2091006"/>
            <a:r>
              <a:rPr lang="en-US" sz="2200" b="1" dirty="0">
                <a:solidFill>
                  <a:schemeClr val="tx2"/>
                </a:solidFill>
                <a:latin typeface="Futura"/>
              </a:rPr>
              <a:t>3</a:t>
            </a:r>
          </a:p>
        </p:txBody>
      </p:sp>
      <p:sp>
        <p:nvSpPr>
          <p:cNvPr id="19" name="Oval 18">
            <a:extLst>
              <a:ext uri="{FF2B5EF4-FFF2-40B4-BE49-F238E27FC236}">
                <a16:creationId xmlns:a16="http://schemas.microsoft.com/office/drawing/2014/main" id="{B8D78B02-1F36-4393-9923-0A943A4ABB98}"/>
              </a:ext>
            </a:extLst>
          </p:cNvPr>
          <p:cNvSpPr/>
          <p:nvPr/>
        </p:nvSpPr>
        <p:spPr bwMode="gray">
          <a:xfrm>
            <a:off x="4489482" y="3360868"/>
            <a:ext cx="358656" cy="358656"/>
          </a:xfrm>
          <a:prstGeom prst="ellipse">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2091006"/>
            <a:r>
              <a:rPr lang="en-US" sz="2286" b="1" dirty="0">
                <a:solidFill>
                  <a:schemeClr val="tx2"/>
                </a:solidFill>
                <a:latin typeface="Futura"/>
              </a:rPr>
              <a:t>2</a:t>
            </a:r>
          </a:p>
        </p:txBody>
      </p:sp>
      <p:sp>
        <p:nvSpPr>
          <p:cNvPr id="20" name="Text Placeholder 1">
            <a:extLst>
              <a:ext uri="{FF2B5EF4-FFF2-40B4-BE49-F238E27FC236}">
                <a16:creationId xmlns:a16="http://schemas.microsoft.com/office/drawing/2014/main" id="{771B9A55-A05B-4DC6-91EE-9F6DC3185E2C}"/>
              </a:ext>
            </a:extLst>
          </p:cNvPr>
          <p:cNvSpPr txBox="1">
            <a:spLocks/>
          </p:cNvSpPr>
          <p:nvPr/>
        </p:nvSpPr>
        <p:spPr bwMode="gray">
          <a:xfrm>
            <a:off x="1155742" y="2959460"/>
            <a:ext cx="2553099" cy="1161472"/>
          </a:xfrm>
          <a:prstGeom prst="rect">
            <a:avLst/>
          </a:prstGeom>
        </p:spPr>
        <p:txBody>
          <a:bodyPr vert="horz" wrap="square" lIns="0" tIns="0" rIns="0" bIns="0" rtlCol="0" anchor="ctr" anchorCtr="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sz="1571" b="1" dirty="0">
                <a:solidFill>
                  <a:schemeClr val="bg1"/>
                </a:solidFill>
                <a:latin typeface="Futura"/>
              </a:rPr>
              <a:t>Professor has concern</a:t>
            </a:r>
          </a:p>
          <a:p>
            <a:pPr marL="0" indent="0">
              <a:buNone/>
            </a:pPr>
            <a:r>
              <a:rPr lang="en-US" sz="1286" dirty="0">
                <a:solidFill>
                  <a:schemeClr val="bg1"/>
                </a:solidFill>
                <a:latin typeface="Futura"/>
              </a:rPr>
              <a:t>Blackboard assists in alert and/or intervention</a:t>
            </a:r>
          </a:p>
          <a:p>
            <a:pPr marL="0" indent="0">
              <a:buNone/>
            </a:pPr>
            <a:r>
              <a:rPr lang="en-US" sz="1286" dirty="0">
                <a:solidFill>
                  <a:schemeClr val="bg1"/>
                </a:solidFill>
                <a:latin typeface="Futura"/>
              </a:rPr>
              <a:t>Classroom-based intervention occurs</a:t>
            </a:r>
          </a:p>
        </p:txBody>
      </p:sp>
      <p:sp>
        <p:nvSpPr>
          <p:cNvPr id="21" name="Oval 20">
            <a:extLst>
              <a:ext uri="{FF2B5EF4-FFF2-40B4-BE49-F238E27FC236}">
                <a16:creationId xmlns:a16="http://schemas.microsoft.com/office/drawing/2014/main" id="{E8D9FBA2-F16B-4C6D-9995-D5CC4701202D}"/>
              </a:ext>
            </a:extLst>
          </p:cNvPr>
          <p:cNvSpPr/>
          <p:nvPr/>
        </p:nvSpPr>
        <p:spPr bwMode="gray">
          <a:xfrm>
            <a:off x="687574" y="3360868"/>
            <a:ext cx="358656" cy="358656"/>
          </a:xfrm>
          <a:prstGeom prst="ellipse">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2091006"/>
            <a:r>
              <a:rPr lang="en-US" sz="2286" b="1" dirty="0">
                <a:solidFill>
                  <a:schemeClr val="tx2"/>
                </a:solidFill>
                <a:latin typeface="Futura"/>
              </a:rPr>
              <a:t>1</a:t>
            </a:r>
          </a:p>
        </p:txBody>
      </p:sp>
      <p:sp>
        <p:nvSpPr>
          <p:cNvPr id="22" name="Oval 21">
            <a:extLst>
              <a:ext uri="{FF2B5EF4-FFF2-40B4-BE49-F238E27FC236}">
                <a16:creationId xmlns:a16="http://schemas.microsoft.com/office/drawing/2014/main" id="{01BF118E-4913-400C-A383-D8842F191056}"/>
              </a:ext>
            </a:extLst>
          </p:cNvPr>
          <p:cNvSpPr/>
          <p:nvPr/>
        </p:nvSpPr>
        <p:spPr bwMode="gray">
          <a:xfrm>
            <a:off x="7567646" y="5412851"/>
            <a:ext cx="358656" cy="358656"/>
          </a:xfrm>
          <a:prstGeom prst="ellipse">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2091006"/>
            <a:r>
              <a:rPr lang="en-US" sz="2286" b="1" dirty="0">
                <a:solidFill>
                  <a:schemeClr val="tx2"/>
                </a:solidFill>
                <a:latin typeface="Futura"/>
              </a:rPr>
              <a:t>4</a:t>
            </a:r>
          </a:p>
        </p:txBody>
      </p:sp>
      <p:sp>
        <p:nvSpPr>
          <p:cNvPr id="23" name="Oval 22">
            <a:extLst>
              <a:ext uri="{FF2B5EF4-FFF2-40B4-BE49-F238E27FC236}">
                <a16:creationId xmlns:a16="http://schemas.microsoft.com/office/drawing/2014/main" id="{531300A6-48C4-4D4B-94C0-950497420572}"/>
              </a:ext>
            </a:extLst>
          </p:cNvPr>
          <p:cNvSpPr/>
          <p:nvPr/>
        </p:nvSpPr>
        <p:spPr bwMode="gray">
          <a:xfrm>
            <a:off x="4143266" y="5412851"/>
            <a:ext cx="358656" cy="358656"/>
          </a:xfrm>
          <a:prstGeom prst="ellipse">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2091006"/>
            <a:r>
              <a:rPr lang="en-US" sz="2286" b="1" dirty="0">
                <a:solidFill>
                  <a:schemeClr val="tx2"/>
                </a:solidFill>
                <a:latin typeface="Futura"/>
              </a:rPr>
              <a:t>5</a:t>
            </a:r>
          </a:p>
        </p:txBody>
      </p:sp>
      <p:sp>
        <p:nvSpPr>
          <p:cNvPr id="24" name="Oval 23">
            <a:extLst>
              <a:ext uri="{FF2B5EF4-FFF2-40B4-BE49-F238E27FC236}">
                <a16:creationId xmlns:a16="http://schemas.microsoft.com/office/drawing/2014/main" id="{E1CBC863-C8BB-46B4-97C3-68066919B1F9}"/>
              </a:ext>
            </a:extLst>
          </p:cNvPr>
          <p:cNvSpPr/>
          <p:nvPr/>
        </p:nvSpPr>
        <p:spPr bwMode="gray">
          <a:xfrm>
            <a:off x="687574" y="5412851"/>
            <a:ext cx="358656" cy="358656"/>
          </a:xfrm>
          <a:prstGeom prst="ellipse">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2091006"/>
            <a:r>
              <a:rPr lang="en-US" sz="2286" b="1" dirty="0">
                <a:solidFill>
                  <a:schemeClr val="tx2"/>
                </a:solidFill>
                <a:latin typeface="Futura"/>
              </a:rPr>
              <a:t>6</a:t>
            </a:r>
          </a:p>
        </p:txBody>
      </p:sp>
      <p:sp>
        <p:nvSpPr>
          <p:cNvPr id="25" name="Text Placeholder 1">
            <a:extLst>
              <a:ext uri="{FF2B5EF4-FFF2-40B4-BE49-F238E27FC236}">
                <a16:creationId xmlns:a16="http://schemas.microsoft.com/office/drawing/2014/main" id="{0B922751-3C2E-4EAD-BFC4-264F5677A7DC}"/>
              </a:ext>
            </a:extLst>
          </p:cNvPr>
          <p:cNvSpPr txBox="1">
            <a:spLocks/>
          </p:cNvSpPr>
          <p:nvPr/>
        </p:nvSpPr>
        <p:spPr bwMode="gray">
          <a:xfrm>
            <a:off x="4971061" y="3068528"/>
            <a:ext cx="2268506" cy="943335"/>
          </a:xfrm>
          <a:prstGeom prst="rect">
            <a:avLst/>
          </a:prstGeom>
        </p:spPr>
        <p:txBody>
          <a:bodyPr vert="horz" wrap="square" lIns="0" tIns="0" rIns="0" bIns="0" rtlCol="0" anchor="ctr" anchorCtr="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sz="1571" b="1" dirty="0">
                <a:solidFill>
                  <a:schemeClr val="bg1"/>
                </a:solidFill>
                <a:latin typeface="Futura"/>
              </a:rPr>
              <a:t>Professor indicates concern in Navigate</a:t>
            </a:r>
          </a:p>
          <a:p>
            <a:pPr marL="0" indent="0">
              <a:buNone/>
            </a:pPr>
            <a:r>
              <a:rPr lang="en-US" sz="1286" dirty="0">
                <a:solidFill>
                  <a:schemeClr val="bg1"/>
                </a:solidFill>
                <a:latin typeface="Futura"/>
              </a:rPr>
              <a:t>Professor submits alert or progress report</a:t>
            </a:r>
          </a:p>
        </p:txBody>
      </p:sp>
      <p:sp>
        <p:nvSpPr>
          <p:cNvPr id="26" name="Text Placeholder 1">
            <a:extLst>
              <a:ext uri="{FF2B5EF4-FFF2-40B4-BE49-F238E27FC236}">
                <a16:creationId xmlns:a16="http://schemas.microsoft.com/office/drawing/2014/main" id="{0C30D1F7-63C4-4F0A-BF3A-4FA163300347}"/>
              </a:ext>
            </a:extLst>
          </p:cNvPr>
          <p:cNvSpPr txBox="1">
            <a:spLocks/>
          </p:cNvSpPr>
          <p:nvPr/>
        </p:nvSpPr>
        <p:spPr bwMode="gray">
          <a:xfrm>
            <a:off x="8397537" y="3068529"/>
            <a:ext cx="2268506" cy="943335"/>
          </a:xfrm>
          <a:prstGeom prst="rect">
            <a:avLst/>
          </a:prstGeom>
        </p:spPr>
        <p:txBody>
          <a:bodyPr vert="horz" wrap="square" lIns="0" tIns="0" rIns="0" bIns="0" rtlCol="0" anchor="ctr" anchorCtr="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sz="1571" b="1" dirty="0">
                <a:solidFill>
                  <a:schemeClr val="bg1"/>
                </a:solidFill>
                <a:latin typeface="Futura"/>
              </a:rPr>
              <a:t>Student receives automated email</a:t>
            </a:r>
          </a:p>
          <a:p>
            <a:pPr marL="0" indent="0">
              <a:buNone/>
            </a:pPr>
            <a:r>
              <a:rPr lang="en-US" sz="1286" dirty="0">
                <a:solidFill>
                  <a:schemeClr val="bg1"/>
                </a:solidFill>
                <a:latin typeface="Futura"/>
              </a:rPr>
              <a:t>Email includes relevant resources</a:t>
            </a:r>
          </a:p>
        </p:txBody>
      </p:sp>
      <p:sp>
        <p:nvSpPr>
          <p:cNvPr id="27" name="Text Placeholder 1">
            <a:extLst>
              <a:ext uri="{FF2B5EF4-FFF2-40B4-BE49-F238E27FC236}">
                <a16:creationId xmlns:a16="http://schemas.microsoft.com/office/drawing/2014/main" id="{00E9AB96-AF79-4630-A43B-E00E6C303DB1}"/>
              </a:ext>
            </a:extLst>
          </p:cNvPr>
          <p:cNvSpPr txBox="1">
            <a:spLocks/>
          </p:cNvSpPr>
          <p:nvPr/>
        </p:nvSpPr>
        <p:spPr bwMode="gray">
          <a:xfrm>
            <a:off x="1155742" y="5120513"/>
            <a:ext cx="2403690" cy="943335"/>
          </a:xfrm>
          <a:prstGeom prst="rect">
            <a:avLst/>
          </a:prstGeom>
        </p:spPr>
        <p:txBody>
          <a:bodyPr vert="horz" wrap="square" lIns="0" tIns="0" rIns="0" bIns="0" rtlCol="0" anchor="ctr" anchorCtr="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sz="1571" b="1" dirty="0">
                <a:solidFill>
                  <a:schemeClr val="bg1"/>
                </a:solidFill>
                <a:latin typeface="Futura"/>
              </a:rPr>
              <a:t>College Success Coach follows up</a:t>
            </a:r>
          </a:p>
          <a:p>
            <a:pPr marL="0" indent="0">
              <a:buNone/>
            </a:pPr>
            <a:r>
              <a:rPr lang="en-US" sz="1286" dirty="0">
                <a:solidFill>
                  <a:schemeClr val="bg1"/>
                </a:solidFill>
                <a:latin typeface="Futura"/>
              </a:rPr>
              <a:t>Success Coach ensures student receives needed support</a:t>
            </a:r>
          </a:p>
        </p:txBody>
      </p:sp>
      <p:sp>
        <p:nvSpPr>
          <p:cNvPr id="28" name="Text Placeholder 1">
            <a:extLst>
              <a:ext uri="{FF2B5EF4-FFF2-40B4-BE49-F238E27FC236}">
                <a16:creationId xmlns:a16="http://schemas.microsoft.com/office/drawing/2014/main" id="{74AC4714-FD50-4B46-ADAF-846DC69F4A50}"/>
              </a:ext>
            </a:extLst>
          </p:cNvPr>
          <p:cNvSpPr txBox="1">
            <a:spLocks/>
          </p:cNvSpPr>
          <p:nvPr/>
        </p:nvSpPr>
        <p:spPr bwMode="gray">
          <a:xfrm>
            <a:off x="4616104" y="5120512"/>
            <a:ext cx="2268506" cy="943335"/>
          </a:xfrm>
          <a:prstGeom prst="rect">
            <a:avLst/>
          </a:prstGeom>
        </p:spPr>
        <p:txBody>
          <a:bodyPr vert="horz" wrap="square" lIns="0" tIns="0" rIns="0" bIns="0" rtlCol="0" anchor="ctr" anchorCtr="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sz="1571" b="1" dirty="0">
                <a:solidFill>
                  <a:schemeClr val="bg1"/>
                </a:solidFill>
                <a:latin typeface="Futura"/>
              </a:rPr>
              <a:t>College Success Team manages case</a:t>
            </a:r>
          </a:p>
          <a:p>
            <a:pPr marL="0" indent="0">
              <a:buNone/>
            </a:pPr>
            <a:r>
              <a:rPr lang="en-US" sz="1286" dirty="0">
                <a:solidFill>
                  <a:schemeClr val="bg1"/>
                </a:solidFill>
                <a:latin typeface="Futura"/>
              </a:rPr>
              <a:t>Team refers the case to appropriate support staff</a:t>
            </a:r>
          </a:p>
        </p:txBody>
      </p:sp>
      <p:sp>
        <p:nvSpPr>
          <p:cNvPr id="29" name="Text Placeholder 1">
            <a:extLst>
              <a:ext uri="{FF2B5EF4-FFF2-40B4-BE49-F238E27FC236}">
                <a16:creationId xmlns:a16="http://schemas.microsoft.com/office/drawing/2014/main" id="{CD447164-1877-468B-84AF-C8167CF01301}"/>
              </a:ext>
            </a:extLst>
          </p:cNvPr>
          <p:cNvSpPr txBox="1">
            <a:spLocks/>
          </p:cNvSpPr>
          <p:nvPr/>
        </p:nvSpPr>
        <p:spPr bwMode="gray">
          <a:xfrm>
            <a:off x="8268310" y="5134707"/>
            <a:ext cx="2486776" cy="943335"/>
          </a:xfrm>
          <a:prstGeom prst="rect">
            <a:avLst/>
          </a:prstGeom>
        </p:spPr>
        <p:txBody>
          <a:bodyPr vert="horz" wrap="square" lIns="0" tIns="0" rIns="0" bIns="0" rtlCol="0" anchor="ctr" anchorCtr="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sz="1571" b="1" dirty="0">
                <a:solidFill>
                  <a:schemeClr val="bg1"/>
                </a:solidFill>
                <a:latin typeface="Futura"/>
              </a:rPr>
              <a:t>Navigate case is automatically created</a:t>
            </a:r>
          </a:p>
          <a:p>
            <a:pPr marL="0" indent="0">
              <a:buNone/>
            </a:pPr>
            <a:r>
              <a:rPr lang="en-US" sz="1286" dirty="0">
                <a:solidFill>
                  <a:schemeClr val="bg1"/>
                </a:solidFill>
                <a:latin typeface="Futura"/>
              </a:rPr>
              <a:t>Faculty is assigned as “case owner”</a:t>
            </a:r>
          </a:p>
        </p:txBody>
      </p:sp>
      <p:sp>
        <p:nvSpPr>
          <p:cNvPr id="2" name="TextBox 1">
            <a:extLst>
              <a:ext uri="{FF2B5EF4-FFF2-40B4-BE49-F238E27FC236}">
                <a16:creationId xmlns:a16="http://schemas.microsoft.com/office/drawing/2014/main" id="{F3B728BB-B57D-4A04-8E23-3314791703CB}"/>
              </a:ext>
            </a:extLst>
          </p:cNvPr>
          <p:cNvSpPr txBox="1"/>
          <p:nvPr/>
        </p:nvSpPr>
        <p:spPr>
          <a:xfrm>
            <a:off x="633012" y="1045969"/>
            <a:ext cx="8417692"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Futura"/>
              </a:rPr>
              <a:t>Timely response to faculty alert</a:t>
            </a:r>
          </a:p>
          <a:p>
            <a:pPr marL="285750" indent="-285750">
              <a:buFont typeface="Arial" panose="020B0604020202020204" pitchFamily="34" charset="0"/>
              <a:buChar char="•"/>
            </a:pPr>
            <a:r>
              <a:rPr lang="en-US" sz="2000" dirty="0">
                <a:latin typeface="Futura"/>
              </a:rPr>
              <a:t>Keep faculty aware of support being provided</a:t>
            </a:r>
          </a:p>
          <a:p>
            <a:pPr marL="285750" indent="-285750">
              <a:buFont typeface="Arial" panose="020B0604020202020204" pitchFamily="34" charset="0"/>
              <a:buChar char="•"/>
            </a:pPr>
            <a:r>
              <a:rPr lang="en-US" sz="2000" dirty="0">
                <a:latin typeface="Futura"/>
              </a:rPr>
              <a:t>Follow-up to ensure utilization of resource(s</a:t>
            </a:r>
            <a:r>
              <a:rPr lang="en-US" dirty="0">
                <a:latin typeface="Futura"/>
              </a:rPr>
              <a:t>)</a:t>
            </a:r>
          </a:p>
        </p:txBody>
      </p:sp>
    </p:spTree>
    <p:extLst>
      <p:ext uri="{BB962C8B-B14F-4D97-AF65-F5344CB8AC3E}">
        <p14:creationId xmlns:p14="http://schemas.microsoft.com/office/powerpoint/2010/main" val="4200705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5C5062C-4826-4EDC-A08E-6CCBCBE5433D}"/>
              </a:ext>
            </a:extLst>
          </p:cNvPr>
          <p:cNvSpPr>
            <a:spLocks noGrp="1"/>
          </p:cNvSpPr>
          <p:nvPr>
            <p:ph type="subTitle" idx="1"/>
          </p:nvPr>
        </p:nvSpPr>
        <p:spPr>
          <a:xfrm>
            <a:off x="163560" y="6160674"/>
            <a:ext cx="8130557" cy="1394651"/>
          </a:xfrm>
        </p:spPr>
        <p:txBody>
          <a:bodyPr>
            <a:normAutofit/>
          </a:bodyPr>
          <a:lstStyle/>
          <a:p>
            <a:pPr marR="0" lvl="0" algn="l" defTabSz="457200" rtl="0" eaLnBrk="1" fontAlgn="auto" latinLnBrk="0" hangingPunct="1">
              <a:lnSpc>
                <a:spcPct val="100000"/>
              </a:lnSpc>
              <a:spcBef>
                <a:spcPts val="0"/>
              </a:spcBef>
              <a:spcAft>
                <a:spcPts val="0"/>
              </a:spcAft>
              <a:buClrTx/>
              <a:buSzTx/>
              <a:tabLst/>
              <a:defRPr/>
            </a:pPr>
            <a:r>
              <a:rPr lang="en-US" sz="1800" dirty="0">
                <a:solidFill>
                  <a:prstClr val="black"/>
                </a:solidFill>
                <a:latin typeface="Futura"/>
                <a:cs typeface="Calibri" panose="020F0502020204030204" pitchFamily="34" charset="0"/>
              </a:rPr>
              <a:t>* Fall 2020 enrolled total of 8,827 is end of term data</a:t>
            </a:r>
            <a:endParaRPr kumimoji="0" lang="en-US" sz="1800" b="0" i="0" u="none" strike="noStrike" kern="1200" cap="none" spc="0" normalizeH="0" baseline="0" noProof="0" dirty="0">
              <a:ln>
                <a:noFill/>
              </a:ln>
              <a:solidFill>
                <a:prstClr val="black"/>
              </a:solidFill>
              <a:effectLst/>
              <a:uLnTx/>
              <a:uFillTx/>
              <a:latin typeface="Futura"/>
              <a:cs typeface="Calibri" panose="020F0502020204030204" pitchFamily="34" charset="0"/>
            </a:endParaRPr>
          </a:p>
          <a:p>
            <a:pPr marL="285750" indent="-285750">
              <a:buFont typeface="Arial" panose="020B0604020202020204" pitchFamily="34" charset="0"/>
              <a:buChar char="•"/>
            </a:pPr>
            <a:endParaRPr lang="en-US" sz="1400" dirty="0">
              <a:solidFill>
                <a:schemeClr val="tx1"/>
              </a:solidFill>
              <a:latin typeface="Futura"/>
              <a:cs typeface="Calibri" panose="020F0502020204030204" pitchFamily="34" charset="0"/>
            </a:endParaRPr>
          </a:p>
        </p:txBody>
      </p:sp>
      <p:sp>
        <p:nvSpPr>
          <p:cNvPr id="10" name="TextBox 9">
            <a:extLst>
              <a:ext uri="{FF2B5EF4-FFF2-40B4-BE49-F238E27FC236}">
                <a16:creationId xmlns:a16="http://schemas.microsoft.com/office/drawing/2014/main" id="{E1BF5D9E-2CD5-4959-B5A8-4F60DB67E5DA}"/>
              </a:ext>
            </a:extLst>
          </p:cNvPr>
          <p:cNvSpPr txBox="1"/>
          <p:nvPr/>
        </p:nvSpPr>
        <p:spPr>
          <a:xfrm>
            <a:off x="357392" y="38957"/>
            <a:ext cx="9054082" cy="707886"/>
          </a:xfrm>
          <a:prstGeom prst="rect">
            <a:avLst/>
          </a:prstGeom>
          <a:noFill/>
        </p:spPr>
        <p:txBody>
          <a:bodyPr wrap="none" rtlCol="0">
            <a:spAutoFit/>
          </a:bodyPr>
          <a:lstStyle/>
          <a:p>
            <a:r>
              <a:rPr lang="en-US" sz="4000" dirty="0">
                <a:solidFill>
                  <a:schemeClr val="bg1"/>
                </a:solidFill>
                <a:latin typeface="Futura"/>
                <a:cs typeface="Calibri" panose="020F0502020204030204" pitchFamily="34" charset="0"/>
              </a:rPr>
              <a:t>Recruitment – FTIC Onboarding Group</a:t>
            </a:r>
            <a:endParaRPr lang="en-US" dirty="0">
              <a:solidFill>
                <a:schemeClr val="bg1"/>
              </a:solidFill>
              <a:latin typeface="Futura"/>
              <a:cs typeface="Calibri" panose="020F0502020204030204" pitchFamily="34" charset="0"/>
            </a:endParaRPr>
          </a:p>
        </p:txBody>
      </p:sp>
      <p:sp>
        <p:nvSpPr>
          <p:cNvPr id="11" name="TextBox 10">
            <a:extLst>
              <a:ext uri="{FF2B5EF4-FFF2-40B4-BE49-F238E27FC236}">
                <a16:creationId xmlns:a16="http://schemas.microsoft.com/office/drawing/2014/main" id="{AB7204A2-E48B-43F9-8EE4-1ED8BAC5B632}"/>
              </a:ext>
            </a:extLst>
          </p:cNvPr>
          <p:cNvSpPr txBox="1"/>
          <p:nvPr/>
        </p:nvSpPr>
        <p:spPr>
          <a:xfrm rot="5400000">
            <a:off x="8613648" y="4892040"/>
            <a:ext cx="6519672" cy="646331"/>
          </a:xfrm>
          <a:prstGeom prst="rect">
            <a:avLst/>
          </a:prstGeom>
          <a:noFill/>
        </p:spPr>
        <p:txBody>
          <a:bodyPr wrap="square" rtlCol="0">
            <a:spAutoFit/>
          </a:bodyPr>
          <a:lstStyle/>
          <a:p>
            <a:r>
              <a:rPr lang="en-US" sz="3600" dirty="0">
                <a:solidFill>
                  <a:schemeClr val="bg1"/>
                </a:solidFill>
                <a:latin typeface="Futura"/>
                <a:cs typeface="Calibri" panose="020F0502020204030204" pitchFamily="34" charset="0"/>
              </a:rPr>
              <a:t>Miami Dade College</a:t>
            </a:r>
          </a:p>
        </p:txBody>
      </p:sp>
      <p:sp>
        <p:nvSpPr>
          <p:cNvPr id="13" name="Subtitle 2">
            <a:extLst>
              <a:ext uri="{FF2B5EF4-FFF2-40B4-BE49-F238E27FC236}">
                <a16:creationId xmlns:a16="http://schemas.microsoft.com/office/drawing/2014/main" id="{9DF50AD3-88BE-46E3-BE8A-8BE70C121E5E}"/>
              </a:ext>
            </a:extLst>
          </p:cNvPr>
          <p:cNvSpPr txBox="1">
            <a:spLocks/>
          </p:cNvSpPr>
          <p:nvPr/>
        </p:nvSpPr>
        <p:spPr>
          <a:xfrm>
            <a:off x="8462513" y="746843"/>
            <a:ext cx="2834246" cy="376060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endParaRPr lang="en-US" sz="2800" u="sng" dirty="0">
              <a:solidFill>
                <a:schemeClr val="tx1"/>
              </a:solidFill>
              <a:latin typeface="Futura"/>
              <a:cs typeface="Calibri" panose="020F0502020204030204" pitchFamily="34" charset="0"/>
            </a:endParaRPr>
          </a:p>
          <a:p>
            <a:r>
              <a:rPr lang="en-US" sz="2800" u="sng" dirty="0">
                <a:solidFill>
                  <a:schemeClr val="tx1"/>
                </a:solidFill>
                <a:latin typeface="Futura"/>
                <a:cs typeface="Calibri" panose="020F0502020204030204" pitchFamily="34" charset="0"/>
              </a:rPr>
              <a:t>Goa</a:t>
            </a:r>
            <a:r>
              <a:rPr lang="en-US" sz="2800" dirty="0">
                <a:solidFill>
                  <a:schemeClr val="tx1"/>
                </a:solidFill>
                <a:latin typeface="Futura"/>
                <a:cs typeface="Calibri" panose="020F0502020204030204" pitchFamily="34" charset="0"/>
              </a:rPr>
              <a:t>l:</a:t>
            </a:r>
            <a:br>
              <a:rPr lang="en-US" sz="2800" dirty="0">
                <a:solidFill>
                  <a:schemeClr val="tx1"/>
                </a:solidFill>
                <a:latin typeface="Futura"/>
                <a:cs typeface="Calibri" panose="020F0502020204030204" pitchFamily="34" charset="0"/>
              </a:rPr>
            </a:br>
            <a:r>
              <a:rPr lang="en-US" sz="2800" dirty="0">
                <a:solidFill>
                  <a:schemeClr val="tx1"/>
                </a:solidFill>
                <a:latin typeface="Futura"/>
                <a:cs typeface="Calibri" panose="020F0502020204030204" pitchFamily="34" charset="0"/>
              </a:rPr>
              <a:t>Increase overall FTIC-DE Fall 2021 enrollment by 10% from 8,827* to 9,710</a:t>
            </a:r>
          </a:p>
        </p:txBody>
      </p:sp>
      <p:sp>
        <p:nvSpPr>
          <p:cNvPr id="16" name="Arrow: Up 15">
            <a:extLst>
              <a:ext uri="{FF2B5EF4-FFF2-40B4-BE49-F238E27FC236}">
                <a16:creationId xmlns:a16="http://schemas.microsoft.com/office/drawing/2014/main" id="{CB895223-A39B-47A7-BB0B-5A575C50A719}"/>
              </a:ext>
            </a:extLst>
          </p:cNvPr>
          <p:cNvSpPr/>
          <p:nvPr/>
        </p:nvSpPr>
        <p:spPr>
          <a:xfrm rot="10800000">
            <a:off x="9273308" y="4193284"/>
            <a:ext cx="1423157" cy="1394651"/>
          </a:xfrm>
          <a:prstGeom prst="upArrow">
            <a:avLst/>
          </a:prstGeom>
          <a:solidFill>
            <a:srgbClr val="FFC00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1954454"/>
              <a:satOff val="-31534"/>
              <a:lumOff val="-5490"/>
              <a:alphaOff val="0"/>
            </a:schemeClr>
          </a:fillRef>
          <a:effectRef idx="2">
            <a:schemeClr val="accent2">
              <a:hueOff val="1954454"/>
              <a:satOff val="-31534"/>
              <a:lumOff val="-5490"/>
              <a:alphaOff val="0"/>
            </a:schemeClr>
          </a:effectRef>
          <a:fontRef idx="minor">
            <a:schemeClr val="lt1"/>
          </a:fontRef>
        </p:style>
      </p:sp>
      <p:sp>
        <p:nvSpPr>
          <p:cNvPr id="17" name="Rectangle 16">
            <a:extLst>
              <a:ext uri="{FF2B5EF4-FFF2-40B4-BE49-F238E27FC236}">
                <a16:creationId xmlns:a16="http://schemas.microsoft.com/office/drawing/2014/main" id="{9697CB2F-3A32-422C-BB43-E4D56876947F}"/>
              </a:ext>
            </a:extLst>
          </p:cNvPr>
          <p:cNvSpPr/>
          <p:nvPr/>
        </p:nvSpPr>
        <p:spPr>
          <a:xfrm>
            <a:off x="8438209" y="5587937"/>
            <a:ext cx="2882853" cy="1077218"/>
          </a:xfrm>
          <a:prstGeom prst="rect">
            <a:avLst/>
          </a:prstGeom>
          <a:noFill/>
        </p:spPr>
        <p:txBody>
          <a:bodyPr wrap="square" lIns="91440" tIns="45720" rIns="91440" bIns="45720">
            <a:spAutoFit/>
          </a:bodyPr>
          <a:lstStyle/>
          <a:p>
            <a:pPr algn="ctr"/>
            <a:r>
              <a:rPr lang="en-US" sz="3200" dirty="0">
                <a:ln w="0"/>
                <a:solidFill>
                  <a:srgbClr val="005FA3"/>
                </a:solidFill>
                <a:effectLst>
                  <a:outerShdw blurRad="38100" dist="25400" dir="5400000" algn="ctr" rotWithShape="0">
                    <a:srgbClr val="6E747A">
                      <a:alpha val="43000"/>
                    </a:srgbClr>
                  </a:outerShdw>
                </a:effectLst>
                <a:latin typeface="Futura"/>
                <a:cs typeface="Calibri" panose="020F0502020204030204" pitchFamily="34" charset="0"/>
              </a:rPr>
              <a:t>Goal </a:t>
            </a:r>
          </a:p>
          <a:p>
            <a:pPr algn="ctr"/>
            <a:r>
              <a:rPr lang="en-US" sz="3200" dirty="0">
                <a:ln w="0"/>
                <a:solidFill>
                  <a:srgbClr val="005FA3"/>
                </a:solidFill>
                <a:effectLst>
                  <a:outerShdw blurRad="38100" dist="25400" dir="5400000" algn="ctr" rotWithShape="0">
                    <a:srgbClr val="6E747A">
                      <a:alpha val="43000"/>
                    </a:srgbClr>
                  </a:outerShdw>
                </a:effectLst>
                <a:latin typeface="Futura"/>
                <a:cs typeface="Calibri" panose="020F0502020204030204" pitchFamily="34" charset="0"/>
              </a:rPr>
              <a:t>not yet met</a:t>
            </a:r>
          </a:p>
        </p:txBody>
      </p:sp>
      <p:graphicFrame>
        <p:nvGraphicFramePr>
          <p:cNvPr id="5" name="Table 4">
            <a:extLst>
              <a:ext uri="{FF2B5EF4-FFF2-40B4-BE49-F238E27FC236}">
                <a16:creationId xmlns:a16="http://schemas.microsoft.com/office/drawing/2014/main" id="{D096CFA0-F0F6-4C8B-9863-A38F09AA660E}"/>
              </a:ext>
            </a:extLst>
          </p:cNvPr>
          <p:cNvGraphicFramePr>
            <a:graphicFrameLocks noGrp="1"/>
          </p:cNvGraphicFramePr>
          <p:nvPr>
            <p:extLst>
              <p:ext uri="{D42A27DB-BD31-4B8C-83A1-F6EECF244321}">
                <p14:modId xmlns:p14="http://schemas.microsoft.com/office/powerpoint/2010/main" val="604700298"/>
              </p:ext>
            </p:extLst>
          </p:nvPr>
        </p:nvGraphicFramePr>
        <p:xfrm>
          <a:off x="245645" y="1411088"/>
          <a:ext cx="8048472" cy="3719369"/>
        </p:xfrm>
        <a:graphic>
          <a:graphicData uri="http://schemas.openxmlformats.org/drawingml/2006/table">
            <a:tbl>
              <a:tblPr/>
              <a:tblGrid>
                <a:gridCol w="1341412">
                  <a:extLst>
                    <a:ext uri="{9D8B030D-6E8A-4147-A177-3AD203B41FA5}">
                      <a16:colId xmlns:a16="http://schemas.microsoft.com/office/drawing/2014/main" val="1072206308"/>
                    </a:ext>
                  </a:extLst>
                </a:gridCol>
                <a:gridCol w="1341412">
                  <a:extLst>
                    <a:ext uri="{9D8B030D-6E8A-4147-A177-3AD203B41FA5}">
                      <a16:colId xmlns:a16="http://schemas.microsoft.com/office/drawing/2014/main" val="3684764324"/>
                    </a:ext>
                  </a:extLst>
                </a:gridCol>
                <a:gridCol w="1341412">
                  <a:extLst>
                    <a:ext uri="{9D8B030D-6E8A-4147-A177-3AD203B41FA5}">
                      <a16:colId xmlns:a16="http://schemas.microsoft.com/office/drawing/2014/main" val="75828673"/>
                    </a:ext>
                  </a:extLst>
                </a:gridCol>
                <a:gridCol w="1341412">
                  <a:extLst>
                    <a:ext uri="{9D8B030D-6E8A-4147-A177-3AD203B41FA5}">
                      <a16:colId xmlns:a16="http://schemas.microsoft.com/office/drawing/2014/main" val="2885334907"/>
                    </a:ext>
                  </a:extLst>
                </a:gridCol>
                <a:gridCol w="1341412">
                  <a:extLst>
                    <a:ext uri="{9D8B030D-6E8A-4147-A177-3AD203B41FA5}">
                      <a16:colId xmlns:a16="http://schemas.microsoft.com/office/drawing/2014/main" val="674808631"/>
                    </a:ext>
                  </a:extLst>
                </a:gridCol>
                <a:gridCol w="1341412">
                  <a:extLst>
                    <a:ext uri="{9D8B030D-6E8A-4147-A177-3AD203B41FA5}">
                      <a16:colId xmlns:a16="http://schemas.microsoft.com/office/drawing/2014/main" val="3425061558"/>
                    </a:ext>
                  </a:extLst>
                </a:gridCol>
              </a:tblGrid>
              <a:tr h="837199">
                <a:tc>
                  <a:txBody>
                    <a:bodyPr/>
                    <a:lstStyle/>
                    <a:p>
                      <a:pPr algn="ctr" fontAlgn="ctr"/>
                      <a:r>
                        <a:rPr lang="en-US" sz="1000" b="1" i="0" u="none" strike="noStrike" dirty="0">
                          <a:solidFill>
                            <a:srgbClr val="000000"/>
                          </a:solidFill>
                          <a:effectLst/>
                          <a:latin typeface="Calibri" panose="020F0502020204030204" pitchFamily="34" charset="0"/>
                        </a:rPr>
                        <a:t>Majority Campus</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000" b="1" i="0" u="none" strike="noStrike" dirty="0">
                          <a:solidFill>
                            <a:srgbClr val="000000"/>
                          </a:solidFill>
                          <a:effectLst/>
                          <a:latin typeface="Calibri" panose="020F0502020204030204" pitchFamily="34" charset="0"/>
                        </a:rPr>
                        <a:t>FTIC DE Fall 2019 Enrolled Cohort Term Totals</a:t>
                      </a:r>
                      <a:br>
                        <a:rPr lang="en-US" sz="1000" b="1" i="0" u="none" strike="noStrike" dirty="0">
                          <a:solidFill>
                            <a:srgbClr val="000000"/>
                          </a:solidFill>
                          <a:effectLst/>
                          <a:latin typeface="Calibri" panose="020F0502020204030204" pitchFamily="34" charset="0"/>
                        </a:rPr>
                      </a:br>
                      <a:r>
                        <a:rPr lang="en-US" sz="1000" b="1" i="0" u="none" strike="noStrike" dirty="0">
                          <a:solidFill>
                            <a:srgbClr val="000000"/>
                          </a:solidFill>
                          <a:effectLst/>
                          <a:latin typeface="Calibri" panose="020F0502020204030204" pitchFamily="34" charset="0"/>
                        </a:rPr>
                        <a:t>[End of Term]</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000" b="1" i="0" u="none" strike="noStrike">
                          <a:solidFill>
                            <a:srgbClr val="000000"/>
                          </a:solidFill>
                          <a:effectLst/>
                          <a:latin typeface="Calibri" panose="020F0502020204030204" pitchFamily="34" charset="0"/>
                        </a:rPr>
                        <a:t>FTIC DE Fall 2020 Enrolled Cohort Term Totals </a:t>
                      </a:r>
                      <a:br>
                        <a:rPr lang="en-US" sz="1000" b="1" i="0" u="none" strike="noStrike">
                          <a:solidFill>
                            <a:srgbClr val="000000"/>
                          </a:solidFill>
                          <a:effectLst/>
                          <a:latin typeface="Calibri" panose="020F0502020204030204" pitchFamily="34" charset="0"/>
                        </a:rPr>
                      </a:br>
                      <a:r>
                        <a:rPr lang="en-US" sz="1000" b="1" i="0" u="none" strike="noStrike">
                          <a:solidFill>
                            <a:srgbClr val="000000"/>
                          </a:solidFill>
                          <a:effectLst/>
                          <a:latin typeface="Calibri" panose="020F0502020204030204" pitchFamily="34" charset="0"/>
                        </a:rPr>
                        <a:t>[End of Term]</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000" b="1" i="0" u="none" strike="noStrike">
                          <a:solidFill>
                            <a:srgbClr val="000000"/>
                          </a:solidFill>
                          <a:effectLst/>
                          <a:latin typeface="Calibri" panose="020F0502020204030204" pitchFamily="34" charset="0"/>
                        </a:rPr>
                        <a:t>FTIC DE Fall 2021 Projected Enrollment (10% increase based on 2020 figures)</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000" b="1" i="0" u="none" strike="noStrike">
                          <a:solidFill>
                            <a:srgbClr val="000000"/>
                          </a:solidFill>
                          <a:effectLst/>
                          <a:latin typeface="Calibri" panose="020F0502020204030204" pitchFamily="34" charset="0"/>
                        </a:rPr>
                        <a:t>FTIC DE Fall 2021 Enrolled Cohort Term Totals </a:t>
                      </a:r>
                      <a:br>
                        <a:rPr lang="en-US" sz="1000" b="1" i="0" u="none" strike="noStrike">
                          <a:solidFill>
                            <a:srgbClr val="000000"/>
                          </a:solidFill>
                          <a:effectLst/>
                          <a:latin typeface="Calibri" panose="020F0502020204030204" pitchFamily="34" charset="0"/>
                        </a:rPr>
                      </a:br>
                      <a:r>
                        <a:rPr lang="en-US" sz="1000" b="1" i="0" u="none" strike="noStrike">
                          <a:solidFill>
                            <a:srgbClr val="000000"/>
                          </a:solidFill>
                          <a:effectLst/>
                          <a:latin typeface="Calibri" panose="020F0502020204030204" pitchFamily="34" charset="0"/>
                        </a:rPr>
                        <a:t>[as of 9/27/21]</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000" b="1" i="0" u="none" strike="noStrike">
                          <a:solidFill>
                            <a:srgbClr val="000000"/>
                          </a:solidFill>
                          <a:effectLst/>
                          <a:latin typeface="Calibri" panose="020F0502020204030204" pitchFamily="34" charset="0"/>
                        </a:rPr>
                        <a:t>FTIC DE Fall 2021 Percentage of Enrollment Goal</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236689389"/>
                  </a:ext>
                </a:extLst>
              </a:tr>
              <a:tr h="288217">
                <a:tc>
                  <a:txBody>
                    <a:bodyPr/>
                    <a:lstStyle/>
                    <a:p>
                      <a:pPr algn="ctr" fontAlgn="ctr"/>
                      <a:r>
                        <a:rPr lang="en-US" sz="1000" b="0" i="0" u="none" strike="noStrike">
                          <a:solidFill>
                            <a:srgbClr val="000000"/>
                          </a:solidFill>
                          <a:effectLst/>
                          <a:latin typeface="Calibri" panose="020F0502020204030204" pitchFamily="34" charset="0"/>
                        </a:rPr>
                        <a:t>Kendall</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3,765</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2,905</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000000"/>
                          </a:solidFill>
                          <a:effectLst/>
                          <a:latin typeface="Calibri" panose="020F0502020204030204" pitchFamily="34" charset="0"/>
                        </a:rPr>
                        <a:t>3,196</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Calibri" panose="020F0502020204030204" pitchFamily="34" charset="0"/>
                        </a:rPr>
                        <a:t>2,958</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Calibri" panose="020F0502020204030204" pitchFamily="34" charset="0"/>
                        </a:rPr>
                        <a:t>93%</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7435316"/>
                  </a:ext>
                </a:extLst>
              </a:tr>
              <a:tr h="288217">
                <a:tc>
                  <a:txBody>
                    <a:bodyPr/>
                    <a:lstStyle/>
                    <a:p>
                      <a:pPr algn="ctr" fontAlgn="ctr"/>
                      <a:r>
                        <a:rPr lang="en-US" sz="1000" b="0" i="0" u="none" strike="noStrike">
                          <a:solidFill>
                            <a:srgbClr val="000000"/>
                          </a:solidFill>
                          <a:effectLst/>
                          <a:latin typeface="Calibri" panose="020F0502020204030204" pitchFamily="34" charset="0"/>
                        </a:rPr>
                        <a:t>North</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1,706</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1,414</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000000"/>
                          </a:solidFill>
                          <a:effectLst/>
                          <a:latin typeface="Calibri" panose="020F0502020204030204" pitchFamily="34" charset="0"/>
                        </a:rPr>
                        <a:t>1,555</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Calibri" panose="020F0502020204030204" pitchFamily="34" charset="0"/>
                        </a:rPr>
                        <a:t>1,551</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Calibri" panose="020F0502020204030204" pitchFamily="34" charset="0"/>
                        </a:rPr>
                        <a:t>100%</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49590473"/>
                  </a:ext>
                </a:extLst>
              </a:tr>
              <a:tr h="288217">
                <a:tc>
                  <a:txBody>
                    <a:bodyPr/>
                    <a:lstStyle/>
                    <a:p>
                      <a:pPr algn="ctr" fontAlgn="ctr"/>
                      <a:r>
                        <a:rPr lang="en-US" sz="1000" b="0" i="0" u="none" strike="noStrike">
                          <a:solidFill>
                            <a:srgbClr val="000000"/>
                          </a:solidFill>
                          <a:effectLst/>
                          <a:latin typeface="Calibri" panose="020F0502020204030204" pitchFamily="34" charset="0"/>
                        </a:rPr>
                        <a:t>Wolfson</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1,554</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1,185</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dirty="0">
                          <a:solidFill>
                            <a:srgbClr val="000000"/>
                          </a:solidFill>
                          <a:effectLst/>
                          <a:latin typeface="Calibri" panose="020F0502020204030204" pitchFamily="34" charset="0"/>
                        </a:rPr>
                        <a:t>1,304</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Calibri" panose="020F0502020204030204" pitchFamily="34" charset="0"/>
                        </a:rPr>
                        <a:t>1,172</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Calibri" panose="020F0502020204030204" pitchFamily="34" charset="0"/>
                        </a:rPr>
                        <a:t>90%</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4170516"/>
                  </a:ext>
                </a:extLst>
              </a:tr>
              <a:tr h="288217">
                <a:tc>
                  <a:txBody>
                    <a:bodyPr/>
                    <a:lstStyle/>
                    <a:p>
                      <a:pPr algn="ctr" fontAlgn="ctr"/>
                      <a:r>
                        <a:rPr lang="en-US" sz="1000" b="0" i="0" u="none" strike="noStrike">
                          <a:solidFill>
                            <a:srgbClr val="000000"/>
                          </a:solidFill>
                          <a:effectLst/>
                          <a:latin typeface="Calibri" panose="020F0502020204030204" pitchFamily="34" charset="0"/>
                        </a:rPr>
                        <a:t>Hialeah</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1,065</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906</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000000"/>
                          </a:solidFill>
                          <a:effectLst/>
                          <a:latin typeface="Calibri" panose="020F0502020204030204" pitchFamily="34" charset="0"/>
                        </a:rPr>
                        <a:t>997</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dirty="0">
                          <a:solidFill>
                            <a:srgbClr val="000000"/>
                          </a:solidFill>
                          <a:effectLst/>
                          <a:latin typeface="Calibri" panose="020F0502020204030204" pitchFamily="34" charset="0"/>
                        </a:rPr>
                        <a:t>1,041</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Calibri" panose="020F0502020204030204" pitchFamily="34" charset="0"/>
                        </a:rPr>
                        <a:t>104%</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129101226"/>
                  </a:ext>
                </a:extLst>
              </a:tr>
              <a:tr h="288217">
                <a:tc>
                  <a:txBody>
                    <a:bodyPr/>
                    <a:lstStyle/>
                    <a:p>
                      <a:pPr algn="ctr" fontAlgn="ctr"/>
                      <a:r>
                        <a:rPr lang="en-US" sz="1000" b="0" i="0" u="none" strike="noStrike">
                          <a:solidFill>
                            <a:srgbClr val="000000"/>
                          </a:solidFill>
                          <a:effectLst/>
                          <a:latin typeface="Calibri" panose="020F0502020204030204" pitchFamily="34" charset="0"/>
                        </a:rPr>
                        <a:t>MDC Online</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198</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693</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000000"/>
                          </a:solidFill>
                          <a:effectLst/>
                          <a:latin typeface="Calibri" panose="020F0502020204030204" pitchFamily="34" charset="0"/>
                        </a:rPr>
                        <a:t>762</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dirty="0">
                          <a:solidFill>
                            <a:srgbClr val="000000"/>
                          </a:solidFill>
                          <a:effectLst/>
                          <a:latin typeface="Calibri" panose="020F0502020204030204" pitchFamily="34" charset="0"/>
                        </a:rPr>
                        <a:t>512</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Calibri" panose="020F0502020204030204" pitchFamily="34" charset="0"/>
                        </a:rPr>
                        <a:t>67%</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3439503"/>
                  </a:ext>
                </a:extLst>
              </a:tr>
              <a:tr h="288217">
                <a:tc>
                  <a:txBody>
                    <a:bodyPr/>
                    <a:lstStyle/>
                    <a:p>
                      <a:pPr algn="ctr" fontAlgn="ctr"/>
                      <a:r>
                        <a:rPr lang="en-US" sz="1000" b="0" i="0" u="none" strike="noStrike">
                          <a:solidFill>
                            <a:srgbClr val="000000"/>
                          </a:solidFill>
                          <a:effectLst/>
                          <a:latin typeface="Calibri" panose="020F0502020204030204" pitchFamily="34" charset="0"/>
                        </a:rPr>
                        <a:t>West</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716</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633</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000000"/>
                          </a:solidFill>
                          <a:effectLst/>
                          <a:latin typeface="Calibri" panose="020F0502020204030204" pitchFamily="34" charset="0"/>
                        </a:rPr>
                        <a:t>696</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dirty="0">
                          <a:solidFill>
                            <a:srgbClr val="000000"/>
                          </a:solidFill>
                          <a:effectLst/>
                          <a:latin typeface="Calibri" panose="020F0502020204030204" pitchFamily="34" charset="0"/>
                        </a:rPr>
                        <a:t>660</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Calibri" panose="020F0502020204030204" pitchFamily="34" charset="0"/>
                        </a:rPr>
                        <a:t>95%</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8130651"/>
                  </a:ext>
                </a:extLst>
              </a:tr>
              <a:tr h="288217">
                <a:tc>
                  <a:txBody>
                    <a:bodyPr/>
                    <a:lstStyle/>
                    <a:p>
                      <a:pPr algn="ctr" fontAlgn="ctr"/>
                      <a:r>
                        <a:rPr lang="en-US" sz="1000" b="0" i="0" u="none" strike="noStrike">
                          <a:solidFill>
                            <a:srgbClr val="000000"/>
                          </a:solidFill>
                          <a:effectLst/>
                          <a:latin typeface="Calibri" panose="020F0502020204030204" pitchFamily="34" charset="0"/>
                        </a:rPr>
                        <a:t>Homestead</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785</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521</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000000"/>
                          </a:solidFill>
                          <a:effectLst/>
                          <a:latin typeface="Calibri" panose="020F0502020204030204" pitchFamily="34" charset="0"/>
                        </a:rPr>
                        <a:t>573</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dirty="0">
                          <a:solidFill>
                            <a:srgbClr val="000000"/>
                          </a:solidFill>
                          <a:effectLst/>
                          <a:latin typeface="Calibri" panose="020F0502020204030204" pitchFamily="34" charset="0"/>
                        </a:rPr>
                        <a:t>583</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Calibri" panose="020F0502020204030204" pitchFamily="34" charset="0"/>
                        </a:rPr>
                        <a:t>102%</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35767683"/>
                  </a:ext>
                </a:extLst>
              </a:tr>
              <a:tr h="288217">
                <a:tc>
                  <a:txBody>
                    <a:bodyPr/>
                    <a:lstStyle/>
                    <a:p>
                      <a:pPr algn="ctr" fontAlgn="ctr"/>
                      <a:r>
                        <a:rPr lang="en-US" sz="1000" b="0" i="0" u="none" strike="noStrike">
                          <a:solidFill>
                            <a:srgbClr val="000000"/>
                          </a:solidFill>
                          <a:effectLst/>
                          <a:latin typeface="Calibri" panose="020F0502020204030204" pitchFamily="34" charset="0"/>
                        </a:rPr>
                        <a:t>Padron</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540</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503</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000000"/>
                          </a:solidFill>
                          <a:effectLst/>
                          <a:latin typeface="Calibri" panose="020F0502020204030204" pitchFamily="34" charset="0"/>
                        </a:rPr>
                        <a:t>553</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Calibri" panose="020F0502020204030204" pitchFamily="34" charset="0"/>
                        </a:rPr>
                        <a:t>525</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dirty="0">
                          <a:solidFill>
                            <a:srgbClr val="000000"/>
                          </a:solidFill>
                          <a:effectLst/>
                          <a:latin typeface="Calibri" panose="020F0502020204030204" pitchFamily="34" charset="0"/>
                        </a:rPr>
                        <a:t>95%</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9489702"/>
                  </a:ext>
                </a:extLst>
              </a:tr>
              <a:tr h="288217">
                <a:tc>
                  <a:txBody>
                    <a:bodyPr/>
                    <a:lstStyle/>
                    <a:p>
                      <a:pPr algn="ctr" fontAlgn="ctr"/>
                      <a:r>
                        <a:rPr lang="en-US" sz="1000" b="0" i="0" u="none" strike="noStrike">
                          <a:solidFill>
                            <a:srgbClr val="000000"/>
                          </a:solidFill>
                          <a:effectLst/>
                          <a:latin typeface="Calibri" panose="020F0502020204030204" pitchFamily="34" charset="0"/>
                        </a:rPr>
                        <a:t>Medical</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51</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67</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000000"/>
                          </a:solidFill>
                          <a:effectLst/>
                          <a:latin typeface="Calibri" panose="020F0502020204030204" pitchFamily="34" charset="0"/>
                        </a:rPr>
                        <a:t>74</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Calibri" panose="020F0502020204030204" pitchFamily="34" charset="0"/>
                        </a:rPr>
                        <a:t>45</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dirty="0">
                          <a:solidFill>
                            <a:srgbClr val="000000"/>
                          </a:solidFill>
                          <a:effectLst/>
                          <a:latin typeface="Calibri" panose="020F0502020204030204" pitchFamily="34" charset="0"/>
                        </a:rPr>
                        <a:t>61%</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9603424"/>
                  </a:ext>
                </a:extLst>
              </a:tr>
              <a:tr h="288217">
                <a:tc>
                  <a:txBody>
                    <a:bodyPr/>
                    <a:lstStyle/>
                    <a:p>
                      <a:pPr algn="ctr" fontAlgn="ctr"/>
                      <a:r>
                        <a:rPr lang="en-US" sz="1000" b="1" i="0" u="none" strike="noStrike">
                          <a:solidFill>
                            <a:srgbClr val="000000"/>
                          </a:solidFill>
                          <a:effectLst/>
                          <a:latin typeface="Calibri" panose="020F0502020204030204" pitchFamily="34" charset="0"/>
                        </a:rPr>
                        <a:t>Cohort Total</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000" b="1" i="0" u="none" strike="noStrike">
                          <a:solidFill>
                            <a:srgbClr val="000000"/>
                          </a:solidFill>
                          <a:effectLst/>
                          <a:latin typeface="Calibri" panose="020F0502020204030204" pitchFamily="34" charset="0"/>
                        </a:rPr>
                        <a:t>10,380</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000" b="1" i="0" u="none" strike="noStrike">
                          <a:solidFill>
                            <a:srgbClr val="000000"/>
                          </a:solidFill>
                          <a:effectLst/>
                          <a:latin typeface="Calibri" panose="020F0502020204030204" pitchFamily="34" charset="0"/>
                        </a:rPr>
                        <a:t>8,827</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1" i="0" u="none" strike="noStrike">
                          <a:solidFill>
                            <a:srgbClr val="000000"/>
                          </a:solidFill>
                          <a:effectLst/>
                          <a:latin typeface="Calibri" panose="020F0502020204030204" pitchFamily="34" charset="0"/>
                        </a:rPr>
                        <a:t>9,710</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Calibri" panose="020F0502020204030204" pitchFamily="34" charset="0"/>
                        </a:rPr>
                        <a:t>9,047</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dirty="0">
                          <a:solidFill>
                            <a:srgbClr val="000000"/>
                          </a:solidFill>
                          <a:effectLst/>
                          <a:latin typeface="Calibri" panose="020F0502020204030204" pitchFamily="34" charset="0"/>
                        </a:rPr>
                        <a:t>93%</a:t>
                      </a:r>
                    </a:p>
                  </a:txBody>
                  <a:tcPr marL="5938" marR="5938" marT="5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4380488"/>
                  </a:ext>
                </a:extLst>
              </a:tr>
            </a:tbl>
          </a:graphicData>
        </a:graphic>
      </p:graphicFrame>
    </p:spTree>
    <p:extLst>
      <p:ext uri="{BB962C8B-B14F-4D97-AF65-F5344CB8AC3E}">
        <p14:creationId xmlns:p14="http://schemas.microsoft.com/office/powerpoint/2010/main" val="448670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7D4866C-3637-426E-A4B2-25A5C27E1E7E}"/>
              </a:ext>
            </a:extLst>
          </p:cNvPr>
          <p:cNvSpPr txBox="1"/>
          <p:nvPr/>
        </p:nvSpPr>
        <p:spPr>
          <a:xfrm>
            <a:off x="613681" y="0"/>
            <a:ext cx="5047861" cy="707886"/>
          </a:xfrm>
          <a:prstGeom prst="rect">
            <a:avLst/>
          </a:prstGeom>
          <a:noFill/>
        </p:spPr>
        <p:txBody>
          <a:bodyPr wrap="square" rtlCol="0">
            <a:spAutoFit/>
          </a:bodyPr>
          <a:lstStyle/>
          <a:p>
            <a:r>
              <a:rPr lang="en-US" sz="4000" dirty="0">
                <a:solidFill>
                  <a:schemeClr val="bg1"/>
                </a:solidFill>
                <a:latin typeface="Futura"/>
              </a:rPr>
              <a:t>Retention</a:t>
            </a:r>
          </a:p>
        </p:txBody>
      </p:sp>
      <p:sp>
        <p:nvSpPr>
          <p:cNvPr id="2" name="TextBox 1">
            <a:extLst>
              <a:ext uri="{FF2B5EF4-FFF2-40B4-BE49-F238E27FC236}">
                <a16:creationId xmlns:a16="http://schemas.microsoft.com/office/drawing/2014/main" id="{0C7C4207-7C2F-4413-BCF7-2078CEB4404F}"/>
              </a:ext>
            </a:extLst>
          </p:cNvPr>
          <p:cNvSpPr txBox="1"/>
          <p:nvPr/>
        </p:nvSpPr>
        <p:spPr>
          <a:xfrm>
            <a:off x="8186057" y="805675"/>
            <a:ext cx="3082783" cy="2616101"/>
          </a:xfrm>
          <a:prstGeom prst="rect">
            <a:avLst/>
          </a:prstGeom>
          <a:noFill/>
        </p:spPr>
        <p:txBody>
          <a:bodyPr wrap="square" rtlCol="0">
            <a:spAutoFit/>
          </a:bodyPr>
          <a:lstStyle/>
          <a:p>
            <a:r>
              <a:rPr lang="en-US" u="sng" dirty="0">
                <a:latin typeface="Futura"/>
                <a:cs typeface="Calibri" panose="020F0502020204030204" pitchFamily="34" charset="0"/>
              </a:rPr>
              <a:t>Goal</a:t>
            </a:r>
            <a:r>
              <a:rPr lang="en-US" dirty="0">
                <a:latin typeface="Futura"/>
                <a:cs typeface="Calibri" panose="020F0502020204030204" pitchFamily="34" charset="0"/>
              </a:rPr>
              <a:t>:  Increase the College’s Fall-to-Fall retention rate by 4 percentage points from 61% to 65%*. </a:t>
            </a:r>
          </a:p>
          <a:p>
            <a:endParaRPr lang="en-US" dirty="0">
              <a:latin typeface="Futura"/>
              <a:cs typeface="Calibri" panose="020F0502020204030204" pitchFamily="34" charset="0"/>
            </a:endParaRPr>
          </a:p>
          <a:p>
            <a:r>
              <a:rPr lang="en-US" sz="1400" dirty="0">
                <a:latin typeface="Futura"/>
                <a:cs typeface="Calibri" panose="020F0502020204030204" pitchFamily="34" charset="0"/>
              </a:rPr>
              <a:t>Source: </a:t>
            </a:r>
            <a:r>
              <a:rPr lang="en-US" sz="1400" dirty="0">
                <a:latin typeface="Futura"/>
                <a:cs typeface="Calibri" panose="020F0502020204030204" pitchFamily="34" charset="0"/>
                <a:hlinkClick r:id="rId2"/>
              </a:rPr>
              <a:t>IR Combined Credit Student Not Enrolled Report. </a:t>
            </a:r>
            <a:endParaRPr lang="en-US" sz="1400" dirty="0">
              <a:latin typeface="Futura"/>
              <a:cs typeface="Calibri" panose="020F0502020204030204" pitchFamily="34" charset="0"/>
            </a:endParaRPr>
          </a:p>
          <a:p>
            <a:pPr marL="285750" indent="-285750">
              <a:buFont typeface="Arial" panose="020B0604020202020204" pitchFamily="34" charset="0"/>
              <a:buChar char="•"/>
            </a:pPr>
            <a:r>
              <a:rPr lang="en-US" sz="1400" dirty="0">
                <a:latin typeface="Futura"/>
                <a:cs typeface="Calibri" panose="020F0502020204030204" pitchFamily="34" charset="0"/>
              </a:rPr>
              <a:t>To replicate, filter FTIC_STRM by 2207</a:t>
            </a:r>
          </a:p>
        </p:txBody>
      </p:sp>
      <p:sp>
        <p:nvSpPr>
          <p:cNvPr id="12" name="TextBox 11">
            <a:extLst>
              <a:ext uri="{FF2B5EF4-FFF2-40B4-BE49-F238E27FC236}">
                <a16:creationId xmlns:a16="http://schemas.microsoft.com/office/drawing/2014/main" id="{E16349D4-3C87-4B49-9695-E4A4FA4520A1}"/>
              </a:ext>
            </a:extLst>
          </p:cNvPr>
          <p:cNvSpPr txBox="1"/>
          <p:nvPr/>
        </p:nvSpPr>
        <p:spPr>
          <a:xfrm>
            <a:off x="480788" y="5098218"/>
            <a:ext cx="7801536" cy="1877437"/>
          </a:xfrm>
          <a:prstGeom prst="rect">
            <a:avLst/>
          </a:prstGeom>
          <a:noFill/>
        </p:spPr>
        <p:txBody>
          <a:bodyPr wrap="square" rtlCol="0">
            <a:spAutoFit/>
          </a:bodyPr>
          <a:lstStyle/>
          <a:p>
            <a:r>
              <a:rPr lang="en-US" sz="1400" u="sng" dirty="0">
                <a:latin typeface="Futura"/>
                <a:cs typeface="Calibri" panose="020F0502020204030204" pitchFamily="34" charset="0"/>
              </a:rPr>
              <a:t>Strategy</a:t>
            </a:r>
            <a:r>
              <a:rPr lang="en-US" sz="1400" dirty="0">
                <a:latin typeface="Futura"/>
                <a:cs typeface="Calibri" panose="020F0502020204030204" pitchFamily="34" charset="0"/>
              </a:rPr>
              <a:t>:</a:t>
            </a:r>
          </a:p>
          <a:p>
            <a:pPr marL="285750" indent="-285750">
              <a:buFont typeface="Arial" panose="020B0604020202020204" pitchFamily="34" charset="0"/>
              <a:buChar char="•"/>
            </a:pPr>
            <a:r>
              <a:rPr lang="en-US" sz="1400" dirty="0">
                <a:latin typeface="Futura"/>
                <a:cs typeface="Calibri" panose="020F0502020204030204" pitchFamily="34" charset="0"/>
              </a:rPr>
              <a:t>Use IR Combined Credit Student Report for outreach to all FTIC (IR definition)students who enrolled Fall 2020 and not enrolled Fall 2021</a:t>
            </a:r>
          </a:p>
          <a:p>
            <a:pPr marL="285750" indent="-285750">
              <a:buFont typeface="Arial" panose="020B0604020202020204" pitchFamily="34" charset="0"/>
              <a:buChar char="•"/>
            </a:pPr>
            <a:r>
              <a:rPr lang="en-US" sz="1400" dirty="0">
                <a:latin typeface="Futura"/>
                <a:cs typeface="Calibri" panose="020F0502020204030204" pitchFamily="34" charset="0"/>
              </a:rPr>
              <a:t>Promote completion of 2021-2022 FAFSA for continuing students (pivot in FTIC Snapshot file)</a:t>
            </a:r>
          </a:p>
          <a:p>
            <a:endParaRPr lang="en-US" sz="1400" dirty="0">
              <a:latin typeface="Futura"/>
              <a:cs typeface="Calibri" panose="020F0502020204030204" pitchFamily="34" charset="0"/>
            </a:endParaRPr>
          </a:p>
          <a:p>
            <a:r>
              <a:rPr lang="en-US" sz="1400" b="1" dirty="0">
                <a:latin typeface="Futura"/>
                <a:cs typeface="Calibri" panose="020F0502020204030204" pitchFamily="34" charset="0"/>
              </a:rPr>
              <a:t>* Goal of 65% is excluding graduates</a:t>
            </a:r>
          </a:p>
          <a:p>
            <a:endParaRPr lang="en-US" dirty="0">
              <a:latin typeface="Futura"/>
            </a:endParaRPr>
          </a:p>
        </p:txBody>
      </p:sp>
      <p:sp>
        <p:nvSpPr>
          <p:cNvPr id="13" name="Arrow: Up 12">
            <a:extLst>
              <a:ext uri="{FF2B5EF4-FFF2-40B4-BE49-F238E27FC236}">
                <a16:creationId xmlns:a16="http://schemas.microsoft.com/office/drawing/2014/main" id="{AECA5A9E-7EDC-4A6A-A2C7-A9359C158D8E}"/>
              </a:ext>
            </a:extLst>
          </p:cNvPr>
          <p:cNvSpPr/>
          <p:nvPr/>
        </p:nvSpPr>
        <p:spPr>
          <a:xfrm rot="10800000">
            <a:off x="9006887" y="3713018"/>
            <a:ext cx="1627837" cy="1235032"/>
          </a:xfrm>
          <a:prstGeom prst="upArrow">
            <a:avLst>
              <a:gd name="adj1" fmla="val 50000"/>
              <a:gd name="adj2" fmla="val 49172"/>
            </a:avLst>
          </a:prstGeom>
          <a:solidFill>
            <a:srgbClr val="FFC00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1954454"/>
              <a:satOff val="-31534"/>
              <a:lumOff val="-5490"/>
              <a:alphaOff val="0"/>
            </a:schemeClr>
          </a:fillRef>
          <a:effectRef idx="2">
            <a:schemeClr val="accent2">
              <a:hueOff val="1954454"/>
              <a:satOff val="-31534"/>
              <a:lumOff val="-5490"/>
              <a:alphaOff val="0"/>
            </a:schemeClr>
          </a:effectRef>
          <a:fontRef idx="minor">
            <a:schemeClr val="lt1"/>
          </a:fontRef>
        </p:style>
      </p:sp>
      <p:sp>
        <p:nvSpPr>
          <p:cNvPr id="14" name="Rectangle 13">
            <a:extLst>
              <a:ext uri="{FF2B5EF4-FFF2-40B4-BE49-F238E27FC236}">
                <a16:creationId xmlns:a16="http://schemas.microsoft.com/office/drawing/2014/main" id="{790A29A8-CF46-44FD-B575-989295098052}"/>
              </a:ext>
            </a:extLst>
          </p:cNvPr>
          <p:cNvSpPr/>
          <p:nvPr/>
        </p:nvSpPr>
        <p:spPr>
          <a:xfrm>
            <a:off x="8424659" y="5098218"/>
            <a:ext cx="2967198" cy="1569660"/>
          </a:xfrm>
          <a:prstGeom prst="rect">
            <a:avLst/>
          </a:prstGeom>
          <a:noFill/>
        </p:spPr>
        <p:txBody>
          <a:bodyPr wrap="square" lIns="91440" tIns="45720" rIns="91440" bIns="45720">
            <a:spAutoFit/>
          </a:bodyPr>
          <a:lstStyle/>
          <a:p>
            <a:pPr algn="ctr"/>
            <a:r>
              <a:rPr lang="en-US" sz="3200" dirty="0">
                <a:ln w="0"/>
                <a:solidFill>
                  <a:srgbClr val="005FA3"/>
                </a:solidFill>
                <a:effectLst>
                  <a:outerShdw blurRad="38100" dist="25400" dir="5400000" algn="ctr" rotWithShape="0">
                    <a:srgbClr val="6E747A">
                      <a:alpha val="43000"/>
                    </a:srgbClr>
                  </a:outerShdw>
                </a:effectLst>
                <a:latin typeface="Futura"/>
                <a:cs typeface="Calibri" panose="020F0502020204030204" pitchFamily="34" charset="0"/>
              </a:rPr>
              <a:t>In progress - goal not yet met</a:t>
            </a:r>
          </a:p>
        </p:txBody>
      </p:sp>
      <p:graphicFrame>
        <p:nvGraphicFramePr>
          <p:cNvPr id="5" name="Table 4">
            <a:extLst>
              <a:ext uri="{FF2B5EF4-FFF2-40B4-BE49-F238E27FC236}">
                <a16:creationId xmlns:a16="http://schemas.microsoft.com/office/drawing/2014/main" id="{1E0F8ACC-1445-44F3-AFD7-7DFF88AC2208}"/>
              </a:ext>
            </a:extLst>
          </p:cNvPr>
          <p:cNvGraphicFramePr>
            <a:graphicFrameLocks noGrp="1"/>
          </p:cNvGraphicFramePr>
          <p:nvPr>
            <p:extLst>
              <p:ext uri="{D42A27DB-BD31-4B8C-83A1-F6EECF244321}">
                <p14:modId xmlns:p14="http://schemas.microsoft.com/office/powerpoint/2010/main" val="793171765"/>
              </p:ext>
            </p:extLst>
          </p:nvPr>
        </p:nvGraphicFramePr>
        <p:xfrm>
          <a:off x="76565" y="1266445"/>
          <a:ext cx="7904262" cy="3831773"/>
        </p:xfrm>
        <a:graphic>
          <a:graphicData uri="http://schemas.openxmlformats.org/drawingml/2006/table">
            <a:tbl>
              <a:tblPr/>
              <a:tblGrid>
                <a:gridCol w="1317377">
                  <a:extLst>
                    <a:ext uri="{9D8B030D-6E8A-4147-A177-3AD203B41FA5}">
                      <a16:colId xmlns:a16="http://schemas.microsoft.com/office/drawing/2014/main" val="1473848004"/>
                    </a:ext>
                  </a:extLst>
                </a:gridCol>
                <a:gridCol w="1317377">
                  <a:extLst>
                    <a:ext uri="{9D8B030D-6E8A-4147-A177-3AD203B41FA5}">
                      <a16:colId xmlns:a16="http://schemas.microsoft.com/office/drawing/2014/main" val="1724661934"/>
                    </a:ext>
                  </a:extLst>
                </a:gridCol>
                <a:gridCol w="1317377">
                  <a:extLst>
                    <a:ext uri="{9D8B030D-6E8A-4147-A177-3AD203B41FA5}">
                      <a16:colId xmlns:a16="http://schemas.microsoft.com/office/drawing/2014/main" val="1894381486"/>
                    </a:ext>
                  </a:extLst>
                </a:gridCol>
                <a:gridCol w="1317377">
                  <a:extLst>
                    <a:ext uri="{9D8B030D-6E8A-4147-A177-3AD203B41FA5}">
                      <a16:colId xmlns:a16="http://schemas.microsoft.com/office/drawing/2014/main" val="304414421"/>
                    </a:ext>
                  </a:extLst>
                </a:gridCol>
                <a:gridCol w="1317377">
                  <a:extLst>
                    <a:ext uri="{9D8B030D-6E8A-4147-A177-3AD203B41FA5}">
                      <a16:colId xmlns:a16="http://schemas.microsoft.com/office/drawing/2014/main" val="2376510506"/>
                    </a:ext>
                  </a:extLst>
                </a:gridCol>
                <a:gridCol w="1317377">
                  <a:extLst>
                    <a:ext uri="{9D8B030D-6E8A-4147-A177-3AD203B41FA5}">
                      <a16:colId xmlns:a16="http://schemas.microsoft.com/office/drawing/2014/main" val="2611737625"/>
                    </a:ext>
                  </a:extLst>
                </a:gridCol>
              </a:tblGrid>
              <a:tr h="818173">
                <a:tc>
                  <a:txBody>
                    <a:bodyPr/>
                    <a:lstStyle/>
                    <a:p>
                      <a:pPr algn="ctr" rtl="0" fontAlgn="b"/>
                      <a:r>
                        <a:rPr lang="en-US" sz="1000" b="1" i="0" u="none" strike="noStrike" dirty="0">
                          <a:solidFill>
                            <a:srgbClr val="000000"/>
                          </a:solidFill>
                          <a:effectLst/>
                          <a:latin typeface="Calibri" panose="020F0502020204030204" pitchFamily="34" charset="0"/>
                        </a:rPr>
                        <a:t>Majority Campus</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US" sz="1000" b="1" i="0" u="none" strike="noStrike">
                          <a:solidFill>
                            <a:srgbClr val="000000"/>
                          </a:solidFill>
                          <a:effectLst/>
                          <a:latin typeface="Calibri" panose="020F0502020204030204" pitchFamily="34" charset="0"/>
                        </a:rPr>
                        <a:t>Enrolled Fall 2020 Term</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en-US" sz="1000" b="1" i="0" u="none" strike="noStrike">
                          <a:solidFill>
                            <a:srgbClr val="000000"/>
                          </a:solidFill>
                          <a:effectLst/>
                          <a:latin typeface="Calibri" panose="020F0502020204030204" pitchFamily="34" charset="0"/>
                        </a:rPr>
                        <a:t>Enrolled Fall 2021 (09/26/2021)</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en-US" sz="1000" b="1" i="0" u="none" strike="noStrike">
                          <a:solidFill>
                            <a:srgbClr val="000000"/>
                          </a:solidFill>
                          <a:effectLst/>
                          <a:latin typeface="Calibri" panose="020F0502020204030204" pitchFamily="34" charset="0"/>
                        </a:rPr>
                        <a:t>Percentage Enrolled (09/26/2021)</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en-US" sz="1000" b="1" i="0" u="none" strike="noStrike">
                          <a:solidFill>
                            <a:srgbClr val="000000"/>
                          </a:solidFill>
                          <a:effectLst/>
                          <a:latin typeface="Calibri" panose="020F0502020204030204" pitchFamily="34" charset="0"/>
                        </a:rPr>
                        <a:t>Goal- Students Enrolled at 65% Benchmark</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b"/>
                      <a:r>
                        <a:rPr lang="en-US" sz="1000" b="1" i="0" u="none" strike="noStrike" dirty="0">
                          <a:solidFill>
                            <a:srgbClr val="000000"/>
                          </a:solidFill>
                          <a:effectLst/>
                          <a:latin typeface="Calibri" panose="020F0502020204030204" pitchFamily="34" charset="0"/>
                        </a:rPr>
                        <a:t>Percent Towards 65% Benchmark Goal (09/26/2021) </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668367186"/>
                  </a:ext>
                </a:extLst>
              </a:tr>
              <a:tr h="272724">
                <a:tc>
                  <a:txBody>
                    <a:bodyPr/>
                    <a:lstStyle/>
                    <a:p>
                      <a:pPr algn="ctr" rtl="0" fontAlgn="b"/>
                      <a:r>
                        <a:rPr lang="en-US" sz="1000" b="0" i="0" u="none" strike="noStrike">
                          <a:solidFill>
                            <a:srgbClr val="000000"/>
                          </a:solidFill>
                          <a:effectLst/>
                          <a:latin typeface="Calibri" panose="020F0502020204030204" pitchFamily="34" charset="0"/>
                        </a:rPr>
                        <a:t>HIA</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US" sz="1000" b="0" i="0" u="none" strike="noStrike">
                          <a:solidFill>
                            <a:srgbClr val="000000"/>
                          </a:solidFill>
                          <a:effectLst/>
                          <a:latin typeface="Calibri" panose="020F0502020204030204" pitchFamily="34" charset="0"/>
                        </a:rPr>
                        <a:t>739</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en-US" sz="1000" b="0" i="0" u="none" strike="noStrike">
                          <a:solidFill>
                            <a:srgbClr val="000000"/>
                          </a:solidFill>
                          <a:effectLst/>
                          <a:latin typeface="Calibri" panose="020F0502020204030204" pitchFamily="34" charset="0"/>
                        </a:rPr>
                        <a:t>477</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en-US" sz="1000" b="0" i="0" u="none" strike="noStrike">
                          <a:solidFill>
                            <a:srgbClr val="000000"/>
                          </a:solidFill>
                          <a:effectLst/>
                          <a:latin typeface="Calibri" panose="020F0502020204030204" pitchFamily="34" charset="0"/>
                        </a:rPr>
                        <a:t>65%</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en-US" sz="1000" b="0" i="0" u="none" strike="noStrike">
                          <a:solidFill>
                            <a:srgbClr val="000000"/>
                          </a:solidFill>
                          <a:effectLst/>
                          <a:latin typeface="Calibri" panose="020F0502020204030204" pitchFamily="34" charset="0"/>
                        </a:rPr>
                        <a:t>480</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b"/>
                      <a:r>
                        <a:rPr lang="en-US" sz="1000" b="0" i="0" u="none" strike="noStrike">
                          <a:solidFill>
                            <a:srgbClr val="000000"/>
                          </a:solidFill>
                          <a:effectLst/>
                          <a:latin typeface="Calibri" panose="020F0502020204030204" pitchFamily="34" charset="0"/>
                        </a:rPr>
                        <a:t>99%</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4139700499"/>
                  </a:ext>
                </a:extLst>
              </a:tr>
              <a:tr h="272724">
                <a:tc>
                  <a:txBody>
                    <a:bodyPr/>
                    <a:lstStyle/>
                    <a:p>
                      <a:pPr algn="ctr" rtl="0" fontAlgn="b"/>
                      <a:r>
                        <a:rPr lang="en-US" sz="1000" b="0" i="0" u="none" strike="noStrike">
                          <a:solidFill>
                            <a:srgbClr val="000000"/>
                          </a:solidFill>
                          <a:effectLst/>
                          <a:latin typeface="Calibri" panose="020F0502020204030204" pitchFamily="34" charset="0"/>
                        </a:rPr>
                        <a:t>HOME</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US" sz="1000" b="0" i="0" u="none" strike="noStrike">
                          <a:solidFill>
                            <a:srgbClr val="000000"/>
                          </a:solidFill>
                          <a:effectLst/>
                          <a:latin typeface="Calibri" panose="020F0502020204030204" pitchFamily="34" charset="0"/>
                        </a:rPr>
                        <a:t>442</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en-US" sz="1000" b="0" i="0" u="none" strike="noStrike" dirty="0">
                          <a:solidFill>
                            <a:srgbClr val="000000"/>
                          </a:solidFill>
                          <a:effectLst/>
                          <a:latin typeface="Calibri" panose="020F0502020204030204" pitchFamily="34" charset="0"/>
                        </a:rPr>
                        <a:t>273</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en-US" sz="1000" b="0" i="0" u="none" strike="noStrike">
                          <a:solidFill>
                            <a:srgbClr val="000000"/>
                          </a:solidFill>
                          <a:effectLst/>
                          <a:latin typeface="Calibri" panose="020F0502020204030204" pitchFamily="34" charset="0"/>
                        </a:rPr>
                        <a:t>62%</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en-US" sz="1000" b="0" i="0" u="none" strike="noStrike">
                          <a:solidFill>
                            <a:srgbClr val="000000"/>
                          </a:solidFill>
                          <a:effectLst/>
                          <a:latin typeface="Calibri" panose="020F0502020204030204" pitchFamily="34" charset="0"/>
                        </a:rPr>
                        <a:t>287</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b"/>
                      <a:r>
                        <a:rPr lang="en-US" sz="1000" b="0" i="0" u="none" strike="noStrike">
                          <a:solidFill>
                            <a:srgbClr val="000000"/>
                          </a:solidFill>
                          <a:effectLst/>
                          <a:latin typeface="Calibri" panose="020F0502020204030204" pitchFamily="34" charset="0"/>
                        </a:rPr>
                        <a:t>95%</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2007621237"/>
                  </a:ext>
                </a:extLst>
              </a:tr>
              <a:tr h="272724">
                <a:tc>
                  <a:txBody>
                    <a:bodyPr/>
                    <a:lstStyle/>
                    <a:p>
                      <a:pPr algn="ctr" rtl="0" fontAlgn="b"/>
                      <a:r>
                        <a:rPr lang="en-US" sz="1000" b="0" i="0" u="none" strike="noStrike">
                          <a:solidFill>
                            <a:srgbClr val="000000"/>
                          </a:solidFill>
                          <a:effectLst/>
                          <a:latin typeface="Calibri" panose="020F0502020204030204" pitchFamily="34" charset="0"/>
                        </a:rPr>
                        <a:t>KENDL</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US" sz="1000" b="0" i="0" u="none" strike="noStrike">
                          <a:solidFill>
                            <a:srgbClr val="000000"/>
                          </a:solidFill>
                          <a:effectLst/>
                          <a:latin typeface="Calibri" panose="020F0502020204030204" pitchFamily="34" charset="0"/>
                        </a:rPr>
                        <a:t>2324</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en-US" sz="1000" b="0" i="0" u="none" strike="noStrike" dirty="0">
                          <a:solidFill>
                            <a:srgbClr val="000000"/>
                          </a:solidFill>
                          <a:effectLst/>
                          <a:latin typeface="Calibri" panose="020F0502020204030204" pitchFamily="34" charset="0"/>
                        </a:rPr>
                        <a:t>1591</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en-US" sz="1000" b="0" i="0" u="none" strike="noStrike">
                          <a:solidFill>
                            <a:srgbClr val="000000"/>
                          </a:solidFill>
                          <a:effectLst/>
                          <a:latin typeface="Calibri" panose="020F0502020204030204" pitchFamily="34" charset="0"/>
                        </a:rPr>
                        <a:t>68%</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en-US" sz="1000" b="0" i="0" u="none" strike="noStrike">
                          <a:solidFill>
                            <a:srgbClr val="000000"/>
                          </a:solidFill>
                          <a:effectLst/>
                          <a:latin typeface="Calibri" panose="020F0502020204030204" pitchFamily="34" charset="0"/>
                        </a:rPr>
                        <a:t>1511</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b"/>
                      <a:r>
                        <a:rPr lang="en-US" sz="1000" b="0" i="0" u="none" strike="noStrike">
                          <a:solidFill>
                            <a:srgbClr val="000000"/>
                          </a:solidFill>
                          <a:effectLst/>
                          <a:latin typeface="Calibri" panose="020F0502020204030204" pitchFamily="34" charset="0"/>
                        </a:rPr>
                        <a:t>105%</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3761921134"/>
                  </a:ext>
                </a:extLst>
              </a:tr>
              <a:tr h="272724">
                <a:tc>
                  <a:txBody>
                    <a:bodyPr/>
                    <a:lstStyle/>
                    <a:p>
                      <a:pPr algn="ctr" rtl="0" fontAlgn="b"/>
                      <a:r>
                        <a:rPr lang="en-US" sz="1000" b="0" i="0" u="none" strike="noStrike">
                          <a:solidFill>
                            <a:srgbClr val="000000"/>
                          </a:solidFill>
                          <a:effectLst/>
                          <a:latin typeface="Calibri" panose="020F0502020204030204" pitchFamily="34" charset="0"/>
                        </a:rPr>
                        <a:t>MEDI</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US" sz="1000" b="0" i="0" u="none" strike="noStrike">
                          <a:solidFill>
                            <a:srgbClr val="000000"/>
                          </a:solidFill>
                          <a:effectLst/>
                          <a:latin typeface="Calibri" panose="020F0502020204030204" pitchFamily="34" charset="0"/>
                        </a:rPr>
                        <a:t>144</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en-US" sz="1000" b="0" i="0" u="none" strike="noStrike">
                          <a:solidFill>
                            <a:srgbClr val="000000"/>
                          </a:solidFill>
                          <a:effectLst/>
                          <a:latin typeface="Calibri" panose="020F0502020204030204" pitchFamily="34" charset="0"/>
                        </a:rPr>
                        <a:t>57</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en-US" sz="1000" b="0" i="0" u="none" strike="noStrike">
                          <a:solidFill>
                            <a:srgbClr val="000000"/>
                          </a:solidFill>
                          <a:effectLst/>
                          <a:latin typeface="Calibri" panose="020F0502020204030204" pitchFamily="34" charset="0"/>
                        </a:rPr>
                        <a:t>40%</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en-US" sz="1000" b="0" i="0" u="none" strike="noStrike">
                          <a:solidFill>
                            <a:srgbClr val="000000"/>
                          </a:solidFill>
                          <a:effectLst/>
                          <a:latin typeface="Calibri" panose="020F0502020204030204" pitchFamily="34" charset="0"/>
                        </a:rPr>
                        <a:t>94</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b"/>
                      <a:r>
                        <a:rPr lang="en-US" sz="1000" b="0" i="0" u="none" strike="noStrike">
                          <a:solidFill>
                            <a:srgbClr val="000000"/>
                          </a:solidFill>
                          <a:effectLst/>
                          <a:latin typeface="Calibri" panose="020F0502020204030204" pitchFamily="34" charset="0"/>
                        </a:rPr>
                        <a:t>61%</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2663663971"/>
                  </a:ext>
                </a:extLst>
              </a:tr>
              <a:tr h="272724">
                <a:tc>
                  <a:txBody>
                    <a:bodyPr/>
                    <a:lstStyle/>
                    <a:p>
                      <a:pPr algn="ctr" rtl="0" fontAlgn="b"/>
                      <a:r>
                        <a:rPr lang="en-US" sz="1000" b="0" i="0" u="none" strike="noStrike">
                          <a:solidFill>
                            <a:srgbClr val="000000"/>
                          </a:solidFill>
                          <a:effectLst/>
                          <a:latin typeface="Calibri" panose="020F0502020204030204" pitchFamily="34" charset="0"/>
                        </a:rPr>
                        <a:t>MEEK</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US" sz="1000" b="0" i="0" u="none" strike="noStrike">
                          <a:solidFill>
                            <a:srgbClr val="000000"/>
                          </a:solidFill>
                          <a:effectLst/>
                          <a:latin typeface="Calibri" panose="020F0502020204030204" pitchFamily="34" charset="0"/>
                        </a:rPr>
                        <a:t>81</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en-US" sz="1000" b="0" i="0" u="none" strike="noStrike">
                          <a:solidFill>
                            <a:srgbClr val="000000"/>
                          </a:solidFill>
                          <a:effectLst/>
                          <a:latin typeface="Calibri" panose="020F0502020204030204" pitchFamily="34" charset="0"/>
                        </a:rPr>
                        <a:t>36</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en-US" sz="1000" b="0" i="0" u="none" strike="noStrike" dirty="0">
                          <a:solidFill>
                            <a:srgbClr val="000000"/>
                          </a:solidFill>
                          <a:effectLst/>
                          <a:latin typeface="Calibri" panose="020F0502020204030204" pitchFamily="34" charset="0"/>
                        </a:rPr>
                        <a:t>44%</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en-US" sz="1000" b="0" i="0" u="none" strike="noStrike">
                          <a:solidFill>
                            <a:srgbClr val="000000"/>
                          </a:solidFill>
                          <a:effectLst/>
                          <a:latin typeface="Calibri" panose="020F0502020204030204" pitchFamily="34" charset="0"/>
                        </a:rPr>
                        <a:t>53</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b"/>
                      <a:r>
                        <a:rPr lang="en-US" sz="1000" b="0" i="0" u="none" strike="noStrike">
                          <a:solidFill>
                            <a:srgbClr val="000000"/>
                          </a:solidFill>
                          <a:effectLst/>
                          <a:latin typeface="Calibri" panose="020F0502020204030204" pitchFamily="34" charset="0"/>
                        </a:rPr>
                        <a:t>68%</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87376152"/>
                  </a:ext>
                </a:extLst>
              </a:tr>
              <a:tr h="272724">
                <a:tc>
                  <a:txBody>
                    <a:bodyPr/>
                    <a:lstStyle/>
                    <a:p>
                      <a:pPr algn="ctr" rtl="0" fontAlgn="b"/>
                      <a:r>
                        <a:rPr lang="en-US" sz="1000" b="0" i="0" u="none" strike="noStrike">
                          <a:solidFill>
                            <a:srgbClr val="000000"/>
                          </a:solidFill>
                          <a:effectLst/>
                          <a:latin typeface="Calibri" panose="020F0502020204030204" pitchFamily="34" charset="0"/>
                        </a:rPr>
                        <a:t>NORTH</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US" sz="1000" b="0" i="0" u="none" strike="noStrike">
                          <a:solidFill>
                            <a:srgbClr val="000000"/>
                          </a:solidFill>
                          <a:effectLst/>
                          <a:latin typeface="Calibri" panose="020F0502020204030204" pitchFamily="34" charset="0"/>
                        </a:rPr>
                        <a:t>1279</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en-US" sz="1000" b="0" i="0" u="none" strike="noStrike" dirty="0">
                          <a:solidFill>
                            <a:srgbClr val="000000"/>
                          </a:solidFill>
                          <a:effectLst/>
                          <a:latin typeface="Calibri" panose="020F0502020204030204" pitchFamily="34" charset="0"/>
                        </a:rPr>
                        <a:t>705</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en-US" sz="1000" b="0" i="0" u="none" strike="noStrike">
                          <a:solidFill>
                            <a:srgbClr val="000000"/>
                          </a:solidFill>
                          <a:effectLst/>
                          <a:latin typeface="Calibri" panose="020F0502020204030204" pitchFamily="34" charset="0"/>
                        </a:rPr>
                        <a:t>55%</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en-US" sz="1000" b="0" i="0" u="none" strike="noStrike" dirty="0">
                          <a:solidFill>
                            <a:srgbClr val="000000"/>
                          </a:solidFill>
                          <a:effectLst/>
                          <a:latin typeface="Calibri" panose="020F0502020204030204" pitchFamily="34" charset="0"/>
                        </a:rPr>
                        <a:t>831</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b"/>
                      <a:r>
                        <a:rPr lang="en-US" sz="1000" b="0" i="0" u="none" strike="noStrike">
                          <a:solidFill>
                            <a:srgbClr val="000000"/>
                          </a:solidFill>
                          <a:effectLst/>
                          <a:latin typeface="Calibri" panose="020F0502020204030204" pitchFamily="34" charset="0"/>
                        </a:rPr>
                        <a:t>85%</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3104090614"/>
                  </a:ext>
                </a:extLst>
              </a:tr>
              <a:tr h="272724">
                <a:tc>
                  <a:txBody>
                    <a:bodyPr/>
                    <a:lstStyle/>
                    <a:p>
                      <a:pPr algn="ctr" rtl="0" fontAlgn="b"/>
                      <a:r>
                        <a:rPr lang="en-US" sz="1000" b="0" i="0" u="none" strike="noStrike">
                          <a:solidFill>
                            <a:srgbClr val="000000"/>
                          </a:solidFill>
                          <a:effectLst/>
                          <a:latin typeface="Calibri" panose="020F0502020204030204" pitchFamily="34" charset="0"/>
                        </a:rPr>
                        <a:t>PADRON</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US" sz="1000" b="0" i="0" u="none" strike="noStrike">
                          <a:solidFill>
                            <a:srgbClr val="000000"/>
                          </a:solidFill>
                          <a:effectLst/>
                          <a:latin typeface="Calibri" panose="020F0502020204030204" pitchFamily="34" charset="0"/>
                        </a:rPr>
                        <a:t>529</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en-US" sz="1000" b="0" i="0" u="none" strike="noStrike">
                          <a:solidFill>
                            <a:srgbClr val="000000"/>
                          </a:solidFill>
                          <a:effectLst/>
                          <a:latin typeface="Calibri" panose="020F0502020204030204" pitchFamily="34" charset="0"/>
                        </a:rPr>
                        <a:t>346</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en-US" sz="1000" b="0" i="0" u="none" strike="noStrike">
                          <a:solidFill>
                            <a:srgbClr val="000000"/>
                          </a:solidFill>
                          <a:effectLst/>
                          <a:latin typeface="Calibri" panose="020F0502020204030204" pitchFamily="34" charset="0"/>
                        </a:rPr>
                        <a:t>65%</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en-US" sz="1000" b="0" i="0" u="none" strike="noStrike" dirty="0">
                          <a:solidFill>
                            <a:srgbClr val="000000"/>
                          </a:solidFill>
                          <a:effectLst/>
                          <a:latin typeface="Calibri" panose="020F0502020204030204" pitchFamily="34" charset="0"/>
                        </a:rPr>
                        <a:t>344</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b"/>
                      <a:r>
                        <a:rPr lang="en-US" sz="1000" b="0" i="0" u="none" strike="noStrike">
                          <a:solidFill>
                            <a:srgbClr val="000000"/>
                          </a:solidFill>
                          <a:effectLst/>
                          <a:latin typeface="Calibri" panose="020F0502020204030204" pitchFamily="34" charset="0"/>
                        </a:rPr>
                        <a:t>101%</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4125023835"/>
                  </a:ext>
                </a:extLst>
              </a:tr>
              <a:tr h="272724">
                <a:tc>
                  <a:txBody>
                    <a:bodyPr/>
                    <a:lstStyle/>
                    <a:p>
                      <a:pPr algn="ctr" rtl="0" fontAlgn="b"/>
                      <a:r>
                        <a:rPr lang="en-US" sz="1000" b="0" i="0" u="none" strike="noStrike">
                          <a:solidFill>
                            <a:srgbClr val="000000"/>
                          </a:solidFill>
                          <a:effectLst/>
                          <a:latin typeface="Calibri" panose="020F0502020204030204" pitchFamily="34" charset="0"/>
                        </a:rPr>
                        <a:t>VIRTU</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US" sz="1000" b="0" i="0" u="none" strike="noStrike">
                          <a:solidFill>
                            <a:srgbClr val="000000"/>
                          </a:solidFill>
                          <a:effectLst/>
                          <a:latin typeface="Calibri" panose="020F0502020204030204" pitchFamily="34" charset="0"/>
                        </a:rPr>
                        <a:t>1454</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en-US" sz="1000" b="0" i="0" u="none" strike="noStrike">
                          <a:solidFill>
                            <a:srgbClr val="000000"/>
                          </a:solidFill>
                          <a:effectLst/>
                          <a:latin typeface="Calibri" panose="020F0502020204030204" pitchFamily="34" charset="0"/>
                        </a:rPr>
                        <a:t>948</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en-US" sz="1000" b="0" i="0" u="none" strike="noStrike">
                          <a:solidFill>
                            <a:srgbClr val="000000"/>
                          </a:solidFill>
                          <a:effectLst/>
                          <a:latin typeface="Calibri" panose="020F0502020204030204" pitchFamily="34" charset="0"/>
                        </a:rPr>
                        <a:t>65%</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en-US" sz="1000" b="0" i="0" u="none" strike="noStrike" dirty="0">
                          <a:solidFill>
                            <a:srgbClr val="000000"/>
                          </a:solidFill>
                          <a:effectLst/>
                          <a:latin typeface="Calibri" panose="020F0502020204030204" pitchFamily="34" charset="0"/>
                        </a:rPr>
                        <a:t>945</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b"/>
                      <a:r>
                        <a:rPr lang="en-US" sz="1000" b="0" i="0" u="none" strike="noStrike">
                          <a:solidFill>
                            <a:srgbClr val="000000"/>
                          </a:solidFill>
                          <a:effectLst/>
                          <a:latin typeface="Calibri" panose="020F0502020204030204" pitchFamily="34" charset="0"/>
                        </a:rPr>
                        <a:t>100%</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553580518"/>
                  </a:ext>
                </a:extLst>
              </a:tr>
              <a:tr h="272724">
                <a:tc>
                  <a:txBody>
                    <a:bodyPr/>
                    <a:lstStyle/>
                    <a:p>
                      <a:pPr algn="ctr" rtl="0" fontAlgn="b"/>
                      <a:r>
                        <a:rPr lang="en-US" sz="1000" b="0" i="0" u="none" strike="noStrike">
                          <a:solidFill>
                            <a:srgbClr val="000000"/>
                          </a:solidFill>
                          <a:effectLst/>
                          <a:latin typeface="Calibri" panose="020F0502020204030204" pitchFamily="34" charset="0"/>
                        </a:rPr>
                        <a:t>WEST</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US" sz="1000" b="0" i="0" u="none" strike="noStrike">
                          <a:solidFill>
                            <a:srgbClr val="000000"/>
                          </a:solidFill>
                          <a:effectLst/>
                          <a:latin typeface="Calibri" panose="020F0502020204030204" pitchFamily="34" charset="0"/>
                        </a:rPr>
                        <a:t>520</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en-US" sz="1000" b="0" i="0" u="none" strike="noStrike">
                          <a:solidFill>
                            <a:srgbClr val="000000"/>
                          </a:solidFill>
                          <a:effectLst/>
                          <a:latin typeface="Calibri" panose="020F0502020204030204" pitchFamily="34" charset="0"/>
                        </a:rPr>
                        <a:t>365</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en-US" sz="1000" b="0" i="0" u="none" strike="noStrike">
                          <a:solidFill>
                            <a:srgbClr val="000000"/>
                          </a:solidFill>
                          <a:effectLst/>
                          <a:latin typeface="Calibri" panose="020F0502020204030204" pitchFamily="34" charset="0"/>
                        </a:rPr>
                        <a:t>70%</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en-US" sz="1000" b="0" i="0" u="none" strike="noStrike">
                          <a:solidFill>
                            <a:srgbClr val="000000"/>
                          </a:solidFill>
                          <a:effectLst/>
                          <a:latin typeface="Calibri" panose="020F0502020204030204" pitchFamily="34" charset="0"/>
                        </a:rPr>
                        <a:t>338</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b"/>
                      <a:r>
                        <a:rPr lang="en-US" sz="1000" b="0" i="0" u="none" strike="noStrike" dirty="0">
                          <a:solidFill>
                            <a:srgbClr val="000000"/>
                          </a:solidFill>
                          <a:effectLst/>
                          <a:latin typeface="Calibri" panose="020F0502020204030204" pitchFamily="34" charset="0"/>
                        </a:rPr>
                        <a:t>108%</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2804863827"/>
                  </a:ext>
                </a:extLst>
              </a:tr>
              <a:tr h="272724">
                <a:tc>
                  <a:txBody>
                    <a:bodyPr/>
                    <a:lstStyle/>
                    <a:p>
                      <a:pPr algn="ctr" rtl="0" fontAlgn="b"/>
                      <a:r>
                        <a:rPr lang="en-US" sz="1000" b="0" i="0" u="none" strike="noStrike">
                          <a:solidFill>
                            <a:srgbClr val="000000"/>
                          </a:solidFill>
                          <a:effectLst/>
                          <a:latin typeface="Calibri" panose="020F0502020204030204" pitchFamily="34" charset="0"/>
                        </a:rPr>
                        <a:t>WOLF</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US" sz="1000" b="0" i="0" u="none" strike="noStrike">
                          <a:solidFill>
                            <a:srgbClr val="000000"/>
                          </a:solidFill>
                          <a:effectLst/>
                          <a:latin typeface="Calibri" panose="020F0502020204030204" pitchFamily="34" charset="0"/>
                        </a:rPr>
                        <a:t>1154</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en-US" sz="1000" b="0" i="0" u="none" strike="noStrike">
                          <a:solidFill>
                            <a:srgbClr val="000000"/>
                          </a:solidFill>
                          <a:effectLst/>
                          <a:latin typeface="Calibri" panose="020F0502020204030204" pitchFamily="34" charset="0"/>
                        </a:rPr>
                        <a:t>740</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en-US" sz="1000" b="0" i="0" u="none" strike="noStrike">
                          <a:solidFill>
                            <a:srgbClr val="000000"/>
                          </a:solidFill>
                          <a:effectLst/>
                          <a:latin typeface="Calibri" panose="020F0502020204030204" pitchFamily="34" charset="0"/>
                        </a:rPr>
                        <a:t>64%</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en-US" sz="1000" b="0" i="0" u="none" strike="noStrike">
                          <a:solidFill>
                            <a:srgbClr val="000000"/>
                          </a:solidFill>
                          <a:effectLst/>
                          <a:latin typeface="Calibri" panose="020F0502020204030204" pitchFamily="34" charset="0"/>
                        </a:rPr>
                        <a:t>750</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b"/>
                      <a:r>
                        <a:rPr lang="en-US" sz="1000" b="0" i="0" u="none" strike="noStrike" dirty="0">
                          <a:solidFill>
                            <a:srgbClr val="000000"/>
                          </a:solidFill>
                          <a:effectLst/>
                          <a:latin typeface="Calibri" panose="020F0502020204030204" pitchFamily="34" charset="0"/>
                        </a:rPr>
                        <a:t>99%</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3907423275"/>
                  </a:ext>
                </a:extLst>
              </a:tr>
              <a:tr h="286360">
                <a:tc>
                  <a:txBody>
                    <a:bodyPr/>
                    <a:lstStyle/>
                    <a:p>
                      <a:pPr algn="ctr" rtl="0" fontAlgn="b"/>
                      <a:r>
                        <a:rPr lang="en-US" sz="1000" b="0" i="0" u="none" strike="noStrike">
                          <a:solidFill>
                            <a:srgbClr val="000000"/>
                          </a:solidFill>
                          <a:effectLst/>
                          <a:latin typeface="Calibri" panose="020F0502020204030204" pitchFamily="34" charset="0"/>
                        </a:rPr>
                        <a:t>Grand Total</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US" sz="1000" b="0" i="0" u="none" strike="noStrike">
                          <a:solidFill>
                            <a:srgbClr val="000000"/>
                          </a:solidFill>
                          <a:effectLst/>
                          <a:latin typeface="Calibri" panose="020F0502020204030204" pitchFamily="34" charset="0"/>
                        </a:rPr>
                        <a:t>8666</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en-US" sz="1000" b="0" i="0" u="none" strike="noStrike">
                          <a:solidFill>
                            <a:srgbClr val="000000"/>
                          </a:solidFill>
                          <a:effectLst/>
                          <a:latin typeface="Calibri" panose="020F0502020204030204" pitchFamily="34" charset="0"/>
                        </a:rPr>
                        <a:t>5538</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en-US" sz="1000" b="0" i="0" u="none" strike="noStrike">
                          <a:solidFill>
                            <a:srgbClr val="000000"/>
                          </a:solidFill>
                          <a:effectLst/>
                          <a:latin typeface="Calibri" panose="020F0502020204030204" pitchFamily="34" charset="0"/>
                        </a:rPr>
                        <a:t>64%</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000" b="0" i="0" u="none" strike="noStrike">
                          <a:solidFill>
                            <a:srgbClr val="000000"/>
                          </a:solidFill>
                          <a:effectLst/>
                          <a:latin typeface="Calibri" panose="020F0502020204030204" pitchFamily="34" charset="0"/>
                        </a:rPr>
                        <a:t>5633</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b"/>
                      <a:r>
                        <a:rPr lang="en-US" sz="1000" b="0" i="0" u="none" strike="noStrike" dirty="0">
                          <a:solidFill>
                            <a:srgbClr val="000000"/>
                          </a:solidFill>
                          <a:effectLst/>
                          <a:latin typeface="Calibri" panose="020F0502020204030204" pitchFamily="34" charset="0"/>
                        </a:rPr>
                        <a:t>98%</a:t>
                      </a:r>
                    </a:p>
                  </a:txBody>
                  <a:tcPr marL="5938" marR="5938" marT="5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627127976"/>
                  </a:ext>
                </a:extLst>
              </a:tr>
            </a:tbl>
          </a:graphicData>
        </a:graphic>
      </p:graphicFrame>
      <p:sp>
        <p:nvSpPr>
          <p:cNvPr id="9" name="TextBox 8">
            <a:extLst>
              <a:ext uri="{FF2B5EF4-FFF2-40B4-BE49-F238E27FC236}">
                <a16:creationId xmlns:a16="http://schemas.microsoft.com/office/drawing/2014/main" id="{26997EFD-4277-46E4-9319-A28E7C4BE3C6}"/>
              </a:ext>
            </a:extLst>
          </p:cNvPr>
          <p:cNvSpPr txBox="1"/>
          <p:nvPr/>
        </p:nvSpPr>
        <p:spPr>
          <a:xfrm rot="5400000">
            <a:off x="8613648" y="4892040"/>
            <a:ext cx="6519672" cy="646331"/>
          </a:xfrm>
          <a:prstGeom prst="rect">
            <a:avLst/>
          </a:prstGeom>
          <a:noFill/>
        </p:spPr>
        <p:txBody>
          <a:bodyPr wrap="square" rtlCol="0">
            <a:spAutoFit/>
          </a:bodyPr>
          <a:lstStyle/>
          <a:p>
            <a:r>
              <a:rPr lang="en-US" sz="3600" dirty="0">
                <a:solidFill>
                  <a:schemeClr val="bg1"/>
                </a:solidFill>
                <a:latin typeface="Futura"/>
                <a:cs typeface="Calibri" panose="020F0502020204030204" pitchFamily="34" charset="0"/>
              </a:rPr>
              <a:t>Miami Dade College</a:t>
            </a:r>
          </a:p>
        </p:txBody>
      </p:sp>
    </p:spTree>
    <p:extLst>
      <p:ext uri="{BB962C8B-B14F-4D97-AF65-F5344CB8AC3E}">
        <p14:creationId xmlns:p14="http://schemas.microsoft.com/office/powerpoint/2010/main" val="1735095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7D4866C-3637-426E-A4B2-25A5C27E1E7E}"/>
              </a:ext>
            </a:extLst>
          </p:cNvPr>
          <p:cNvSpPr txBox="1"/>
          <p:nvPr/>
        </p:nvSpPr>
        <p:spPr>
          <a:xfrm>
            <a:off x="523064" y="0"/>
            <a:ext cx="5047861" cy="707886"/>
          </a:xfrm>
          <a:prstGeom prst="rect">
            <a:avLst/>
          </a:prstGeom>
          <a:noFill/>
        </p:spPr>
        <p:txBody>
          <a:bodyPr wrap="square" rtlCol="0">
            <a:spAutoFit/>
          </a:bodyPr>
          <a:lstStyle/>
          <a:p>
            <a:r>
              <a:rPr lang="en-US" sz="4000" dirty="0">
                <a:solidFill>
                  <a:schemeClr val="bg1"/>
                </a:solidFill>
                <a:latin typeface="Futura"/>
                <a:cs typeface="Calibri" panose="020F0502020204030204" pitchFamily="34" charset="0"/>
              </a:rPr>
              <a:t>Reclaim</a:t>
            </a:r>
          </a:p>
        </p:txBody>
      </p:sp>
      <p:sp>
        <p:nvSpPr>
          <p:cNvPr id="19" name="TextBox 18">
            <a:extLst>
              <a:ext uri="{FF2B5EF4-FFF2-40B4-BE49-F238E27FC236}">
                <a16:creationId xmlns:a16="http://schemas.microsoft.com/office/drawing/2014/main" id="{971A3FDF-5442-4BAE-AED2-77818AE4A4F3}"/>
              </a:ext>
            </a:extLst>
          </p:cNvPr>
          <p:cNvSpPr txBox="1"/>
          <p:nvPr/>
        </p:nvSpPr>
        <p:spPr>
          <a:xfrm rot="5400000">
            <a:off x="9147584" y="3142202"/>
            <a:ext cx="5380941" cy="707886"/>
          </a:xfrm>
          <a:prstGeom prst="rect">
            <a:avLst/>
          </a:prstGeom>
          <a:noFill/>
        </p:spPr>
        <p:txBody>
          <a:bodyPr wrap="square" rtlCol="0">
            <a:spAutoFit/>
          </a:bodyPr>
          <a:lstStyle/>
          <a:p>
            <a:endParaRPr lang="en-US" sz="4000" dirty="0">
              <a:solidFill>
                <a:schemeClr val="bg1"/>
              </a:solidFill>
              <a:latin typeface="Futura"/>
              <a:cs typeface="Calibri" panose="020F0502020204030204" pitchFamily="34" charset="0"/>
            </a:endParaRPr>
          </a:p>
        </p:txBody>
      </p:sp>
      <p:sp>
        <p:nvSpPr>
          <p:cNvPr id="7" name="TextBox 6">
            <a:extLst>
              <a:ext uri="{FF2B5EF4-FFF2-40B4-BE49-F238E27FC236}">
                <a16:creationId xmlns:a16="http://schemas.microsoft.com/office/drawing/2014/main" id="{556C73BD-D889-44CC-8457-E8B7CF912DEA}"/>
              </a:ext>
            </a:extLst>
          </p:cNvPr>
          <p:cNvSpPr txBox="1"/>
          <p:nvPr/>
        </p:nvSpPr>
        <p:spPr>
          <a:xfrm>
            <a:off x="302917" y="4984181"/>
            <a:ext cx="7776519" cy="1846659"/>
          </a:xfrm>
          <a:prstGeom prst="rect">
            <a:avLst/>
          </a:prstGeom>
          <a:noFill/>
        </p:spPr>
        <p:txBody>
          <a:bodyPr wrap="square">
            <a:spAutoFit/>
          </a:bodyPr>
          <a:lstStyle/>
          <a:p>
            <a:r>
              <a:rPr lang="en-US" sz="1800" u="sng" dirty="0">
                <a:latin typeface="Futura"/>
                <a:cs typeface="Calibri" panose="020F0502020204030204" pitchFamily="34" charset="0"/>
              </a:rPr>
              <a:t>Strategies</a:t>
            </a:r>
            <a:r>
              <a:rPr lang="en-US" sz="1800" dirty="0">
                <a:latin typeface="Futura"/>
                <a:cs typeface="Calibri" panose="020F0502020204030204" pitchFamily="34" charset="0"/>
              </a:rPr>
              <a:t>:</a:t>
            </a:r>
          </a:p>
          <a:p>
            <a:pPr marL="285750" indent="-285750">
              <a:buFont typeface="Arial" panose="020B0604020202020204" pitchFamily="34" charset="0"/>
              <a:buChar char="•"/>
            </a:pPr>
            <a:r>
              <a:rPr lang="en-US" sz="1600" dirty="0">
                <a:latin typeface="Futura"/>
                <a:cs typeface="Calibri" panose="020F0502020204030204" pitchFamily="34" charset="0"/>
              </a:rPr>
              <a:t>Use Reclaim Report for outreach to all students who last enrolled between Fall 2018 and Summer 2020 and not enrolled Fall 2021</a:t>
            </a:r>
          </a:p>
          <a:p>
            <a:pPr marL="285750" indent="-285750">
              <a:buFont typeface="Arial" panose="020B0604020202020204" pitchFamily="34" charset="0"/>
              <a:buChar char="•"/>
            </a:pPr>
            <a:r>
              <a:rPr lang="en-US" sz="1600" dirty="0">
                <a:latin typeface="Futura"/>
                <a:cs typeface="Calibri" panose="020F0502020204030204" pitchFamily="34" charset="0"/>
              </a:rPr>
              <a:t>Report provides breakdown by completion benchmarks and majority campus last term attended</a:t>
            </a:r>
          </a:p>
          <a:p>
            <a:pPr marL="285750" indent="-285750">
              <a:buFont typeface="Arial" panose="020B0604020202020204" pitchFamily="34" charset="0"/>
              <a:buChar char="•"/>
            </a:pPr>
            <a:r>
              <a:rPr lang="en-US" sz="1600" dirty="0">
                <a:latin typeface="Futura"/>
                <a:cs typeface="Calibri" panose="020F0502020204030204" pitchFamily="34" charset="0"/>
              </a:rPr>
              <a:t>Promote the </a:t>
            </a:r>
            <a:r>
              <a:rPr lang="en-US" sz="1600" dirty="0">
                <a:latin typeface="Futura"/>
                <a:cs typeface="Calibri" panose="020F0502020204030204" pitchFamily="34" charset="0"/>
                <a:hlinkClick r:id="rId2"/>
              </a:rPr>
              <a:t>Welcome Back</a:t>
            </a:r>
            <a:r>
              <a:rPr lang="en-US" sz="1600" dirty="0">
                <a:latin typeface="Futura"/>
                <a:cs typeface="Calibri" panose="020F0502020204030204" pitchFamily="34" charset="0"/>
              </a:rPr>
              <a:t> or </a:t>
            </a:r>
            <a:r>
              <a:rPr lang="en-US" sz="1600" dirty="0">
                <a:latin typeface="Futura"/>
                <a:cs typeface="Calibri" panose="020F0502020204030204" pitchFamily="34" charset="0"/>
                <a:hlinkClick r:id="rId3"/>
              </a:rPr>
              <a:t>Last Mile Scholarship</a:t>
            </a:r>
            <a:r>
              <a:rPr lang="en-US" sz="1600" dirty="0">
                <a:latin typeface="Futura"/>
                <a:cs typeface="Calibri" panose="020F0502020204030204" pitchFamily="34" charset="0"/>
              </a:rPr>
              <a:t> for students who may  be eligible. </a:t>
            </a:r>
          </a:p>
        </p:txBody>
      </p:sp>
      <p:sp>
        <p:nvSpPr>
          <p:cNvPr id="3" name="TextBox 2">
            <a:extLst>
              <a:ext uri="{FF2B5EF4-FFF2-40B4-BE49-F238E27FC236}">
                <a16:creationId xmlns:a16="http://schemas.microsoft.com/office/drawing/2014/main" id="{02BD67D8-5326-4C3A-8369-4F3E7B5FD615}"/>
              </a:ext>
            </a:extLst>
          </p:cNvPr>
          <p:cNvSpPr txBox="1"/>
          <p:nvPr/>
        </p:nvSpPr>
        <p:spPr>
          <a:xfrm>
            <a:off x="8522897" y="1144983"/>
            <a:ext cx="2717321" cy="4524315"/>
          </a:xfrm>
          <a:prstGeom prst="rect">
            <a:avLst/>
          </a:prstGeom>
          <a:noFill/>
        </p:spPr>
        <p:txBody>
          <a:bodyPr wrap="square" rtlCol="0">
            <a:spAutoFit/>
          </a:bodyPr>
          <a:lstStyle/>
          <a:p>
            <a:r>
              <a:rPr lang="en-US" sz="2400" u="sng" dirty="0">
                <a:latin typeface="Futura"/>
                <a:cs typeface="Calibri" panose="020F0502020204030204" pitchFamily="34" charset="0"/>
              </a:rPr>
              <a:t>Goal</a:t>
            </a:r>
            <a:r>
              <a:rPr lang="en-US" sz="2400" dirty="0">
                <a:latin typeface="Futura"/>
                <a:cs typeface="Calibri" panose="020F0502020204030204" pitchFamily="34" charset="0"/>
              </a:rPr>
              <a:t>:  Reclaim students with a last term enrolled of Summer 2020 or prior through Fall 2018.  </a:t>
            </a:r>
          </a:p>
          <a:p>
            <a:endParaRPr lang="en-US" sz="2400" dirty="0">
              <a:latin typeface="Futura"/>
              <a:cs typeface="Calibri" panose="020F0502020204030204" pitchFamily="34" charset="0"/>
            </a:endParaRPr>
          </a:p>
          <a:p>
            <a:endParaRPr lang="en-US" sz="2400" dirty="0">
              <a:latin typeface="Futura"/>
              <a:cs typeface="Calibri" panose="020F0502020204030204" pitchFamily="34" charset="0"/>
            </a:endParaRPr>
          </a:p>
          <a:p>
            <a:r>
              <a:rPr lang="en-US" sz="2400" dirty="0">
                <a:latin typeface="Futura"/>
                <a:cs typeface="Calibri" panose="020F0502020204030204" pitchFamily="34" charset="0"/>
              </a:rPr>
              <a:t>Source: Reclaim file vs 9/26/21 Majority Campus Roster</a:t>
            </a:r>
          </a:p>
        </p:txBody>
      </p:sp>
      <p:graphicFrame>
        <p:nvGraphicFramePr>
          <p:cNvPr id="5" name="Table 4">
            <a:extLst>
              <a:ext uri="{FF2B5EF4-FFF2-40B4-BE49-F238E27FC236}">
                <a16:creationId xmlns:a16="http://schemas.microsoft.com/office/drawing/2014/main" id="{1C1A3190-0FC5-4520-AAF3-72AA2FDE1C7A}"/>
              </a:ext>
            </a:extLst>
          </p:cNvPr>
          <p:cNvGraphicFramePr>
            <a:graphicFrameLocks noGrp="1"/>
          </p:cNvGraphicFramePr>
          <p:nvPr>
            <p:extLst>
              <p:ext uri="{D42A27DB-BD31-4B8C-83A1-F6EECF244321}">
                <p14:modId xmlns:p14="http://schemas.microsoft.com/office/powerpoint/2010/main" val="2540620918"/>
              </p:ext>
            </p:extLst>
          </p:nvPr>
        </p:nvGraphicFramePr>
        <p:xfrm>
          <a:off x="471853" y="988554"/>
          <a:ext cx="7886310" cy="3744000"/>
        </p:xfrm>
        <a:graphic>
          <a:graphicData uri="http://schemas.openxmlformats.org/drawingml/2006/table">
            <a:tbl>
              <a:tblPr/>
              <a:tblGrid>
                <a:gridCol w="3418870">
                  <a:extLst>
                    <a:ext uri="{9D8B030D-6E8A-4147-A177-3AD203B41FA5}">
                      <a16:colId xmlns:a16="http://schemas.microsoft.com/office/drawing/2014/main" val="4241488312"/>
                    </a:ext>
                  </a:extLst>
                </a:gridCol>
                <a:gridCol w="1890071">
                  <a:extLst>
                    <a:ext uri="{9D8B030D-6E8A-4147-A177-3AD203B41FA5}">
                      <a16:colId xmlns:a16="http://schemas.microsoft.com/office/drawing/2014/main" val="1362167573"/>
                    </a:ext>
                  </a:extLst>
                </a:gridCol>
                <a:gridCol w="1533204">
                  <a:extLst>
                    <a:ext uri="{9D8B030D-6E8A-4147-A177-3AD203B41FA5}">
                      <a16:colId xmlns:a16="http://schemas.microsoft.com/office/drawing/2014/main" val="2478808835"/>
                    </a:ext>
                  </a:extLst>
                </a:gridCol>
                <a:gridCol w="1044165">
                  <a:extLst>
                    <a:ext uri="{9D8B030D-6E8A-4147-A177-3AD203B41FA5}">
                      <a16:colId xmlns:a16="http://schemas.microsoft.com/office/drawing/2014/main" val="3504799316"/>
                    </a:ext>
                  </a:extLst>
                </a:gridCol>
              </a:tblGrid>
              <a:tr h="288000">
                <a:tc>
                  <a:txBody>
                    <a:bodyPr/>
                    <a:lstStyle/>
                    <a:p>
                      <a:pPr algn="ctr" fontAlgn="b"/>
                      <a:r>
                        <a:rPr lang="en-US" sz="1400" b="1" i="0" u="none" strike="noStrike" dirty="0">
                          <a:solidFill>
                            <a:srgbClr val="000000"/>
                          </a:solidFill>
                          <a:effectLst/>
                          <a:latin typeface="Calibri" panose="020F0502020204030204" pitchFamily="34" charset="0"/>
                        </a:rPr>
                        <a:t>Majority Campus Last Term Attended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1" i="0" u="none" strike="noStrike">
                          <a:solidFill>
                            <a:srgbClr val="000000"/>
                          </a:solidFill>
                          <a:effectLst/>
                          <a:latin typeface="Calibri" panose="020F0502020204030204" pitchFamily="34" charset="0"/>
                        </a:rPr>
                        <a:t>Not Enrolled Fall 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1" i="0" u="none" strike="noStrike">
                          <a:solidFill>
                            <a:srgbClr val="000000"/>
                          </a:solidFill>
                          <a:effectLst/>
                          <a:latin typeface="Calibri" panose="020F0502020204030204" pitchFamily="34" charset="0"/>
                        </a:rPr>
                        <a:t>Enrolled Fall 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1" i="0" u="none" strike="noStrike">
                          <a:solidFill>
                            <a:srgbClr val="000000"/>
                          </a:solidFill>
                          <a:effectLst/>
                          <a:latin typeface="Calibri" panose="020F0502020204030204" pitchFamily="34" charset="0"/>
                        </a:rPr>
                        <a:t>Grand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4181300242"/>
                  </a:ext>
                </a:extLst>
              </a:tr>
              <a:tr h="288000">
                <a:tc>
                  <a:txBody>
                    <a:bodyPr/>
                    <a:lstStyle/>
                    <a:p>
                      <a:pPr algn="ctr" fontAlgn="b"/>
                      <a:r>
                        <a:rPr lang="en-US" sz="1400" b="0" i="0" u="none" strike="noStrike" dirty="0">
                          <a:solidFill>
                            <a:srgbClr val="000000"/>
                          </a:solidFill>
                          <a:effectLst/>
                          <a:latin typeface="Calibri" panose="020F0502020204030204" pitchFamily="34" charset="0"/>
                        </a:rPr>
                        <a:t>HIA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2394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2484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3321307"/>
                  </a:ext>
                </a:extLst>
              </a:tr>
              <a:tr h="288000">
                <a:tc>
                  <a:txBody>
                    <a:bodyPr/>
                    <a:lstStyle/>
                    <a:p>
                      <a:pPr algn="ctr" fontAlgn="b"/>
                      <a:r>
                        <a:rPr lang="en-US" sz="1400" b="0" i="0" u="none" strike="noStrike" dirty="0">
                          <a:solidFill>
                            <a:srgbClr val="000000"/>
                          </a:solidFill>
                          <a:effectLst/>
                          <a:latin typeface="Calibri" panose="020F0502020204030204" pitchFamily="34" charset="0"/>
                        </a:rPr>
                        <a:t>HOME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1544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1606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9788328"/>
                  </a:ext>
                </a:extLst>
              </a:tr>
              <a:tr h="288000">
                <a:tc>
                  <a:txBody>
                    <a:bodyPr/>
                    <a:lstStyle/>
                    <a:p>
                      <a:pPr algn="ctr" fontAlgn="b"/>
                      <a:r>
                        <a:rPr lang="en-US" sz="1400" b="0" i="0" u="none" strike="noStrike">
                          <a:solidFill>
                            <a:srgbClr val="000000"/>
                          </a:solidFill>
                          <a:effectLst/>
                          <a:latin typeface="Calibri" panose="020F0502020204030204" pitchFamily="34" charset="0"/>
                        </a:rPr>
                        <a:t>IAC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443088"/>
                  </a:ext>
                </a:extLst>
              </a:tr>
              <a:tr h="288000">
                <a:tc>
                  <a:txBody>
                    <a:bodyPr/>
                    <a:lstStyle/>
                    <a:p>
                      <a:pPr algn="ctr" fontAlgn="b"/>
                      <a:r>
                        <a:rPr lang="en-US" sz="1400" b="0" i="0" u="none" strike="noStrike">
                          <a:solidFill>
                            <a:srgbClr val="000000"/>
                          </a:solidFill>
                          <a:effectLst/>
                          <a:latin typeface="Calibri" panose="020F0502020204030204" pitchFamily="34" charset="0"/>
                        </a:rPr>
                        <a:t>KENDL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6984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7308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2327024"/>
                  </a:ext>
                </a:extLst>
              </a:tr>
              <a:tr h="288000">
                <a:tc>
                  <a:txBody>
                    <a:bodyPr/>
                    <a:lstStyle/>
                    <a:p>
                      <a:pPr algn="ctr" fontAlgn="b"/>
                      <a:r>
                        <a:rPr lang="en-US" sz="1400" b="0" i="0" u="none" strike="noStrike">
                          <a:solidFill>
                            <a:srgbClr val="000000"/>
                          </a:solidFill>
                          <a:effectLst/>
                          <a:latin typeface="Calibri" panose="020F0502020204030204" pitchFamily="34" charset="0"/>
                        </a:rPr>
                        <a:t>MEDI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2630330"/>
                  </a:ext>
                </a:extLst>
              </a:tr>
              <a:tr h="288000">
                <a:tc>
                  <a:txBody>
                    <a:bodyPr/>
                    <a:lstStyle/>
                    <a:p>
                      <a:pPr algn="ctr" fontAlgn="b"/>
                      <a:r>
                        <a:rPr lang="en-US" sz="1400" b="0" i="0" u="none" strike="noStrike">
                          <a:solidFill>
                            <a:srgbClr val="000000"/>
                          </a:solidFill>
                          <a:effectLst/>
                          <a:latin typeface="Calibri" panose="020F0502020204030204" pitchFamily="34" charset="0"/>
                        </a:rPr>
                        <a:t>MEEK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8960187"/>
                  </a:ext>
                </a:extLst>
              </a:tr>
              <a:tr h="288000">
                <a:tc>
                  <a:txBody>
                    <a:bodyPr/>
                    <a:lstStyle/>
                    <a:p>
                      <a:pPr algn="ctr" fontAlgn="b"/>
                      <a:r>
                        <a:rPr lang="en-US" sz="1400" b="0" i="0" u="none" strike="noStrike">
                          <a:solidFill>
                            <a:srgbClr val="000000"/>
                          </a:solidFill>
                          <a:effectLst/>
                          <a:latin typeface="Calibri" panose="020F0502020204030204" pitchFamily="34" charset="0"/>
                        </a:rPr>
                        <a:t>NORTH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5592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5799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7086950"/>
                  </a:ext>
                </a:extLst>
              </a:tr>
              <a:tr h="288000">
                <a:tc>
                  <a:txBody>
                    <a:bodyPr/>
                    <a:lstStyle/>
                    <a:p>
                      <a:pPr algn="ctr" fontAlgn="b"/>
                      <a:r>
                        <a:rPr lang="en-US" sz="1400" b="0" i="0" u="none" strike="noStrike">
                          <a:solidFill>
                            <a:srgbClr val="000000"/>
                          </a:solidFill>
                          <a:effectLst/>
                          <a:latin typeface="Calibri" panose="020F0502020204030204" pitchFamily="34" charset="0"/>
                        </a:rPr>
                        <a:t>PADRO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1365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1430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6213798"/>
                  </a:ext>
                </a:extLst>
              </a:tr>
              <a:tr h="288000">
                <a:tc>
                  <a:txBody>
                    <a:bodyPr/>
                    <a:lstStyle/>
                    <a:p>
                      <a:pPr algn="ctr" fontAlgn="b"/>
                      <a:r>
                        <a:rPr lang="en-US" sz="1400" b="0" i="0" u="none" strike="noStrike" dirty="0">
                          <a:solidFill>
                            <a:srgbClr val="000000"/>
                          </a:solidFill>
                          <a:effectLst/>
                          <a:latin typeface="Calibri" panose="020F0502020204030204" pitchFamily="34" charset="0"/>
                        </a:rPr>
                        <a:t>VIRTU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4613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4807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6326535"/>
                  </a:ext>
                </a:extLst>
              </a:tr>
              <a:tr h="288000">
                <a:tc>
                  <a:txBody>
                    <a:bodyPr/>
                    <a:lstStyle/>
                    <a:p>
                      <a:pPr algn="ctr" fontAlgn="b"/>
                      <a:r>
                        <a:rPr lang="en-US" sz="1400" b="0" i="0" u="none" strike="noStrike">
                          <a:solidFill>
                            <a:srgbClr val="000000"/>
                          </a:solidFill>
                          <a:effectLst/>
                          <a:latin typeface="Calibri" panose="020F0502020204030204" pitchFamily="34" charset="0"/>
                        </a:rPr>
                        <a:t>WEST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1586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1661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3906433"/>
                  </a:ext>
                </a:extLst>
              </a:tr>
              <a:tr h="288000">
                <a:tc>
                  <a:txBody>
                    <a:bodyPr/>
                    <a:lstStyle/>
                    <a:p>
                      <a:pPr algn="ctr" fontAlgn="b"/>
                      <a:r>
                        <a:rPr lang="en-US" sz="1400" b="0" i="0" u="none" strike="noStrike">
                          <a:solidFill>
                            <a:srgbClr val="000000"/>
                          </a:solidFill>
                          <a:effectLst/>
                          <a:latin typeface="Calibri" panose="020F0502020204030204" pitchFamily="34" charset="0"/>
                        </a:rPr>
                        <a:t>WOLF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4411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4602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6299195"/>
                  </a:ext>
                </a:extLst>
              </a:tr>
              <a:tr h="288000">
                <a:tc>
                  <a:txBody>
                    <a:bodyPr/>
                    <a:lstStyle/>
                    <a:p>
                      <a:pPr algn="ctr" fontAlgn="b"/>
                      <a:r>
                        <a:rPr lang="en-US" sz="1400" b="1" i="0" u="none" strike="noStrike">
                          <a:solidFill>
                            <a:srgbClr val="000000"/>
                          </a:solidFill>
                          <a:effectLst/>
                          <a:latin typeface="Calibri" panose="020F0502020204030204" pitchFamily="34" charset="0"/>
                        </a:rPr>
                        <a:t>Grand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1" i="0" u="none" strike="noStrike">
                          <a:solidFill>
                            <a:srgbClr val="000000"/>
                          </a:solidFill>
                          <a:effectLst/>
                          <a:latin typeface="Calibri" panose="020F0502020204030204" pitchFamily="34" charset="0"/>
                        </a:rPr>
                        <a:t>30628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1" i="0" u="none" strike="noStrike">
                          <a:solidFill>
                            <a:srgbClr val="000000"/>
                          </a:solidFill>
                          <a:effectLst/>
                          <a:latin typeface="Calibri" panose="020F0502020204030204" pitchFamily="34" charset="0"/>
                        </a:rPr>
                        <a:t>1274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1" i="0" u="none" strike="noStrike" dirty="0">
                          <a:solidFill>
                            <a:srgbClr val="000000"/>
                          </a:solidFill>
                          <a:effectLst/>
                          <a:latin typeface="Calibri" panose="020F0502020204030204" pitchFamily="34" charset="0"/>
                        </a:rPr>
                        <a:t>31902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147434102"/>
                  </a:ext>
                </a:extLst>
              </a:tr>
            </a:tbl>
          </a:graphicData>
        </a:graphic>
      </p:graphicFrame>
      <p:sp>
        <p:nvSpPr>
          <p:cNvPr id="8" name="TextBox 7">
            <a:extLst>
              <a:ext uri="{FF2B5EF4-FFF2-40B4-BE49-F238E27FC236}">
                <a16:creationId xmlns:a16="http://schemas.microsoft.com/office/drawing/2014/main" id="{F5C61794-6BDB-4821-8401-BA8BC41C0F8B}"/>
              </a:ext>
            </a:extLst>
          </p:cNvPr>
          <p:cNvSpPr txBox="1"/>
          <p:nvPr/>
        </p:nvSpPr>
        <p:spPr>
          <a:xfrm rot="5400000">
            <a:off x="8613648" y="4892040"/>
            <a:ext cx="6519672" cy="646331"/>
          </a:xfrm>
          <a:prstGeom prst="rect">
            <a:avLst/>
          </a:prstGeom>
          <a:noFill/>
        </p:spPr>
        <p:txBody>
          <a:bodyPr wrap="square" rtlCol="0">
            <a:spAutoFit/>
          </a:bodyPr>
          <a:lstStyle/>
          <a:p>
            <a:r>
              <a:rPr lang="en-US" sz="3600" dirty="0">
                <a:solidFill>
                  <a:schemeClr val="bg1"/>
                </a:solidFill>
                <a:latin typeface="Futura"/>
                <a:cs typeface="Calibri" panose="020F0502020204030204" pitchFamily="34" charset="0"/>
              </a:rPr>
              <a:t>Miami Dade College</a:t>
            </a:r>
          </a:p>
        </p:txBody>
      </p:sp>
    </p:spTree>
    <p:extLst>
      <p:ext uri="{BB962C8B-B14F-4D97-AF65-F5344CB8AC3E}">
        <p14:creationId xmlns:p14="http://schemas.microsoft.com/office/powerpoint/2010/main" val="4192822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04B312-A9EF-490A-86E1-C33D44C1A7F6}"/>
              </a:ext>
            </a:extLst>
          </p:cNvPr>
          <p:cNvSpPr>
            <a:spLocks noGrp="1"/>
          </p:cNvSpPr>
          <p:nvPr>
            <p:ph type="title"/>
          </p:nvPr>
        </p:nvSpPr>
        <p:spPr>
          <a:xfrm>
            <a:off x="0" y="1033367"/>
            <a:ext cx="10515600" cy="2852737"/>
          </a:xfrm>
        </p:spPr>
        <p:txBody>
          <a:bodyPr>
            <a:normAutofit/>
          </a:bodyPr>
          <a:lstStyle/>
          <a:p>
            <a:pPr algn="ctr"/>
            <a:r>
              <a:rPr lang="en-US" sz="9600" b="1" dirty="0">
                <a:latin typeface="Futura"/>
              </a:rPr>
              <a:t>Questions?</a:t>
            </a:r>
            <a:endParaRPr lang="en-US" sz="8000" dirty="0">
              <a:latin typeface="Futura"/>
              <a:cs typeface="Calibri Light"/>
            </a:endParaRPr>
          </a:p>
        </p:txBody>
      </p:sp>
      <p:sp>
        <p:nvSpPr>
          <p:cNvPr id="2" name="Slide Number Placeholder 1">
            <a:extLst>
              <a:ext uri="{FF2B5EF4-FFF2-40B4-BE49-F238E27FC236}">
                <a16:creationId xmlns:a16="http://schemas.microsoft.com/office/drawing/2014/main" id="{D16DDB5F-8E58-4F2C-B068-138DAD6654F2}"/>
              </a:ext>
            </a:extLst>
          </p:cNvPr>
          <p:cNvSpPr>
            <a:spLocks noGrp="1"/>
          </p:cNvSpPr>
          <p:nvPr>
            <p:ph type="sldNum" sz="quarter" idx="12"/>
          </p:nvPr>
        </p:nvSpPr>
        <p:spPr>
          <a:xfrm>
            <a:off x="9510933" y="6384485"/>
            <a:ext cx="240523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7FBF6E-5D93-4D58-A281-010ECA05EC26}" type="slidenum">
              <a:rPr kumimoji="0" lang="en-US" sz="1200" b="0" i="0" u="none" strike="noStrike" kern="1200" cap="none" spc="0" normalizeH="0" baseline="0" noProof="0" smtClean="0">
                <a:ln>
                  <a:noFill/>
                </a:ln>
                <a:solidFill>
                  <a:srgbClr val="005FA1"/>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005FA1"/>
              </a:solidFill>
              <a:effectLst/>
              <a:uLnTx/>
              <a:uFillTx/>
              <a:latin typeface="Calibri" panose="020F0502020204030204"/>
              <a:ea typeface="+mn-ea"/>
              <a:cs typeface="+mn-cs"/>
            </a:endParaRPr>
          </a:p>
        </p:txBody>
      </p:sp>
      <p:sp>
        <p:nvSpPr>
          <p:cNvPr id="3" name="TextBox 2"/>
          <p:cNvSpPr txBox="1"/>
          <p:nvPr/>
        </p:nvSpPr>
        <p:spPr>
          <a:xfrm>
            <a:off x="2300438" y="4581625"/>
            <a:ext cx="5659655" cy="954107"/>
          </a:xfrm>
          <a:prstGeom prst="rect">
            <a:avLst/>
          </a:prstGeom>
          <a:noFill/>
        </p:spPr>
        <p:txBody>
          <a:bodyPr wrap="square" rtlCol="0">
            <a:spAutoFit/>
          </a:bodyPr>
          <a:lstStyle/>
          <a:p>
            <a:pPr algn="ctr"/>
            <a:r>
              <a:rPr lang="en-US" sz="2800" dirty="0">
                <a:solidFill>
                  <a:schemeClr val="bg1"/>
                </a:solidFill>
                <a:latin typeface="Futura"/>
              </a:rPr>
              <a:t>For any further follow-up, </a:t>
            </a:r>
          </a:p>
          <a:p>
            <a:pPr algn="ctr"/>
            <a:r>
              <a:rPr lang="en-US" sz="2800" dirty="0">
                <a:solidFill>
                  <a:schemeClr val="bg1"/>
                </a:solidFill>
                <a:latin typeface="Futura"/>
              </a:rPr>
              <a:t>please email </a:t>
            </a:r>
            <a:r>
              <a:rPr lang="en-US" sz="2800" dirty="0">
                <a:solidFill>
                  <a:schemeClr val="bg1"/>
                </a:solidFill>
                <a:latin typeface="Futura"/>
                <a:hlinkClick r:id="rId3">
                  <a:extLst>
                    <a:ext uri="{A12FA001-AC4F-418D-AE19-62706E023703}">
                      <ahyp:hlinkClr xmlns:ahyp="http://schemas.microsoft.com/office/drawing/2018/hyperlinkcolor" val="tx"/>
                    </a:ext>
                  </a:extLst>
                </a:hlinkClick>
              </a:rPr>
              <a:t>Aporro@mdc.edu</a:t>
            </a:r>
            <a:r>
              <a:rPr lang="en-US" sz="2800" dirty="0">
                <a:solidFill>
                  <a:schemeClr val="bg1"/>
                </a:solidFill>
                <a:latin typeface="Futura"/>
              </a:rPr>
              <a:t> </a:t>
            </a:r>
          </a:p>
        </p:txBody>
      </p:sp>
    </p:spTree>
    <p:extLst>
      <p:ext uri="{BB962C8B-B14F-4D97-AF65-F5344CB8AC3E}">
        <p14:creationId xmlns:p14="http://schemas.microsoft.com/office/powerpoint/2010/main" val="783348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5400000">
            <a:off x="8613648" y="4890884"/>
            <a:ext cx="6519672" cy="649224"/>
          </a:xfrm>
          <a:prstGeom prst="rect">
            <a:avLst/>
          </a:prstGeom>
          <a:noFill/>
        </p:spPr>
        <p:txBody>
          <a:bodyPr wrap="square" rtlCol="0">
            <a:spAutoFit/>
          </a:bodyPr>
          <a:lstStyle/>
          <a:p>
            <a:r>
              <a:rPr lang="en-US" sz="3600" dirty="0">
                <a:solidFill>
                  <a:schemeClr val="bg1"/>
                </a:solidFill>
                <a:latin typeface="Futura"/>
              </a:rPr>
              <a:t>Miami Dade College</a:t>
            </a:r>
          </a:p>
        </p:txBody>
      </p:sp>
      <p:sp>
        <p:nvSpPr>
          <p:cNvPr id="5" name="TextBox 4"/>
          <p:cNvSpPr txBox="1"/>
          <p:nvPr/>
        </p:nvSpPr>
        <p:spPr>
          <a:xfrm>
            <a:off x="198203" y="91974"/>
            <a:ext cx="6516303" cy="646331"/>
          </a:xfrm>
          <a:prstGeom prst="rect">
            <a:avLst/>
          </a:prstGeom>
          <a:noFill/>
        </p:spPr>
        <p:txBody>
          <a:bodyPr wrap="square" rtlCol="0">
            <a:spAutoFit/>
          </a:bodyPr>
          <a:lstStyle/>
          <a:p>
            <a:r>
              <a:rPr lang="en-US" sz="3600" dirty="0">
                <a:solidFill>
                  <a:schemeClr val="bg1"/>
                </a:solidFill>
                <a:latin typeface="Futura"/>
              </a:rPr>
              <a:t>Session Objectives</a:t>
            </a:r>
          </a:p>
        </p:txBody>
      </p:sp>
      <p:sp>
        <p:nvSpPr>
          <p:cNvPr id="7" name="TextBox 6"/>
          <p:cNvSpPr txBox="1"/>
          <p:nvPr/>
        </p:nvSpPr>
        <p:spPr>
          <a:xfrm>
            <a:off x="314960" y="1236133"/>
            <a:ext cx="10688320" cy="4816703"/>
          </a:xfrm>
          <a:prstGeom prst="rect">
            <a:avLst/>
          </a:prstGeom>
          <a:noFill/>
        </p:spPr>
        <p:txBody>
          <a:bodyPr wrap="square" rtlCol="0">
            <a:spAutoFit/>
          </a:bodyPr>
          <a:lstStyle/>
          <a:p>
            <a:pPr marL="285750" indent="-285750">
              <a:spcBef>
                <a:spcPts val="600"/>
              </a:spcBef>
              <a:buFont typeface="Arial" panose="020B0604020202020204" pitchFamily="34" charset="0"/>
              <a:buChar char="•"/>
            </a:pPr>
            <a:endParaRPr lang="en-US" sz="2400" i="1" dirty="0">
              <a:solidFill>
                <a:srgbClr val="0D294E"/>
              </a:solidFill>
              <a:latin typeface="Futura"/>
            </a:endParaRPr>
          </a:p>
          <a:p>
            <a:pPr marL="285750" indent="-285750">
              <a:spcBef>
                <a:spcPts val="600"/>
              </a:spcBef>
              <a:buFont typeface="Arial" panose="020B0604020202020204" pitchFamily="34" charset="0"/>
              <a:buChar char="•"/>
            </a:pPr>
            <a:r>
              <a:rPr lang="en-US" sz="2400" i="1" dirty="0">
                <a:solidFill>
                  <a:srgbClr val="0D294E"/>
                </a:solidFill>
                <a:latin typeface="Futura"/>
              </a:rPr>
              <a:t>Describe the MDC Shark Path guided pathway model from onboarding through completion. </a:t>
            </a:r>
            <a:endParaRPr lang="en-US" sz="2000" i="1" dirty="0">
              <a:solidFill>
                <a:srgbClr val="0D294E"/>
              </a:solidFill>
              <a:latin typeface="Futura"/>
            </a:endParaRPr>
          </a:p>
          <a:p>
            <a:pPr marL="285750" indent="-285750">
              <a:spcBef>
                <a:spcPts val="600"/>
              </a:spcBef>
              <a:buFont typeface="Arial" panose="020B0604020202020204" pitchFamily="34" charset="0"/>
              <a:buChar char="•"/>
            </a:pPr>
            <a:r>
              <a:rPr lang="en-US" sz="2400" i="1" dirty="0">
                <a:solidFill>
                  <a:srgbClr val="0D294E"/>
                </a:solidFill>
                <a:latin typeface="Futura"/>
              </a:rPr>
              <a:t>Identify different ways that technology can be used to engage and support student onboarding, including individualized advising and orientation. </a:t>
            </a:r>
          </a:p>
          <a:p>
            <a:pPr marL="285750" indent="-285750">
              <a:spcBef>
                <a:spcPts val="600"/>
              </a:spcBef>
              <a:buFont typeface="Arial" panose="020B0604020202020204" pitchFamily="34" charset="0"/>
              <a:buChar char="•"/>
            </a:pPr>
            <a:r>
              <a:rPr lang="en-US" sz="2400" i="1" dirty="0">
                <a:solidFill>
                  <a:srgbClr val="0D294E"/>
                </a:solidFill>
                <a:latin typeface="Futura"/>
              </a:rPr>
              <a:t>Explain best practices associated with student success focusing on comprehensive holistic support from the moment of inquiry through completion.   </a:t>
            </a:r>
          </a:p>
          <a:p>
            <a:pPr marL="285750" indent="-285750">
              <a:spcBef>
                <a:spcPts val="600"/>
              </a:spcBef>
              <a:buFont typeface="Arial" panose="020B0604020202020204" pitchFamily="34" charset="0"/>
              <a:buChar char="•"/>
            </a:pPr>
            <a:r>
              <a:rPr lang="en-US" sz="2400" i="1" dirty="0">
                <a:solidFill>
                  <a:srgbClr val="0D294E"/>
                </a:solidFill>
                <a:latin typeface="Futura"/>
              </a:rPr>
              <a:t>Describe the latest collaboration between Student and Academic Affairs in student success outcomes. </a:t>
            </a:r>
            <a:r>
              <a:rPr lang="en-US" sz="1400" i="1" dirty="0">
                <a:solidFill>
                  <a:srgbClr val="0D294E"/>
                </a:solidFill>
                <a:latin typeface="Futura"/>
              </a:rPr>
              <a:t> </a:t>
            </a:r>
          </a:p>
          <a:p>
            <a:pPr marL="285750" indent="-285750">
              <a:spcBef>
                <a:spcPts val="600"/>
              </a:spcBef>
              <a:buFont typeface="Arial" panose="020B0604020202020204" pitchFamily="34" charset="0"/>
              <a:buChar char="•"/>
            </a:pPr>
            <a:endParaRPr lang="en-US" dirty="0">
              <a:solidFill>
                <a:srgbClr val="0D294E"/>
              </a:solidFill>
              <a:latin typeface="Futura"/>
            </a:endParaRPr>
          </a:p>
        </p:txBody>
      </p:sp>
    </p:spTree>
    <p:extLst>
      <p:ext uri="{BB962C8B-B14F-4D97-AF65-F5344CB8AC3E}">
        <p14:creationId xmlns:p14="http://schemas.microsoft.com/office/powerpoint/2010/main" val="4074671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ybersecurity degree and programs launched at MDC | Lifestyles |  miamitimesonline.com">
            <a:extLst>
              <a:ext uri="{FF2B5EF4-FFF2-40B4-BE49-F238E27FC236}">
                <a16:creationId xmlns:a16="http://schemas.microsoft.com/office/drawing/2014/main" id="{DA3F7461-D81E-402F-94A7-811B425903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302" b="12302"/>
          <a:stretch/>
        </p:blipFill>
        <p:spPr bwMode="auto">
          <a:xfrm>
            <a:off x="2270" y="-16833"/>
            <a:ext cx="12187463" cy="6891666"/>
          </a:xfrm>
          <a:prstGeom prst="rect">
            <a:avLst/>
          </a:prstGeom>
          <a:noFill/>
          <a:extLst>
            <a:ext uri="{909E8E84-426E-40DD-AFC4-6F175D3DCCD1}">
              <a14:hiddenFill xmlns:a14="http://schemas.microsoft.com/office/drawing/2010/main">
                <a:solidFill>
                  <a:srgbClr val="FFFFFF"/>
                </a:solidFill>
              </a14:hiddenFill>
            </a:ext>
          </a:extLst>
        </p:spPr>
      </p:pic>
      <p:sp>
        <p:nvSpPr>
          <p:cNvPr id="7" name="Parallelogram 6">
            <a:extLst>
              <a:ext uri="{FF2B5EF4-FFF2-40B4-BE49-F238E27FC236}">
                <a16:creationId xmlns:a16="http://schemas.microsoft.com/office/drawing/2014/main" id="{6743B5A7-3802-415B-86BD-777A6FF4C227}"/>
              </a:ext>
            </a:extLst>
          </p:cNvPr>
          <p:cNvSpPr/>
          <p:nvPr/>
        </p:nvSpPr>
        <p:spPr bwMode="gray">
          <a:xfrm flipH="1">
            <a:off x="1594247" y="-16833"/>
            <a:ext cx="5377924" cy="6867691"/>
          </a:xfrm>
          <a:prstGeom prst="parallelogram">
            <a:avLst>
              <a:gd name="adj" fmla="val 31926"/>
            </a:avLst>
          </a:prstGeom>
          <a:solidFill>
            <a:srgbClr val="005FA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29" tIns="65314" rIns="130629" bIns="65314" numCol="1" spcCol="0" rtlCol="0" fromWordArt="0" anchor="ctr" anchorCtr="0" forceAA="0" compatLnSpc="1">
            <a:prstTxWarp prst="textNoShape">
              <a:avLst/>
            </a:prstTxWarp>
            <a:noAutofit/>
          </a:bodyPr>
          <a:lstStyle/>
          <a:p>
            <a:pPr algn="ctr"/>
            <a:endParaRPr lang="en-US" sz="2571" dirty="0"/>
          </a:p>
        </p:txBody>
      </p:sp>
      <p:sp>
        <p:nvSpPr>
          <p:cNvPr id="9" name="Text Placeholder 2">
            <a:extLst>
              <a:ext uri="{FF2B5EF4-FFF2-40B4-BE49-F238E27FC236}">
                <a16:creationId xmlns:a16="http://schemas.microsoft.com/office/drawing/2014/main" id="{0A4B4070-BCF3-49B1-8E3D-EC6DA5B9422B}"/>
              </a:ext>
            </a:extLst>
          </p:cNvPr>
          <p:cNvSpPr txBox="1">
            <a:spLocks/>
          </p:cNvSpPr>
          <p:nvPr/>
        </p:nvSpPr>
        <p:spPr bwMode="gray">
          <a:xfrm>
            <a:off x="2188543" y="397858"/>
            <a:ext cx="2974926" cy="879343"/>
          </a:xfrm>
          <a:prstGeom prst="rect">
            <a:avLst/>
          </a:prstGeom>
        </p:spPr>
        <p:txBody>
          <a:bodyPr vert="horz" wrap="square" lIns="0" tIns="0" rIns="0" bIns="0" rtlCol="0" anchor="ctr" anchorCtr="0">
            <a:spAutoFit/>
          </a:bodyPr>
          <a:lstStyle>
            <a:lvl1pPr marL="0" indent="0" algn="l" defTabSz="480060" rtl="0" eaLnBrk="1" latinLnBrk="0" hangingPunct="1">
              <a:lnSpc>
                <a:spcPct val="100000"/>
              </a:lnSpc>
              <a:spcBef>
                <a:spcPts val="0"/>
              </a:spcBef>
              <a:buClrTx/>
              <a:buFont typeface="Arial" panose="020B0604020202020204" pitchFamily="34" charset="0"/>
              <a:buNone/>
              <a:defRPr sz="800" kern="1200">
                <a:solidFill>
                  <a:schemeClr val="bg1"/>
                </a:solidFill>
                <a:latin typeface="+mn-lt"/>
                <a:ea typeface="+mn-ea"/>
                <a:cs typeface="+mn-cs"/>
              </a:defRPr>
            </a:lvl1pPr>
            <a:lvl2pPr marL="114300" indent="0" algn="l" defTabSz="480060" rtl="0" eaLnBrk="1" latinLnBrk="0" hangingPunct="1">
              <a:lnSpc>
                <a:spcPct val="100000"/>
              </a:lnSpc>
              <a:spcBef>
                <a:spcPts val="0"/>
              </a:spcBef>
              <a:buClrTx/>
              <a:buFont typeface="Verdana" panose="020B0604030504040204" pitchFamily="34" charset="0"/>
              <a:buNone/>
              <a:defRPr sz="800" kern="1200">
                <a:solidFill>
                  <a:schemeClr val="tx1"/>
                </a:solidFill>
                <a:latin typeface="+mn-lt"/>
                <a:ea typeface="+mn-ea"/>
                <a:cs typeface="+mn-cs"/>
              </a:defRPr>
            </a:lvl2pPr>
            <a:lvl3pPr marL="228600" indent="0" algn="l" defTabSz="480060" rtl="0" eaLnBrk="1" latinLnBrk="0" hangingPunct="1">
              <a:lnSpc>
                <a:spcPct val="100000"/>
              </a:lnSpc>
              <a:spcBef>
                <a:spcPts val="0"/>
              </a:spcBef>
              <a:buClrTx/>
              <a:buFont typeface="Arial" panose="020B0604020202020204" pitchFamily="34" charset="0"/>
              <a:buNone/>
              <a:defRPr sz="800" kern="1200">
                <a:solidFill>
                  <a:schemeClr val="tx1"/>
                </a:solidFill>
                <a:latin typeface="+mn-lt"/>
                <a:ea typeface="+mn-ea"/>
                <a:cs typeface="+mn-cs"/>
              </a:defRPr>
            </a:lvl3pPr>
            <a:lvl4pPr marL="342900" indent="0" algn="l" defTabSz="480060" rtl="0" eaLnBrk="1" latinLnBrk="0" hangingPunct="1">
              <a:lnSpc>
                <a:spcPct val="100000"/>
              </a:lnSpc>
              <a:spcBef>
                <a:spcPts val="0"/>
              </a:spcBef>
              <a:buFont typeface="Verdana" panose="020B0604030504040204" pitchFamily="34" charset="0"/>
              <a:buNone/>
              <a:defRPr sz="800" kern="1200">
                <a:solidFill>
                  <a:schemeClr val="tx1"/>
                </a:solidFill>
                <a:latin typeface="+mn-lt"/>
                <a:ea typeface="+mn-ea"/>
                <a:cs typeface="+mn-cs"/>
              </a:defRPr>
            </a:lvl4pPr>
            <a:lvl5pPr marL="457200" indent="0" algn="l" defTabSz="480060" rtl="0" eaLnBrk="1" latinLnBrk="0" hangingPunct="1">
              <a:lnSpc>
                <a:spcPct val="100000"/>
              </a:lnSpc>
              <a:spcBef>
                <a:spcPts val="0"/>
              </a:spcBef>
              <a:buFont typeface="Arial" panose="020B0604020202020204" pitchFamily="34" charset="0"/>
              <a:buNone/>
              <a:defRPr sz="8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sz="2857" b="1" dirty="0"/>
              <a:t>Miami Dade College</a:t>
            </a:r>
          </a:p>
        </p:txBody>
      </p:sp>
      <p:sp>
        <p:nvSpPr>
          <p:cNvPr id="10" name="Rectangle 9">
            <a:extLst>
              <a:ext uri="{FF2B5EF4-FFF2-40B4-BE49-F238E27FC236}">
                <a16:creationId xmlns:a16="http://schemas.microsoft.com/office/drawing/2014/main" id="{A88FD976-5547-48A5-A986-E995DF2A8339}"/>
              </a:ext>
            </a:extLst>
          </p:cNvPr>
          <p:cNvSpPr/>
          <p:nvPr/>
        </p:nvSpPr>
        <p:spPr>
          <a:xfrm>
            <a:off x="3676006" y="5310265"/>
            <a:ext cx="2590701" cy="1187248"/>
          </a:xfrm>
          <a:prstGeom prst="rect">
            <a:avLst/>
          </a:prstGeom>
        </p:spPr>
        <p:txBody>
          <a:bodyPr wrap="square" lIns="0" tIns="0" rIns="0" bIns="0">
            <a:spAutoFit/>
          </a:bodyPr>
          <a:lstStyle/>
          <a:p>
            <a:pPr>
              <a:spcBef>
                <a:spcPts val="714"/>
              </a:spcBef>
            </a:pPr>
            <a:r>
              <a:rPr lang="en-US" sz="1286" dirty="0">
                <a:solidFill>
                  <a:schemeClr val="bg1"/>
                </a:solidFill>
              </a:rPr>
              <a:t>After assessing its student performance data in 2010, Miami Dade College realized that too many barriers prevented students from staying in college or completing academic programs. </a:t>
            </a:r>
          </a:p>
        </p:txBody>
      </p:sp>
      <p:cxnSp>
        <p:nvCxnSpPr>
          <p:cNvPr id="11" name="Straight Connector 10">
            <a:extLst>
              <a:ext uri="{FF2B5EF4-FFF2-40B4-BE49-F238E27FC236}">
                <a16:creationId xmlns:a16="http://schemas.microsoft.com/office/drawing/2014/main" id="{AEE160D0-B356-4DE9-9164-DCAA9465B658}"/>
              </a:ext>
            </a:extLst>
          </p:cNvPr>
          <p:cNvCxnSpPr>
            <a:cxnSpLocks/>
          </p:cNvCxnSpPr>
          <p:nvPr/>
        </p:nvCxnSpPr>
        <p:spPr bwMode="gray">
          <a:xfrm>
            <a:off x="2188544" y="1385654"/>
            <a:ext cx="2814547"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8FBF7A7-D785-42C4-9C03-BAEE25A4D9A9}"/>
              </a:ext>
            </a:extLst>
          </p:cNvPr>
          <p:cNvSpPr txBox="1"/>
          <p:nvPr/>
        </p:nvSpPr>
        <p:spPr bwMode="gray">
          <a:xfrm>
            <a:off x="2420179" y="1535909"/>
            <a:ext cx="4130877" cy="263790"/>
          </a:xfrm>
          <a:prstGeom prst="rect">
            <a:avLst/>
          </a:prstGeom>
          <a:noFill/>
        </p:spPr>
        <p:txBody>
          <a:bodyPr wrap="square" lIns="0" tIns="0" rIns="0" bIns="0" rtlCol="0">
            <a:spAutoFit/>
          </a:bodyPr>
          <a:lstStyle/>
          <a:p>
            <a:pPr>
              <a:spcBef>
                <a:spcPts val="714"/>
              </a:spcBef>
            </a:pPr>
            <a:r>
              <a:rPr lang="en-US" sz="1714" b="1" dirty="0">
                <a:solidFill>
                  <a:schemeClr val="accent2"/>
                </a:solidFill>
              </a:rPr>
              <a:t>Background</a:t>
            </a:r>
          </a:p>
        </p:txBody>
      </p:sp>
      <p:grpSp>
        <p:nvGrpSpPr>
          <p:cNvPr id="13" name="Group 12">
            <a:extLst>
              <a:ext uri="{FF2B5EF4-FFF2-40B4-BE49-F238E27FC236}">
                <a16:creationId xmlns:a16="http://schemas.microsoft.com/office/drawing/2014/main" id="{C371AE98-86D2-4038-9B4C-DA0604E162E4}"/>
              </a:ext>
            </a:extLst>
          </p:cNvPr>
          <p:cNvGrpSpPr/>
          <p:nvPr/>
        </p:nvGrpSpPr>
        <p:grpSpPr>
          <a:xfrm>
            <a:off x="2574211" y="2005381"/>
            <a:ext cx="2868250" cy="424350"/>
            <a:chOff x="875739" y="3275654"/>
            <a:chExt cx="2007775" cy="297045"/>
          </a:xfrm>
        </p:grpSpPr>
        <p:sp>
          <p:nvSpPr>
            <p:cNvPr id="14" name="TextBox 13">
              <a:extLst>
                <a:ext uri="{FF2B5EF4-FFF2-40B4-BE49-F238E27FC236}">
                  <a16:creationId xmlns:a16="http://schemas.microsoft.com/office/drawing/2014/main" id="{4BD8925C-DFCB-412A-9F96-BB2144A5C0A7}"/>
                </a:ext>
              </a:extLst>
            </p:cNvPr>
            <p:cNvSpPr txBox="1"/>
            <p:nvPr/>
          </p:nvSpPr>
          <p:spPr bwMode="gray">
            <a:xfrm>
              <a:off x="1293711" y="3285677"/>
              <a:ext cx="1589803" cy="277024"/>
            </a:xfrm>
            <a:prstGeom prst="rect">
              <a:avLst/>
            </a:prstGeom>
            <a:noFill/>
          </p:spPr>
          <p:txBody>
            <a:bodyPr wrap="square" lIns="0" tIns="0" rIns="0" bIns="0" rtlCol="0">
              <a:spAutoFit/>
            </a:bodyPr>
            <a:lstStyle/>
            <a:p>
              <a:pPr>
                <a:spcBef>
                  <a:spcPts val="1286"/>
                </a:spcBef>
              </a:pPr>
              <a:r>
                <a:rPr lang="en-US" sz="1286" dirty="0">
                  <a:solidFill>
                    <a:schemeClr val="bg1"/>
                  </a:solidFill>
                </a:rPr>
                <a:t>Large public state college in Miami, FL</a:t>
              </a:r>
            </a:p>
          </p:txBody>
        </p:sp>
        <p:pic>
          <p:nvPicPr>
            <p:cNvPr id="15" name="Picture 14">
              <a:extLst>
                <a:ext uri="{FF2B5EF4-FFF2-40B4-BE49-F238E27FC236}">
                  <a16:creationId xmlns:a16="http://schemas.microsoft.com/office/drawing/2014/main" id="{B4024305-8760-4F29-85D9-33F2DD1FC287}"/>
                </a:ext>
                <a:ext uri="{C183D7F6-B498-43B3-948B-1728B52AA6E4}">
                  <adec:decorative xmlns:adec="http://schemas.microsoft.com/office/drawing/2017/decorative" val="1"/>
                </a:ext>
              </a:extLst>
            </p:cNvPr>
            <p:cNvPicPr>
              <a:picLocks noChangeAspect="1"/>
            </p:cNvPicPr>
            <p:nvPr/>
          </p:nvPicPr>
          <p:blipFill>
            <a:blip r:embed="rId4">
              <a:lum bright="70000" contrast="-70000"/>
            </a:blip>
            <a:stretch>
              <a:fillRect/>
            </a:stretch>
          </p:blipFill>
          <p:spPr>
            <a:xfrm>
              <a:off x="875739" y="3275654"/>
              <a:ext cx="295065" cy="297045"/>
            </a:xfrm>
            <a:prstGeom prst="rect">
              <a:avLst/>
            </a:prstGeom>
          </p:spPr>
        </p:pic>
      </p:grpSp>
      <p:grpSp>
        <p:nvGrpSpPr>
          <p:cNvPr id="16" name="Group 15">
            <a:extLst>
              <a:ext uri="{FF2B5EF4-FFF2-40B4-BE49-F238E27FC236}">
                <a16:creationId xmlns:a16="http://schemas.microsoft.com/office/drawing/2014/main" id="{9823B44E-05A9-4256-9A3E-43AA51FAF131}"/>
              </a:ext>
            </a:extLst>
          </p:cNvPr>
          <p:cNvGrpSpPr/>
          <p:nvPr/>
        </p:nvGrpSpPr>
        <p:grpSpPr>
          <a:xfrm>
            <a:off x="3083264" y="2691085"/>
            <a:ext cx="2675937" cy="593624"/>
            <a:chOff x="814904" y="3873045"/>
            <a:chExt cx="2298462" cy="415536"/>
          </a:xfrm>
        </p:grpSpPr>
        <p:sp>
          <p:nvSpPr>
            <p:cNvPr id="17" name="TextBox 16">
              <a:extLst>
                <a:ext uri="{FF2B5EF4-FFF2-40B4-BE49-F238E27FC236}">
                  <a16:creationId xmlns:a16="http://schemas.microsoft.com/office/drawing/2014/main" id="{819236DA-F4ED-40CF-A79E-A2F227ED29C4}"/>
                </a:ext>
              </a:extLst>
            </p:cNvPr>
            <p:cNvSpPr txBox="1"/>
            <p:nvPr/>
          </p:nvSpPr>
          <p:spPr bwMode="gray">
            <a:xfrm>
              <a:off x="1293710" y="3873045"/>
              <a:ext cx="1819656" cy="415536"/>
            </a:xfrm>
            <a:prstGeom prst="rect">
              <a:avLst/>
            </a:prstGeom>
            <a:noFill/>
          </p:spPr>
          <p:txBody>
            <a:bodyPr wrap="square" lIns="0" tIns="0" rIns="0" bIns="0" rtlCol="0">
              <a:spAutoFit/>
            </a:bodyPr>
            <a:lstStyle/>
            <a:p>
              <a:pPr>
                <a:spcBef>
                  <a:spcPts val="1286"/>
                </a:spcBef>
              </a:pPr>
              <a:r>
                <a:rPr lang="en-US" sz="1286" dirty="0">
                  <a:solidFill>
                    <a:schemeClr val="bg1"/>
                  </a:solidFill>
                </a:rPr>
                <a:t>Over 52,000 undergraduate students currently enrolled in the Fall term</a:t>
              </a:r>
            </a:p>
          </p:txBody>
        </p:sp>
        <p:pic>
          <p:nvPicPr>
            <p:cNvPr id="18" name="Picture 17">
              <a:extLst>
                <a:ext uri="{FF2B5EF4-FFF2-40B4-BE49-F238E27FC236}">
                  <a16:creationId xmlns:a16="http://schemas.microsoft.com/office/drawing/2014/main" id="{BE021668-F92E-4089-A2E1-D3B42B834BF5}"/>
                </a:ext>
                <a:ext uri="{C183D7F6-B498-43B3-948B-1728B52AA6E4}">
                  <adec:decorative xmlns:adec="http://schemas.microsoft.com/office/drawing/2017/decorative" val="1"/>
                </a:ext>
              </a:extLst>
            </p:cNvPr>
            <p:cNvPicPr>
              <a:picLocks noChangeAspect="1"/>
            </p:cNvPicPr>
            <p:nvPr/>
          </p:nvPicPr>
          <p:blipFill>
            <a:blip r:embed="rId5">
              <a:lum bright="70000" contrast="-70000"/>
            </a:blip>
            <a:srcRect/>
            <a:stretch/>
          </p:blipFill>
          <p:spPr>
            <a:xfrm>
              <a:off x="814904" y="3914914"/>
              <a:ext cx="394047" cy="193263"/>
            </a:xfrm>
            <a:prstGeom prst="rect">
              <a:avLst/>
            </a:prstGeom>
          </p:spPr>
        </p:pic>
      </p:grpSp>
      <p:grpSp>
        <p:nvGrpSpPr>
          <p:cNvPr id="19" name="Group 18">
            <a:extLst>
              <a:ext uri="{FF2B5EF4-FFF2-40B4-BE49-F238E27FC236}">
                <a16:creationId xmlns:a16="http://schemas.microsoft.com/office/drawing/2014/main" id="{10765290-D443-498F-955B-F054321F6D32}"/>
              </a:ext>
            </a:extLst>
          </p:cNvPr>
          <p:cNvGrpSpPr/>
          <p:nvPr/>
        </p:nvGrpSpPr>
        <p:grpSpPr>
          <a:xfrm>
            <a:off x="3453706" y="3348139"/>
            <a:ext cx="2651913" cy="1156086"/>
            <a:chOff x="875739" y="4479615"/>
            <a:chExt cx="2256504" cy="809260"/>
          </a:xfrm>
        </p:grpSpPr>
        <p:sp>
          <p:nvSpPr>
            <p:cNvPr id="20" name="TextBox 19">
              <a:extLst>
                <a:ext uri="{FF2B5EF4-FFF2-40B4-BE49-F238E27FC236}">
                  <a16:creationId xmlns:a16="http://schemas.microsoft.com/office/drawing/2014/main" id="{7D05833D-32FE-4A4B-B515-04A1E84791C1}"/>
                </a:ext>
              </a:extLst>
            </p:cNvPr>
            <p:cNvSpPr txBox="1"/>
            <p:nvPr/>
          </p:nvSpPr>
          <p:spPr bwMode="gray">
            <a:xfrm>
              <a:off x="1235448" y="4479615"/>
              <a:ext cx="1896795" cy="809260"/>
            </a:xfrm>
            <a:prstGeom prst="rect">
              <a:avLst/>
            </a:prstGeom>
            <a:noFill/>
          </p:spPr>
          <p:txBody>
            <a:bodyPr wrap="square" lIns="0" tIns="0" rIns="0" bIns="0" rtlCol="0">
              <a:spAutoFit/>
            </a:bodyPr>
            <a:lstStyle/>
            <a:p>
              <a:pPr>
                <a:spcBef>
                  <a:spcPts val="1286"/>
                </a:spcBef>
              </a:pPr>
              <a:r>
                <a:rPr lang="en-US" sz="1286" dirty="0">
                  <a:solidFill>
                    <a:schemeClr val="bg1"/>
                  </a:solidFill>
                </a:rPr>
                <a:t>44% graduation rate (Full-Time degree/certificate seeking students), and 65% Fall-to-Fall retention rate</a:t>
              </a:r>
            </a:p>
            <a:p>
              <a:pPr>
                <a:spcBef>
                  <a:spcPts val="1286"/>
                </a:spcBef>
              </a:pPr>
              <a:endParaRPr lang="en-US" sz="1286" dirty="0">
                <a:solidFill>
                  <a:schemeClr val="bg1"/>
                </a:solidFill>
              </a:endParaRPr>
            </a:p>
          </p:txBody>
        </p:sp>
        <p:pic>
          <p:nvPicPr>
            <p:cNvPr id="21" name="Picture 20">
              <a:extLst>
                <a:ext uri="{FF2B5EF4-FFF2-40B4-BE49-F238E27FC236}">
                  <a16:creationId xmlns:a16="http://schemas.microsoft.com/office/drawing/2014/main" id="{2AB917B3-A94B-45C5-B775-BF3F727265CC}"/>
                </a:ext>
                <a:ext uri="{C183D7F6-B498-43B3-948B-1728B52AA6E4}">
                  <adec:decorative xmlns:adec="http://schemas.microsoft.com/office/drawing/2017/decorative" val="1"/>
                </a:ext>
              </a:extLst>
            </p:cNvPr>
            <p:cNvPicPr>
              <a:picLocks noChangeAspect="1"/>
            </p:cNvPicPr>
            <p:nvPr/>
          </p:nvPicPr>
          <p:blipFill>
            <a:blip r:embed="rId6">
              <a:lum bright="70000" contrast="-70000"/>
            </a:blip>
            <a:srcRect/>
            <a:stretch/>
          </p:blipFill>
          <p:spPr>
            <a:xfrm>
              <a:off x="875739" y="4564795"/>
              <a:ext cx="295065" cy="245138"/>
            </a:xfrm>
            <a:prstGeom prst="rect">
              <a:avLst/>
            </a:prstGeom>
          </p:spPr>
        </p:pic>
      </p:grpSp>
      <p:sp>
        <p:nvSpPr>
          <p:cNvPr id="22" name="TextBox 21">
            <a:extLst>
              <a:ext uri="{FF2B5EF4-FFF2-40B4-BE49-F238E27FC236}">
                <a16:creationId xmlns:a16="http://schemas.microsoft.com/office/drawing/2014/main" id="{5DD03B02-E6F7-4B4A-A5CF-36D66119BB23}"/>
              </a:ext>
            </a:extLst>
          </p:cNvPr>
          <p:cNvSpPr txBox="1"/>
          <p:nvPr/>
        </p:nvSpPr>
        <p:spPr bwMode="gray">
          <a:xfrm>
            <a:off x="3164949" y="4900095"/>
            <a:ext cx="4130877" cy="263790"/>
          </a:xfrm>
          <a:prstGeom prst="rect">
            <a:avLst/>
          </a:prstGeom>
          <a:noFill/>
        </p:spPr>
        <p:txBody>
          <a:bodyPr wrap="square" lIns="0" tIns="0" rIns="0" bIns="0" rtlCol="0">
            <a:spAutoFit/>
          </a:bodyPr>
          <a:lstStyle/>
          <a:p>
            <a:pPr>
              <a:spcBef>
                <a:spcPts val="714"/>
              </a:spcBef>
            </a:pPr>
            <a:r>
              <a:rPr lang="en-US" sz="1714" b="1" dirty="0">
                <a:solidFill>
                  <a:schemeClr val="accent2"/>
                </a:solidFill>
              </a:rPr>
              <a:t>Challenge</a:t>
            </a:r>
          </a:p>
        </p:txBody>
      </p:sp>
      <p:pic>
        <p:nvPicPr>
          <p:cNvPr id="3" name="Picture 2"/>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3919981" y="4259081"/>
            <a:ext cx="363228" cy="363228"/>
          </a:xfrm>
          <a:prstGeom prst="rect">
            <a:avLst/>
          </a:prstGeom>
        </p:spPr>
      </p:pic>
      <p:sp>
        <p:nvSpPr>
          <p:cNvPr id="4" name="TextBox 3"/>
          <p:cNvSpPr txBox="1"/>
          <p:nvPr/>
        </p:nvSpPr>
        <p:spPr>
          <a:xfrm>
            <a:off x="4239675" y="4241368"/>
            <a:ext cx="2103004" cy="489365"/>
          </a:xfrm>
          <a:prstGeom prst="rect">
            <a:avLst/>
          </a:prstGeom>
          <a:noFill/>
        </p:spPr>
        <p:txBody>
          <a:bodyPr wrap="square" rtlCol="0">
            <a:spAutoFit/>
          </a:bodyPr>
          <a:lstStyle/>
          <a:p>
            <a:r>
              <a:rPr lang="en-US" sz="1290" dirty="0">
                <a:solidFill>
                  <a:schemeClr val="bg1"/>
                </a:solidFill>
              </a:rPr>
              <a:t> 67% are low income, 47%  live below poverty level</a:t>
            </a:r>
            <a:endParaRPr lang="en-US" sz="1290" dirty="0"/>
          </a:p>
        </p:txBody>
      </p:sp>
    </p:spTree>
    <p:extLst>
      <p:ext uri="{BB962C8B-B14F-4D97-AF65-F5344CB8AC3E}">
        <p14:creationId xmlns:p14="http://schemas.microsoft.com/office/powerpoint/2010/main" val="1299284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5400000">
            <a:off x="8610683" y="4890647"/>
            <a:ext cx="6516303" cy="646331"/>
          </a:xfrm>
          <a:prstGeom prst="rect">
            <a:avLst/>
          </a:prstGeom>
          <a:noFill/>
        </p:spPr>
        <p:txBody>
          <a:bodyPr wrap="square" rtlCol="0">
            <a:spAutoFit/>
          </a:bodyPr>
          <a:lstStyle/>
          <a:p>
            <a:r>
              <a:rPr lang="en-US" sz="3600" dirty="0">
                <a:solidFill>
                  <a:schemeClr val="bg1"/>
                </a:solidFill>
                <a:latin typeface="Futura"/>
              </a:rPr>
              <a:t>Miami Dade College</a:t>
            </a:r>
          </a:p>
        </p:txBody>
      </p:sp>
      <p:sp>
        <p:nvSpPr>
          <p:cNvPr id="5" name="TextBox 4"/>
          <p:cNvSpPr txBox="1"/>
          <p:nvPr/>
        </p:nvSpPr>
        <p:spPr>
          <a:xfrm>
            <a:off x="198203" y="91974"/>
            <a:ext cx="6516303" cy="646331"/>
          </a:xfrm>
          <a:prstGeom prst="rect">
            <a:avLst/>
          </a:prstGeom>
          <a:noFill/>
        </p:spPr>
        <p:txBody>
          <a:bodyPr wrap="square" rtlCol="0">
            <a:spAutoFit/>
          </a:bodyPr>
          <a:lstStyle/>
          <a:p>
            <a:r>
              <a:rPr lang="en-US" sz="3600" dirty="0">
                <a:solidFill>
                  <a:schemeClr val="bg1"/>
                </a:solidFill>
                <a:latin typeface="Futura"/>
              </a:rPr>
              <a:t>MDC at a Glance</a:t>
            </a:r>
          </a:p>
        </p:txBody>
      </p:sp>
      <p:grpSp>
        <p:nvGrpSpPr>
          <p:cNvPr id="6" name="Group 5"/>
          <p:cNvGrpSpPr/>
          <p:nvPr/>
        </p:nvGrpSpPr>
        <p:grpSpPr>
          <a:xfrm>
            <a:off x="4448656" y="1983737"/>
            <a:ext cx="2819400" cy="1660606"/>
            <a:chOff x="4448656" y="1983737"/>
            <a:chExt cx="2819400" cy="1660606"/>
          </a:xfrm>
        </p:grpSpPr>
        <p:pic>
          <p:nvPicPr>
            <p:cNvPr id="8" name="Picture 7"/>
            <p:cNvPicPr>
              <a:picLocks noChangeAspect="1"/>
            </p:cNvPicPr>
            <p:nvPr/>
          </p:nvPicPr>
          <p:blipFill>
            <a:blip r:embed="rId2"/>
            <a:stretch>
              <a:fillRect/>
            </a:stretch>
          </p:blipFill>
          <p:spPr>
            <a:xfrm>
              <a:off x="4448656" y="1983737"/>
              <a:ext cx="2819400" cy="800100"/>
            </a:xfrm>
            <a:prstGeom prst="rect">
              <a:avLst/>
            </a:prstGeom>
          </p:spPr>
        </p:pic>
        <p:sp>
          <p:nvSpPr>
            <p:cNvPr id="9" name="TextBox 8"/>
            <p:cNvSpPr txBox="1"/>
            <p:nvPr/>
          </p:nvSpPr>
          <p:spPr>
            <a:xfrm>
              <a:off x="4662968" y="2751791"/>
              <a:ext cx="2390775"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97% of students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graduate without federal student loan debt</a:t>
              </a:r>
            </a:p>
          </p:txBody>
        </p:sp>
      </p:grpSp>
      <p:grpSp>
        <p:nvGrpSpPr>
          <p:cNvPr id="10" name="Group 9"/>
          <p:cNvGrpSpPr/>
          <p:nvPr/>
        </p:nvGrpSpPr>
        <p:grpSpPr>
          <a:xfrm>
            <a:off x="588797" y="2056466"/>
            <a:ext cx="3247479" cy="1542659"/>
            <a:chOff x="588797" y="2056466"/>
            <a:chExt cx="3247479" cy="1542659"/>
          </a:xfrm>
        </p:grpSpPr>
        <p:pic>
          <p:nvPicPr>
            <p:cNvPr id="11" name="Picture 10"/>
            <p:cNvPicPr>
              <a:picLocks noChangeAspect="1"/>
            </p:cNvPicPr>
            <p:nvPr/>
          </p:nvPicPr>
          <p:blipFill>
            <a:blip r:embed="rId3"/>
            <a:stretch>
              <a:fillRect/>
            </a:stretch>
          </p:blipFill>
          <p:spPr>
            <a:xfrm>
              <a:off x="772423" y="2056466"/>
              <a:ext cx="2857500" cy="695325"/>
            </a:xfrm>
            <a:prstGeom prst="rect">
              <a:avLst/>
            </a:prstGeom>
          </p:spPr>
        </p:pic>
        <p:sp>
          <p:nvSpPr>
            <p:cNvPr id="12" name="TextBox 11"/>
            <p:cNvSpPr txBox="1"/>
            <p:nvPr/>
          </p:nvSpPr>
          <p:spPr>
            <a:xfrm>
              <a:off x="588797" y="2737351"/>
              <a:ext cx="3247479"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8 CAMPUSES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plus satellite sites with flexible scheduling. </a:t>
              </a:r>
              <a:r>
                <a:rPr kumimoji="0" lang="en-US" sz="1200" b="0" i="0" u="none" strike="noStrike" kern="1200" cap="none" spc="0" normalizeH="0" baseline="0" noProof="0" dirty="0">
                  <a:ln>
                    <a:noFill/>
                  </a:ln>
                  <a:solidFill>
                    <a:prstClr val="black"/>
                  </a:solidFill>
                  <a:effectLst/>
                  <a:uLnTx/>
                  <a:uFillTx/>
                  <a:latin typeface="Calibri"/>
                  <a:ea typeface="+mn-ea"/>
                  <a:cs typeface="+mn-cs"/>
                </a:rPr>
                <a:t>AM, PM, weekend, and virtual options</a:t>
              </a:r>
            </a:p>
          </p:txBody>
        </p:sp>
      </p:grpSp>
      <p:grpSp>
        <p:nvGrpSpPr>
          <p:cNvPr id="13" name="Group 12"/>
          <p:cNvGrpSpPr/>
          <p:nvPr/>
        </p:nvGrpSpPr>
        <p:grpSpPr>
          <a:xfrm>
            <a:off x="923457" y="3997777"/>
            <a:ext cx="2390775" cy="1989832"/>
            <a:chOff x="923457" y="3997777"/>
            <a:chExt cx="2390775" cy="1989832"/>
          </a:xfrm>
        </p:grpSpPr>
        <p:pic>
          <p:nvPicPr>
            <p:cNvPr id="14" name="Picture 6" descr="Image result for globe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1484" y="3997777"/>
              <a:ext cx="1097280" cy="109728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923457" y="5095057"/>
              <a:ext cx="2390775"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OVER 167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countries represented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by the student body </a:t>
              </a:r>
            </a:p>
          </p:txBody>
        </p:sp>
      </p:grpSp>
      <p:grpSp>
        <p:nvGrpSpPr>
          <p:cNvPr id="16" name="Group 15"/>
          <p:cNvGrpSpPr/>
          <p:nvPr/>
        </p:nvGrpSpPr>
        <p:grpSpPr>
          <a:xfrm>
            <a:off x="8298335" y="1812904"/>
            <a:ext cx="2863856" cy="1857218"/>
            <a:chOff x="8298335" y="1812904"/>
            <a:chExt cx="2863856" cy="1857218"/>
          </a:xfrm>
        </p:grpSpPr>
        <p:sp>
          <p:nvSpPr>
            <p:cNvPr id="17" name="TextBox 16"/>
            <p:cNvSpPr txBox="1"/>
            <p:nvPr/>
          </p:nvSpPr>
          <p:spPr>
            <a:xfrm>
              <a:off x="8298335" y="2777570"/>
              <a:ext cx="2863856"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79% of AA graduates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continue their education at a Florida college or university.</a:t>
              </a: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285921" y="1812904"/>
              <a:ext cx="724854" cy="1045071"/>
            </a:xfrm>
            <a:prstGeom prst="rect">
              <a:avLst/>
            </a:prstGeom>
          </p:spPr>
        </p:pic>
      </p:grpSp>
      <p:grpSp>
        <p:nvGrpSpPr>
          <p:cNvPr id="19" name="Group 18"/>
          <p:cNvGrpSpPr/>
          <p:nvPr/>
        </p:nvGrpSpPr>
        <p:grpSpPr>
          <a:xfrm>
            <a:off x="8184499" y="3959677"/>
            <a:ext cx="2863856" cy="2057160"/>
            <a:chOff x="8184499" y="3959677"/>
            <a:chExt cx="2863856" cy="2057160"/>
          </a:xfrm>
        </p:grpSpPr>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43046" y="3959677"/>
              <a:ext cx="1163004" cy="1163004"/>
            </a:xfrm>
            <a:prstGeom prst="rect">
              <a:avLst/>
            </a:prstGeom>
          </p:spPr>
        </p:pic>
        <p:sp>
          <p:nvSpPr>
            <p:cNvPr id="21" name="TextBox 20"/>
            <p:cNvSpPr txBox="1"/>
            <p:nvPr/>
          </p:nvSpPr>
          <p:spPr>
            <a:xfrm>
              <a:off x="8184499" y="5124285"/>
              <a:ext cx="2863856"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96% of AS graduates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are employed within a year of graduation.</a:t>
              </a:r>
            </a:p>
          </p:txBody>
        </p:sp>
      </p:grpSp>
      <p:grpSp>
        <p:nvGrpSpPr>
          <p:cNvPr id="22" name="Group 21"/>
          <p:cNvGrpSpPr/>
          <p:nvPr/>
        </p:nvGrpSpPr>
        <p:grpSpPr>
          <a:xfrm>
            <a:off x="3968530" y="3907445"/>
            <a:ext cx="3728221" cy="2590667"/>
            <a:chOff x="3947509" y="3827829"/>
            <a:chExt cx="3728221" cy="2590667"/>
          </a:xfrm>
        </p:grpSpPr>
        <p:sp>
          <p:nvSpPr>
            <p:cNvPr id="23" name="TextBox 22"/>
            <p:cNvSpPr txBox="1"/>
            <p:nvPr/>
          </p:nvSpPr>
          <p:spPr>
            <a:xfrm>
              <a:off x="3947509" y="5095057"/>
              <a:ext cx="372822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#1 IN THE COUNTRY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in Associate Degrees awarded to  Hispanic students. </a:t>
              </a:r>
              <a:r>
                <a:rPr kumimoji="0" lang="en-US" sz="1400" b="1" i="0" u="none" strike="noStrike" kern="1200" cap="none" spc="0" normalizeH="0" baseline="0" noProof="0" dirty="0">
                  <a:ln>
                    <a:noFill/>
                  </a:ln>
                  <a:solidFill>
                    <a:prstClr val="black"/>
                  </a:solidFill>
                  <a:effectLst/>
                  <a:uLnTx/>
                  <a:uFillTx/>
                  <a:latin typeface="Calibri"/>
                  <a:ea typeface="+mn-ea"/>
                  <a:cs typeface="+mn-cs"/>
                </a:rPr>
                <a:t>#3 </a:t>
              </a:r>
              <a:r>
                <a:rPr kumimoji="0" lang="en-US" sz="1400" b="0" i="0" u="none" strike="noStrike" kern="1200" cap="none" spc="0" normalizeH="0" baseline="0" noProof="0" dirty="0">
                  <a:ln>
                    <a:noFill/>
                  </a:ln>
                  <a:solidFill>
                    <a:prstClr val="black"/>
                  </a:solidFill>
                  <a:effectLst/>
                  <a:uLnTx/>
                  <a:uFillTx/>
                  <a:latin typeface="Calibri"/>
                  <a:ea typeface="+mn-ea"/>
                  <a:cs typeface="+mn-cs"/>
                </a:rPr>
                <a:t>in Associate Degrees awarded to African American students.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79295" y="3827829"/>
              <a:ext cx="1264647" cy="1267228"/>
            </a:xfrm>
            <a:prstGeom prst="rect">
              <a:avLst/>
            </a:prstGeom>
          </p:spPr>
        </p:pic>
      </p:grpSp>
    </p:spTree>
    <p:extLst>
      <p:ext uri="{BB962C8B-B14F-4D97-AF65-F5344CB8AC3E}">
        <p14:creationId xmlns:p14="http://schemas.microsoft.com/office/powerpoint/2010/main" val="2445460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p:cNvCxnSpPr/>
          <p:nvPr/>
        </p:nvCxnSpPr>
        <p:spPr>
          <a:xfrm>
            <a:off x="4251532" y="2808661"/>
            <a:ext cx="1194239" cy="75193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rot="5400000">
            <a:off x="8613648" y="4892040"/>
            <a:ext cx="6516303" cy="646331"/>
          </a:xfrm>
          <a:prstGeom prst="rect">
            <a:avLst/>
          </a:prstGeom>
          <a:noFill/>
        </p:spPr>
        <p:txBody>
          <a:bodyPr wrap="square" rtlCol="0">
            <a:spAutoFit/>
          </a:bodyPr>
          <a:lstStyle/>
          <a:p>
            <a:r>
              <a:rPr lang="en-US" sz="3600" dirty="0">
                <a:solidFill>
                  <a:schemeClr val="bg1"/>
                </a:solidFill>
                <a:latin typeface="Futura"/>
              </a:rPr>
              <a:t>Miami Dade College</a:t>
            </a:r>
          </a:p>
        </p:txBody>
      </p:sp>
      <p:sp>
        <p:nvSpPr>
          <p:cNvPr id="5" name="TextBox 4"/>
          <p:cNvSpPr txBox="1"/>
          <p:nvPr/>
        </p:nvSpPr>
        <p:spPr>
          <a:xfrm>
            <a:off x="49545" y="122011"/>
            <a:ext cx="8792299" cy="646331"/>
          </a:xfrm>
          <a:prstGeom prst="rect">
            <a:avLst/>
          </a:prstGeom>
          <a:noFill/>
        </p:spPr>
        <p:txBody>
          <a:bodyPr wrap="square" rtlCol="0">
            <a:spAutoFit/>
          </a:bodyPr>
          <a:lstStyle/>
          <a:p>
            <a:r>
              <a:rPr lang="en-US" sz="3600" dirty="0">
                <a:solidFill>
                  <a:schemeClr val="bg1"/>
                </a:solidFill>
                <a:latin typeface="Futura"/>
              </a:rPr>
              <a:t>Establishing Strong Early Connections</a:t>
            </a:r>
          </a:p>
        </p:txBody>
      </p:sp>
      <p:cxnSp>
        <p:nvCxnSpPr>
          <p:cNvPr id="7" name="Straight Connector 6"/>
          <p:cNvCxnSpPr/>
          <p:nvPr/>
        </p:nvCxnSpPr>
        <p:spPr>
          <a:xfrm>
            <a:off x="5735411" y="4522720"/>
            <a:ext cx="2543945" cy="1000828"/>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5661960" y="2574196"/>
            <a:ext cx="4084799" cy="1862628"/>
            <a:chOff x="6367187" y="2879805"/>
            <a:chExt cx="5144536" cy="2028633"/>
          </a:xfrm>
        </p:grpSpPr>
        <p:cxnSp>
          <p:nvCxnSpPr>
            <p:cNvPr id="9" name="Straight Connector 8"/>
            <p:cNvCxnSpPr/>
            <p:nvPr/>
          </p:nvCxnSpPr>
          <p:spPr>
            <a:xfrm>
              <a:off x="6367187" y="4005479"/>
              <a:ext cx="3919019" cy="38245"/>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8783553" y="2879805"/>
              <a:ext cx="2728170" cy="2028633"/>
              <a:chOff x="8783553" y="2879805"/>
              <a:chExt cx="2728170" cy="2028633"/>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3553" y="3422252"/>
                <a:ext cx="1633720" cy="1486186"/>
              </a:xfrm>
              <a:prstGeom prst="ellipse">
                <a:avLst/>
              </a:prstGeom>
              <a:solidFill>
                <a:schemeClr val="bg1"/>
              </a:solidFill>
              <a:ln w="76200">
                <a:solidFill>
                  <a:srgbClr val="0971CE"/>
                </a:solidFill>
              </a:ln>
            </p:spPr>
          </p:pic>
          <p:sp>
            <p:nvSpPr>
              <p:cNvPr id="12" name="TextBox 11"/>
              <p:cNvSpPr txBox="1"/>
              <p:nvPr/>
            </p:nvSpPr>
            <p:spPr>
              <a:xfrm>
                <a:off x="9992513" y="2879805"/>
                <a:ext cx="1519210" cy="703935"/>
              </a:xfrm>
              <a:prstGeom prst="rect">
                <a:avLst/>
              </a:prstGeom>
              <a:solidFill>
                <a:schemeClr val="bg1"/>
              </a:solidFill>
              <a:ln w="38100">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Futura"/>
                  </a:rPr>
                  <a:t>Financial Aid</a:t>
                </a:r>
              </a:p>
            </p:txBody>
          </p:sp>
        </p:grpSp>
      </p:grpSp>
      <p:grpSp>
        <p:nvGrpSpPr>
          <p:cNvPr id="13" name="Group 12"/>
          <p:cNvGrpSpPr/>
          <p:nvPr/>
        </p:nvGrpSpPr>
        <p:grpSpPr>
          <a:xfrm>
            <a:off x="6167420" y="1181545"/>
            <a:ext cx="2674424" cy="2530390"/>
            <a:chOff x="5249295" y="193559"/>
            <a:chExt cx="2674424" cy="2530390"/>
          </a:xfrm>
        </p:grpSpPr>
        <p:cxnSp>
          <p:nvCxnSpPr>
            <p:cNvPr id="14" name="Straight Connector 13"/>
            <p:cNvCxnSpPr/>
            <p:nvPr/>
          </p:nvCxnSpPr>
          <p:spPr>
            <a:xfrm flipV="1">
              <a:off x="5450814" y="1632149"/>
              <a:ext cx="0" cy="1091800"/>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5249295" y="193559"/>
              <a:ext cx="2674424" cy="1770492"/>
              <a:chOff x="5249295" y="193559"/>
              <a:chExt cx="2674424" cy="1770492"/>
            </a:xfrm>
          </p:grpSpPr>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9295" y="327448"/>
                <a:ext cx="1636603" cy="1636603"/>
              </a:xfrm>
              <a:prstGeom prst="ellipse">
                <a:avLst/>
              </a:prstGeom>
              <a:ln w="76200">
                <a:solidFill>
                  <a:srgbClr val="0971CE"/>
                </a:solidFill>
              </a:ln>
            </p:spPr>
          </p:pic>
          <p:sp>
            <p:nvSpPr>
              <p:cNvPr id="17" name="TextBox 16"/>
              <p:cNvSpPr txBox="1"/>
              <p:nvPr/>
            </p:nvSpPr>
            <p:spPr>
              <a:xfrm>
                <a:off x="6541960" y="193559"/>
                <a:ext cx="1381759" cy="646331"/>
              </a:xfrm>
              <a:prstGeom prst="rect">
                <a:avLst/>
              </a:prstGeom>
              <a:solidFill>
                <a:schemeClr val="bg1"/>
              </a:solidFill>
              <a:ln w="38100">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Futura"/>
                  </a:rPr>
                  <a:t>Academic Advising</a:t>
                </a:r>
                <a:endParaRPr kumimoji="0" lang="en-US" sz="1800" b="1" i="0" u="none" strike="noStrike" kern="1200" cap="none" spc="0" normalizeH="0" baseline="0" noProof="0" dirty="0">
                  <a:ln>
                    <a:noFill/>
                  </a:ln>
                  <a:solidFill>
                    <a:prstClr val="black"/>
                  </a:solidFill>
                  <a:effectLst/>
                  <a:uLnTx/>
                  <a:uFillTx/>
                  <a:latin typeface="Futura"/>
                </a:endParaRPr>
              </a:p>
            </p:txBody>
          </p:sp>
        </p:grpSp>
      </p:grpSp>
      <p:sp>
        <p:nvSpPr>
          <p:cNvPr id="18" name="Slide Number Placeholder 2"/>
          <p:cNvSpPr>
            <a:spLocks noGrp="1"/>
          </p:cNvSpPr>
          <p:nvPr>
            <p:ph type="sldNum" sz="quarter" idx="4294967295"/>
          </p:nvPr>
        </p:nvSpPr>
        <p:spPr>
          <a:xfrm>
            <a:off x="-1530417" y="336884"/>
            <a:ext cx="0" cy="0"/>
          </a:xfrm>
          <a:ln>
            <a:solidFill>
              <a:schemeClr val="tx1"/>
            </a:solidFill>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srgbClr val="FFFFFF"/>
                </a:solidFill>
                <a:effectLst/>
                <a:uLnTx/>
                <a:uFillTx/>
                <a:latin typeface="Futura"/>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FFFFFF"/>
              </a:solidFill>
              <a:effectLst/>
              <a:uLnTx/>
              <a:uFillTx/>
              <a:latin typeface="Futura"/>
            </a:endParaRPr>
          </a:p>
        </p:txBody>
      </p:sp>
      <p:cxnSp>
        <p:nvCxnSpPr>
          <p:cNvPr id="34" name="Straight Connector 33"/>
          <p:cNvCxnSpPr/>
          <p:nvPr/>
        </p:nvCxnSpPr>
        <p:spPr>
          <a:xfrm>
            <a:off x="2307162" y="4442897"/>
            <a:ext cx="3111729" cy="35115"/>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4465071" y="3156047"/>
            <a:ext cx="2393777" cy="2718347"/>
            <a:chOff x="1215928" y="3427702"/>
            <a:chExt cx="1688539" cy="1917487"/>
          </a:xfrm>
        </p:grpSpPr>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215928" y="3427702"/>
              <a:ext cx="1637302" cy="1637302"/>
            </a:xfrm>
            <a:prstGeom prst="ellipse">
              <a:avLst/>
            </a:prstGeom>
            <a:ln w="76200">
              <a:solidFill>
                <a:srgbClr val="0971CE"/>
              </a:solidFill>
            </a:ln>
          </p:spPr>
        </p:pic>
        <p:sp>
          <p:nvSpPr>
            <p:cNvPr id="22" name="TextBox 21"/>
            <p:cNvSpPr txBox="1"/>
            <p:nvPr/>
          </p:nvSpPr>
          <p:spPr>
            <a:xfrm>
              <a:off x="1229677" y="4889275"/>
              <a:ext cx="1674790" cy="455914"/>
            </a:xfrm>
            <a:prstGeom prst="rect">
              <a:avLst/>
            </a:prstGeom>
            <a:solidFill>
              <a:schemeClr val="bg1"/>
            </a:solidFill>
            <a:ln w="38100">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Futura"/>
                </a:rPr>
                <a:t>Pre-College Advisor </a:t>
              </a:r>
            </a:p>
          </p:txBody>
        </p:sp>
      </p:grpSp>
      <p:grpSp>
        <p:nvGrpSpPr>
          <p:cNvPr id="23" name="Group 22"/>
          <p:cNvGrpSpPr/>
          <p:nvPr/>
        </p:nvGrpSpPr>
        <p:grpSpPr>
          <a:xfrm>
            <a:off x="1308328" y="3327505"/>
            <a:ext cx="2600230" cy="2729665"/>
            <a:chOff x="3966526" y="2374409"/>
            <a:chExt cx="2600230" cy="2729665"/>
          </a:xfrm>
        </p:grpSpPr>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6526" y="2374409"/>
              <a:ext cx="2286000" cy="2286000"/>
            </a:xfrm>
            <a:prstGeom prst="ellipse">
              <a:avLst/>
            </a:prstGeom>
            <a:ln w="76200">
              <a:solidFill>
                <a:srgbClr val="0971CE"/>
              </a:solidFill>
            </a:ln>
          </p:spPr>
        </p:pic>
        <p:sp>
          <p:nvSpPr>
            <p:cNvPr id="25" name="TextBox 24"/>
            <p:cNvSpPr txBox="1"/>
            <p:nvPr/>
          </p:nvSpPr>
          <p:spPr>
            <a:xfrm>
              <a:off x="4993756" y="4580854"/>
              <a:ext cx="1573000" cy="523220"/>
            </a:xfrm>
            <a:prstGeom prst="rect">
              <a:avLst/>
            </a:prstGeom>
            <a:solidFill>
              <a:schemeClr val="bg1"/>
            </a:solidFill>
            <a:ln w="38100">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Futura"/>
                </a:rPr>
                <a:t>Student</a:t>
              </a:r>
            </a:p>
          </p:txBody>
        </p:sp>
      </p:grpSp>
      <p:pic>
        <p:nvPicPr>
          <p:cNvPr id="27" name="Picture 2" descr="https://ps.w.org/apply-online/assets/icon-256x256.jpg?rev=15399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2737" y="4834962"/>
            <a:ext cx="1524863" cy="1524863"/>
          </a:xfrm>
          <a:prstGeom prst="ellipse">
            <a:avLst/>
          </a:prstGeom>
          <a:noFill/>
          <a:ln w="57150">
            <a:solidFill>
              <a:srgbClr val="0971CE"/>
            </a:solidFill>
          </a:ln>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8127507" y="6002797"/>
            <a:ext cx="1480185" cy="369332"/>
          </a:xfrm>
          <a:prstGeom prst="rect">
            <a:avLst/>
          </a:prstGeom>
          <a:solidFill>
            <a:schemeClr val="bg1"/>
          </a:solidFill>
          <a:ln w="38100">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Futura"/>
              </a:rPr>
              <a:t>Admissions</a:t>
            </a:r>
            <a:endParaRPr kumimoji="0" lang="en-US" sz="1800" b="1" i="0" u="none" strike="noStrike" kern="1200" cap="none" spc="0" normalizeH="0" baseline="0" noProof="0" dirty="0">
              <a:ln>
                <a:noFill/>
              </a:ln>
              <a:solidFill>
                <a:prstClr val="black"/>
              </a:solidFill>
              <a:effectLst/>
              <a:uLnTx/>
              <a:uFillTx/>
              <a:latin typeface="Futura"/>
            </a:endParaRPr>
          </a:p>
        </p:txBody>
      </p:sp>
      <p:grpSp>
        <p:nvGrpSpPr>
          <p:cNvPr id="32" name="Group 31"/>
          <p:cNvGrpSpPr/>
          <p:nvPr/>
        </p:nvGrpSpPr>
        <p:grpSpPr>
          <a:xfrm>
            <a:off x="1822300" y="922329"/>
            <a:ext cx="3023548" cy="2105548"/>
            <a:chOff x="3480304" y="2407218"/>
            <a:chExt cx="2580082" cy="1785665"/>
          </a:xfrm>
        </p:grpSpPr>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05462" y="2407218"/>
              <a:ext cx="1654924" cy="1644736"/>
            </a:xfrm>
            <a:prstGeom prst="ellipse">
              <a:avLst/>
            </a:prstGeom>
            <a:ln w="76200">
              <a:solidFill>
                <a:srgbClr val="0971CE"/>
              </a:solidFill>
            </a:ln>
          </p:spPr>
        </p:pic>
        <p:sp>
          <p:nvSpPr>
            <p:cNvPr id="35" name="TextBox 34"/>
            <p:cNvSpPr txBox="1"/>
            <p:nvPr/>
          </p:nvSpPr>
          <p:spPr>
            <a:xfrm>
              <a:off x="3480304" y="3592542"/>
              <a:ext cx="1377194" cy="600341"/>
            </a:xfrm>
            <a:prstGeom prst="rect">
              <a:avLst/>
            </a:prstGeom>
            <a:solidFill>
              <a:schemeClr val="bg1"/>
            </a:solidFill>
            <a:ln w="38100">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Futura"/>
                </a:rPr>
                <a:t>Academic Programs</a:t>
              </a:r>
            </a:p>
          </p:txBody>
        </p:sp>
      </p:grpSp>
    </p:spTree>
    <p:extLst>
      <p:ext uri="{BB962C8B-B14F-4D97-AF65-F5344CB8AC3E}">
        <p14:creationId xmlns:p14="http://schemas.microsoft.com/office/powerpoint/2010/main" val="4175050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129564" y="1120562"/>
            <a:ext cx="3464893" cy="554926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utura"/>
            </a:endParaRPr>
          </a:p>
        </p:txBody>
      </p:sp>
      <p:sp>
        <p:nvSpPr>
          <p:cNvPr id="24" name="Rounded Rectangle 23"/>
          <p:cNvSpPr/>
          <p:nvPr/>
        </p:nvSpPr>
        <p:spPr>
          <a:xfrm>
            <a:off x="4013003" y="1101312"/>
            <a:ext cx="3250785" cy="55685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utura"/>
            </a:endParaRPr>
          </a:p>
        </p:txBody>
      </p:sp>
      <p:sp>
        <p:nvSpPr>
          <p:cNvPr id="25" name="Rounded Rectangle 24"/>
          <p:cNvSpPr/>
          <p:nvPr/>
        </p:nvSpPr>
        <p:spPr>
          <a:xfrm>
            <a:off x="7698117" y="1097990"/>
            <a:ext cx="3162475" cy="557183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utura"/>
            </a:endParaRPr>
          </a:p>
        </p:txBody>
      </p:sp>
      <p:sp>
        <p:nvSpPr>
          <p:cNvPr id="4" name="TextBox 3"/>
          <p:cNvSpPr txBox="1"/>
          <p:nvPr/>
        </p:nvSpPr>
        <p:spPr>
          <a:xfrm rot="5400000">
            <a:off x="8613648" y="4892040"/>
            <a:ext cx="6516303" cy="646331"/>
          </a:xfrm>
          <a:prstGeom prst="rect">
            <a:avLst/>
          </a:prstGeom>
          <a:noFill/>
        </p:spPr>
        <p:txBody>
          <a:bodyPr wrap="square" rtlCol="0">
            <a:spAutoFit/>
          </a:bodyPr>
          <a:lstStyle/>
          <a:p>
            <a:r>
              <a:rPr lang="en-US" sz="3600" dirty="0">
                <a:solidFill>
                  <a:schemeClr val="bg1"/>
                </a:solidFill>
                <a:latin typeface="Futura"/>
              </a:rPr>
              <a:t>Miami Dade College</a:t>
            </a:r>
          </a:p>
        </p:txBody>
      </p:sp>
      <p:sp>
        <p:nvSpPr>
          <p:cNvPr id="5" name="TextBox 4"/>
          <p:cNvSpPr txBox="1"/>
          <p:nvPr/>
        </p:nvSpPr>
        <p:spPr>
          <a:xfrm>
            <a:off x="198203" y="91974"/>
            <a:ext cx="6516303" cy="646331"/>
          </a:xfrm>
          <a:prstGeom prst="rect">
            <a:avLst/>
          </a:prstGeom>
          <a:noFill/>
        </p:spPr>
        <p:txBody>
          <a:bodyPr wrap="square" rtlCol="0">
            <a:spAutoFit/>
          </a:bodyPr>
          <a:lstStyle/>
          <a:p>
            <a:r>
              <a:rPr lang="en-US" sz="3600" dirty="0">
                <a:solidFill>
                  <a:schemeClr val="bg1"/>
                </a:solidFill>
                <a:latin typeface="Futura"/>
              </a:rPr>
              <a:t>The Onboarding Process</a:t>
            </a:r>
          </a:p>
        </p:txBody>
      </p:sp>
      <p:sp>
        <p:nvSpPr>
          <p:cNvPr id="9" name="Rectangle 8"/>
          <p:cNvSpPr/>
          <p:nvPr/>
        </p:nvSpPr>
        <p:spPr>
          <a:xfrm>
            <a:off x="4291265" y="991402"/>
            <a:ext cx="3657600" cy="5014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utura"/>
            </a:endParaRPr>
          </a:p>
        </p:txBody>
      </p:sp>
      <p:sp>
        <p:nvSpPr>
          <p:cNvPr id="10" name="TextBox 9"/>
          <p:cNvSpPr txBox="1"/>
          <p:nvPr/>
        </p:nvSpPr>
        <p:spPr>
          <a:xfrm>
            <a:off x="187205" y="1789070"/>
            <a:ext cx="3316818" cy="3231654"/>
          </a:xfrm>
          <a:prstGeom prst="rect">
            <a:avLst/>
          </a:prstGeom>
          <a:noFill/>
        </p:spPr>
        <p:txBody>
          <a:bodyPr wrap="square" rtlCol="0">
            <a:spAutoFit/>
          </a:bodyPr>
          <a:lstStyle/>
          <a:p>
            <a:r>
              <a:rPr lang="en-US" sz="1700" dirty="0">
                <a:latin typeface="Futura"/>
              </a:rPr>
              <a:t>Prior to starting their 1</a:t>
            </a:r>
            <a:r>
              <a:rPr lang="en-US" sz="1700" baseline="30000" dirty="0">
                <a:latin typeface="Futura"/>
              </a:rPr>
              <a:t>st</a:t>
            </a:r>
            <a:r>
              <a:rPr lang="en-US" sz="1700" dirty="0">
                <a:latin typeface="Futura"/>
              </a:rPr>
              <a:t> semester, students </a:t>
            </a:r>
          </a:p>
          <a:p>
            <a:pPr marL="342900" indent="-342900">
              <a:buFontTx/>
              <a:buChar char="-"/>
            </a:pPr>
            <a:r>
              <a:rPr lang="en-US" sz="1700" dirty="0">
                <a:latin typeface="Futura"/>
              </a:rPr>
              <a:t>Register for a Shark Start Orientation</a:t>
            </a:r>
          </a:p>
          <a:p>
            <a:pPr marL="342900" indent="-342900">
              <a:buFontTx/>
              <a:buChar char="-"/>
            </a:pPr>
            <a:r>
              <a:rPr lang="en-US" sz="1700" dirty="0">
                <a:latin typeface="Futura"/>
              </a:rPr>
              <a:t>Log into Navigate Student and opts into email and text messages from their support team </a:t>
            </a:r>
          </a:p>
          <a:p>
            <a:pPr marL="342900" indent="-342900">
              <a:buFontTx/>
              <a:buChar char="-"/>
            </a:pPr>
            <a:r>
              <a:rPr lang="en-US" sz="1700" dirty="0">
                <a:latin typeface="Futura"/>
              </a:rPr>
              <a:t>Complete the Sharks Intake Form</a:t>
            </a:r>
          </a:p>
          <a:p>
            <a:pPr marL="342900" indent="-342900">
              <a:buFontTx/>
              <a:buChar char="-"/>
            </a:pPr>
            <a:r>
              <a:rPr lang="en-US" sz="1700" dirty="0">
                <a:latin typeface="Futura"/>
              </a:rPr>
              <a:t>Complete the Shark Prep Orientation</a:t>
            </a:r>
          </a:p>
        </p:txBody>
      </p:sp>
      <p:sp>
        <p:nvSpPr>
          <p:cNvPr id="11" name="TextBox 10"/>
          <p:cNvSpPr txBox="1"/>
          <p:nvPr/>
        </p:nvSpPr>
        <p:spPr>
          <a:xfrm>
            <a:off x="4233624" y="1100610"/>
            <a:ext cx="3538405" cy="461665"/>
          </a:xfrm>
          <a:prstGeom prst="rect">
            <a:avLst/>
          </a:prstGeom>
          <a:noFill/>
        </p:spPr>
        <p:txBody>
          <a:bodyPr wrap="square" rtlCol="0">
            <a:spAutoFit/>
          </a:bodyPr>
          <a:lstStyle/>
          <a:p>
            <a:pPr algn="ctr"/>
            <a:r>
              <a:rPr lang="en-US" sz="2400" b="1" dirty="0">
                <a:solidFill>
                  <a:srgbClr val="185CA5"/>
                </a:solidFill>
                <a:latin typeface="Futura"/>
              </a:rPr>
              <a:t>MDC in the Cloud</a:t>
            </a:r>
            <a:endParaRPr lang="en-US" sz="2400" dirty="0">
              <a:latin typeface="Futura"/>
            </a:endParaRPr>
          </a:p>
        </p:txBody>
      </p:sp>
      <p:sp>
        <p:nvSpPr>
          <p:cNvPr id="12" name="Rectangle 11"/>
          <p:cNvSpPr/>
          <p:nvPr/>
        </p:nvSpPr>
        <p:spPr>
          <a:xfrm>
            <a:off x="1" y="1089276"/>
            <a:ext cx="3681994" cy="564561"/>
          </a:xfrm>
          <a:prstGeom prst="rect">
            <a:avLst/>
          </a:prstGeom>
          <a:solidFill>
            <a:srgbClr val="00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utura"/>
            </a:endParaRPr>
          </a:p>
        </p:txBody>
      </p:sp>
      <p:sp>
        <p:nvSpPr>
          <p:cNvPr id="13" name="TextBox 12"/>
          <p:cNvSpPr txBox="1"/>
          <p:nvPr/>
        </p:nvSpPr>
        <p:spPr>
          <a:xfrm>
            <a:off x="4020040" y="1789172"/>
            <a:ext cx="3148015" cy="3754874"/>
          </a:xfrm>
          <a:prstGeom prst="rect">
            <a:avLst/>
          </a:prstGeom>
          <a:noFill/>
        </p:spPr>
        <p:txBody>
          <a:bodyPr wrap="square" rtlCol="0">
            <a:spAutoFit/>
          </a:bodyPr>
          <a:lstStyle/>
          <a:p>
            <a:r>
              <a:rPr lang="en-US" sz="1700" dirty="0">
                <a:latin typeface="Futura"/>
              </a:rPr>
              <a:t>Student attends Shark Start Orientation in-person or via Blackboard Collaborate/</a:t>
            </a:r>
          </a:p>
          <a:p>
            <a:r>
              <a:rPr lang="en-US" sz="1700" dirty="0">
                <a:latin typeface="Futura"/>
              </a:rPr>
              <a:t>Zoom for virtual sessions</a:t>
            </a:r>
          </a:p>
          <a:p>
            <a:endParaRPr lang="en-US" sz="1700" dirty="0">
              <a:latin typeface="Futura"/>
            </a:endParaRPr>
          </a:p>
          <a:p>
            <a:r>
              <a:rPr lang="en-US" sz="1700" dirty="0">
                <a:latin typeface="Futura"/>
              </a:rPr>
              <a:t>At orientation, students:</a:t>
            </a:r>
          </a:p>
          <a:p>
            <a:pPr marL="342900" indent="-342900">
              <a:buFontTx/>
              <a:buChar char="-"/>
            </a:pPr>
            <a:r>
              <a:rPr lang="en-US" sz="1700" dirty="0">
                <a:latin typeface="Futura"/>
              </a:rPr>
              <a:t>Meet their support team</a:t>
            </a:r>
          </a:p>
          <a:p>
            <a:pPr marL="342900" indent="-342900">
              <a:buFontTx/>
              <a:buChar char="-"/>
            </a:pPr>
            <a:r>
              <a:rPr lang="en-US" sz="1700" dirty="0">
                <a:latin typeface="Futura"/>
              </a:rPr>
              <a:t>Obtain their 1st semester class schedule</a:t>
            </a:r>
          </a:p>
          <a:p>
            <a:pPr marL="342900" indent="-342900">
              <a:buFontTx/>
              <a:buChar char="-"/>
            </a:pPr>
            <a:r>
              <a:rPr lang="en-US" sz="1700" dirty="0">
                <a:latin typeface="Futura"/>
              </a:rPr>
              <a:t>Gain an understanding of the various technology platforms</a:t>
            </a:r>
          </a:p>
          <a:p>
            <a:pPr marL="342900" indent="-342900">
              <a:buFontTx/>
              <a:buChar char="-"/>
            </a:pPr>
            <a:r>
              <a:rPr lang="en-US" sz="1700" dirty="0">
                <a:latin typeface="Futura"/>
              </a:rPr>
              <a:t>Learn about the financial aid opportunities available</a:t>
            </a:r>
          </a:p>
        </p:txBody>
      </p:sp>
      <p:sp>
        <p:nvSpPr>
          <p:cNvPr id="14" name="TextBox 13"/>
          <p:cNvSpPr txBox="1"/>
          <p:nvPr/>
        </p:nvSpPr>
        <p:spPr>
          <a:xfrm>
            <a:off x="7772028" y="1734753"/>
            <a:ext cx="3027515" cy="4862870"/>
          </a:xfrm>
          <a:prstGeom prst="rect">
            <a:avLst/>
          </a:prstGeom>
          <a:noFill/>
        </p:spPr>
        <p:txBody>
          <a:bodyPr wrap="square" rtlCol="0">
            <a:spAutoFit/>
          </a:bodyPr>
          <a:lstStyle/>
          <a:p>
            <a:r>
              <a:rPr lang="en-US" sz="1700" dirty="0">
                <a:latin typeface="Futura"/>
              </a:rPr>
              <a:t>Following Virtual Shark Start Orientation, students sign-up for a 1-on-1 meeting with their assigned academic advisor. </a:t>
            </a:r>
          </a:p>
          <a:p>
            <a:endParaRPr lang="en-US" sz="1700" dirty="0">
              <a:latin typeface="Futura"/>
            </a:endParaRPr>
          </a:p>
          <a:p>
            <a:r>
              <a:rPr lang="en-US" sz="1700" dirty="0">
                <a:latin typeface="Futura"/>
              </a:rPr>
              <a:t>At this meeting, students:</a:t>
            </a:r>
          </a:p>
          <a:p>
            <a:pPr marL="342900" indent="-342900">
              <a:buFontTx/>
              <a:buChar char="-"/>
            </a:pPr>
            <a:r>
              <a:rPr lang="en-US" sz="1700" dirty="0">
                <a:latin typeface="Futura"/>
              </a:rPr>
              <a:t>Complete their My Academic Plan (MAP) through degree completion</a:t>
            </a:r>
          </a:p>
          <a:p>
            <a:pPr marL="342900" indent="-342900">
              <a:buFontTx/>
              <a:buChar char="-"/>
            </a:pPr>
            <a:r>
              <a:rPr lang="en-US" sz="1700" dirty="0">
                <a:latin typeface="Futura"/>
              </a:rPr>
              <a:t>Are provided referrals to various on-campus support services</a:t>
            </a:r>
          </a:p>
          <a:p>
            <a:pPr marL="342900" indent="-342900">
              <a:buFontTx/>
              <a:buChar char="-"/>
            </a:pPr>
            <a:r>
              <a:rPr lang="en-US" dirty="0">
                <a:latin typeface="Futura"/>
              </a:rPr>
              <a:t>Advisors target completion of this appointment before 2</a:t>
            </a:r>
            <a:r>
              <a:rPr lang="en-US" baseline="30000" dirty="0">
                <a:latin typeface="Futura"/>
              </a:rPr>
              <a:t>nd</a:t>
            </a:r>
            <a:r>
              <a:rPr lang="en-US" dirty="0">
                <a:latin typeface="Futura"/>
              </a:rPr>
              <a:t> term registration</a:t>
            </a:r>
          </a:p>
        </p:txBody>
      </p:sp>
      <p:sp>
        <p:nvSpPr>
          <p:cNvPr id="15" name="TextBox 14"/>
          <p:cNvSpPr txBox="1"/>
          <p:nvPr/>
        </p:nvSpPr>
        <p:spPr>
          <a:xfrm>
            <a:off x="129563" y="1140723"/>
            <a:ext cx="3596047" cy="461665"/>
          </a:xfrm>
          <a:prstGeom prst="rect">
            <a:avLst/>
          </a:prstGeom>
          <a:noFill/>
        </p:spPr>
        <p:txBody>
          <a:bodyPr wrap="square" rtlCol="0">
            <a:spAutoFit/>
          </a:bodyPr>
          <a:lstStyle/>
          <a:p>
            <a:pPr algn="ctr"/>
            <a:r>
              <a:rPr lang="en-US" sz="2400" b="1" dirty="0">
                <a:solidFill>
                  <a:schemeClr val="bg1"/>
                </a:solidFill>
                <a:latin typeface="Futura"/>
              </a:rPr>
              <a:t>Student Preparation</a:t>
            </a:r>
            <a:endParaRPr lang="en-US" sz="2400" dirty="0">
              <a:solidFill>
                <a:schemeClr val="bg1"/>
              </a:solidFill>
              <a:latin typeface="Futura"/>
            </a:endParaRPr>
          </a:p>
        </p:txBody>
      </p:sp>
      <p:sp>
        <p:nvSpPr>
          <p:cNvPr id="16" name="Rectangle 15"/>
          <p:cNvSpPr/>
          <p:nvPr/>
        </p:nvSpPr>
        <p:spPr>
          <a:xfrm>
            <a:off x="327259" y="1653837"/>
            <a:ext cx="3282215" cy="809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utura"/>
            </a:endParaRPr>
          </a:p>
        </p:txBody>
      </p:sp>
      <p:sp>
        <p:nvSpPr>
          <p:cNvPr id="17" name="Rectangle 16"/>
          <p:cNvSpPr/>
          <p:nvPr/>
        </p:nvSpPr>
        <p:spPr>
          <a:xfrm>
            <a:off x="3977735" y="1087741"/>
            <a:ext cx="3371557" cy="564561"/>
          </a:xfrm>
          <a:prstGeom prst="rect">
            <a:avLst/>
          </a:prstGeom>
          <a:solidFill>
            <a:srgbClr val="00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utura"/>
            </a:endParaRPr>
          </a:p>
        </p:txBody>
      </p:sp>
      <p:sp>
        <p:nvSpPr>
          <p:cNvPr id="19" name="Rectangle 18"/>
          <p:cNvSpPr/>
          <p:nvPr/>
        </p:nvSpPr>
        <p:spPr>
          <a:xfrm>
            <a:off x="4117472" y="1638729"/>
            <a:ext cx="3163678" cy="944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utura"/>
            </a:endParaRPr>
          </a:p>
        </p:txBody>
      </p:sp>
      <p:sp>
        <p:nvSpPr>
          <p:cNvPr id="18" name="TextBox 17"/>
          <p:cNvSpPr txBox="1"/>
          <p:nvPr/>
        </p:nvSpPr>
        <p:spPr>
          <a:xfrm>
            <a:off x="4085525" y="1139188"/>
            <a:ext cx="3178264" cy="461665"/>
          </a:xfrm>
          <a:prstGeom prst="rect">
            <a:avLst/>
          </a:prstGeom>
          <a:noFill/>
        </p:spPr>
        <p:txBody>
          <a:bodyPr wrap="square" rtlCol="0">
            <a:spAutoFit/>
          </a:bodyPr>
          <a:lstStyle/>
          <a:p>
            <a:pPr algn="ctr"/>
            <a:r>
              <a:rPr lang="en-US" sz="2400" b="1" dirty="0">
                <a:solidFill>
                  <a:schemeClr val="bg1"/>
                </a:solidFill>
                <a:latin typeface="Futura"/>
              </a:rPr>
              <a:t>Orientation</a:t>
            </a:r>
            <a:endParaRPr lang="en-US" sz="2400" dirty="0">
              <a:solidFill>
                <a:schemeClr val="bg1"/>
              </a:solidFill>
              <a:latin typeface="Futura"/>
            </a:endParaRPr>
          </a:p>
        </p:txBody>
      </p:sp>
      <p:sp>
        <p:nvSpPr>
          <p:cNvPr id="20" name="Rectangle 19"/>
          <p:cNvSpPr/>
          <p:nvPr/>
        </p:nvSpPr>
        <p:spPr>
          <a:xfrm>
            <a:off x="7582133" y="1097991"/>
            <a:ext cx="3390667" cy="564561"/>
          </a:xfrm>
          <a:prstGeom prst="rect">
            <a:avLst/>
          </a:prstGeom>
          <a:solidFill>
            <a:srgbClr val="00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utura"/>
            </a:endParaRPr>
          </a:p>
        </p:txBody>
      </p:sp>
      <p:sp>
        <p:nvSpPr>
          <p:cNvPr id="21" name="TextBox 20"/>
          <p:cNvSpPr txBox="1"/>
          <p:nvPr/>
        </p:nvSpPr>
        <p:spPr>
          <a:xfrm>
            <a:off x="7627555" y="1149438"/>
            <a:ext cx="3345245" cy="461665"/>
          </a:xfrm>
          <a:prstGeom prst="rect">
            <a:avLst/>
          </a:prstGeom>
          <a:noFill/>
        </p:spPr>
        <p:txBody>
          <a:bodyPr wrap="square" rtlCol="0">
            <a:spAutoFit/>
          </a:bodyPr>
          <a:lstStyle/>
          <a:p>
            <a:pPr algn="ctr"/>
            <a:r>
              <a:rPr lang="en-US" sz="2400" b="1" dirty="0">
                <a:solidFill>
                  <a:schemeClr val="bg1"/>
                </a:solidFill>
                <a:latin typeface="Futura"/>
              </a:rPr>
              <a:t>Advisor Meeting</a:t>
            </a:r>
            <a:endParaRPr lang="en-US" sz="2400" dirty="0">
              <a:solidFill>
                <a:schemeClr val="bg1"/>
              </a:solidFill>
              <a:latin typeface="Futura"/>
            </a:endParaRPr>
          </a:p>
        </p:txBody>
      </p:sp>
      <p:sp>
        <p:nvSpPr>
          <p:cNvPr id="22" name="Rectangle 21"/>
          <p:cNvSpPr/>
          <p:nvPr/>
        </p:nvSpPr>
        <p:spPr>
          <a:xfrm>
            <a:off x="7784267" y="1662552"/>
            <a:ext cx="3128884" cy="706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utura"/>
            </a:endParaRPr>
          </a:p>
        </p:txBody>
      </p:sp>
    </p:spTree>
    <p:extLst>
      <p:ext uri="{BB962C8B-B14F-4D97-AF65-F5344CB8AC3E}">
        <p14:creationId xmlns:p14="http://schemas.microsoft.com/office/powerpoint/2010/main" val="1539007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5400000">
            <a:off x="8610683" y="4892040"/>
            <a:ext cx="6516303" cy="646331"/>
          </a:xfrm>
          <a:prstGeom prst="rect">
            <a:avLst/>
          </a:prstGeom>
          <a:noFill/>
        </p:spPr>
        <p:txBody>
          <a:bodyPr wrap="square" rtlCol="0">
            <a:spAutoFit/>
          </a:bodyPr>
          <a:lstStyle/>
          <a:p>
            <a:r>
              <a:rPr lang="en-US" sz="3600" dirty="0">
                <a:solidFill>
                  <a:schemeClr val="bg1"/>
                </a:solidFill>
                <a:latin typeface="Futura"/>
              </a:rPr>
              <a:t>Miami Dade College</a:t>
            </a:r>
          </a:p>
        </p:txBody>
      </p:sp>
      <p:sp>
        <p:nvSpPr>
          <p:cNvPr id="5" name="TextBox 4"/>
          <p:cNvSpPr txBox="1"/>
          <p:nvPr/>
        </p:nvSpPr>
        <p:spPr>
          <a:xfrm>
            <a:off x="198203" y="91974"/>
            <a:ext cx="6516303" cy="646331"/>
          </a:xfrm>
          <a:prstGeom prst="rect">
            <a:avLst/>
          </a:prstGeom>
          <a:noFill/>
        </p:spPr>
        <p:txBody>
          <a:bodyPr wrap="square" rtlCol="0">
            <a:spAutoFit/>
          </a:bodyPr>
          <a:lstStyle/>
          <a:p>
            <a:r>
              <a:rPr lang="en-US" sz="3600" dirty="0">
                <a:solidFill>
                  <a:schemeClr val="bg1"/>
                </a:solidFill>
                <a:latin typeface="Futura"/>
              </a:rPr>
              <a:t>Holistic Student Support</a:t>
            </a:r>
          </a:p>
        </p:txBody>
      </p:sp>
      <p:sp>
        <p:nvSpPr>
          <p:cNvPr id="7" name="TextBox 6"/>
          <p:cNvSpPr txBox="1"/>
          <p:nvPr/>
        </p:nvSpPr>
        <p:spPr>
          <a:xfrm>
            <a:off x="306044" y="1022226"/>
            <a:ext cx="6830480" cy="6278642"/>
          </a:xfrm>
          <a:prstGeom prst="rect">
            <a:avLst/>
          </a:prstGeom>
          <a:noFill/>
        </p:spPr>
        <p:txBody>
          <a:bodyPr wrap="square" rtlCol="0">
            <a:spAutoFit/>
          </a:bodyPr>
          <a:lstStyle/>
          <a:p>
            <a:pPr marL="342900" indent="-342900">
              <a:buFont typeface="Arial" panose="020B0604020202020204" pitchFamily="34" charset="0"/>
              <a:buChar char="•"/>
              <a:defRPr sz="10000">
                <a:solidFill>
                  <a:srgbClr val="3A3B39"/>
                </a:solidFill>
                <a:latin typeface="Bebas"/>
                <a:ea typeface="Bebas"/>
                <a:cs typeface="Bebas"/>
                <a:sym typeface="Bebas"/>
              </a:defRPr>
            </a:pPr>
            <a:r>
              <a:rPr lang="en-US" sz="2400" dirty="0">
                <a:solidFill>
                  <a:srgbClr val="0D294E"/>
                </a:solidFill>
                <a:latin typeface="Futura"/>
                <a:sym typeface="Bebas"/>
              </a:rPr>
              <a:t>Connects students to resources</a:t>
            </a:r>
          </a:p>
          <a:p>
            <a:pPr marL="342900" indent="-342900">
              <a:buFont typeface="Arial" panose="020B0604020202020204" pitchFamily="34" charset="0"/>
              <a:buChar char="•"/>
              <a:defRPr sz="10000">
                <a:solidFill>
                  <a:srgbClr val="3A3B39"/>
                </a:solidFill>
                <a:latin typeface="Bebas"/>
                <a:ea typeface="Bebas"/>
                <a:cs typeface="Bebas"/>
                <a:sym typeface="Bebas"/>
              </a:defRPr>
            </a:pPr>
            <a:r>
              <a:rPr lang="en-US" sz="2400" dirty="0">
                <a:solidFill>
                  <a:srgbClr val="0D294E"/>
                </a:solidFill>
                <a:latin typeface="Futura"/>
                <a:sym typeface="Bebas"/>
              </a:rPr>
              <a:t>Adds to-do’s to their path</a:t>
            </a:r>
          </a:p>
          <a:p>
            <a:pPr marL="342900" indent="-342900">
              <a:buFont typeface="Arial" panose="020B0604020202020204" pitchFamily="34" charset="0"/>
              <a:buChar char="•"/>
              <a:defRPr sz="10000">
                <a:solidFill>
                  <a:srgbClr val="3A3B39"/>
                </a:solidFill>
                <a:latin typeface="Bebas"/>
                <a:ea typeface="Bebas"/>
                <a:cs typeface="Bebas"/>
                <a:sym typeface="Bebas"/>
              </a:defRPr>
            </a:pPr>
            <a:r>
              <a:rPr lang="en-US" sz="2400" dirty="0">
                <a:solidFill>
                  <a:srgbClr val="0D294E"/>
                </a:solidFill>
                <a:latin typeface="Futura"/>
                <a:sym typeface="Bebas"/>
              </a:rPr>
              <a:t>Visible to advisors immediately</a:t>
            </a:r>
          </a:p>
          <a:p>
            <a:endParaRPr lang="en-US" sz="2000" dirty="0">
              <a:solidFill>
                <a:srgbClr val="0D294E"/>
              </a:solidFill>
              <a:latin typeface="Futura"/>
            </a:endParaRPr>
          </a:p>
          <a:p>
            <a:endParaRPr lang="en-US" sz="2000" dirty="0">
              <a:solidFill>
                <a:srgbClr val="0D294E"/>
              </a:solidFill>
              <a:latin typeface="Futura"/>
            </a:endParaRPr>
          </a:p>
          <a:p>
            <a:endParaRPr lang="en-US" sz="2000" dirty="0">
              <a:solidFill>
                <a:srgbClr val="0D294E"/>
              </a:solidFill>
              <a:latin typeface="Futura"/>
            </a:endParaRPr>
          </a:p>
          <a:p>
            <a:endParaRPr lang="en-US" sz="2000" dirty="0">
              <a:solidFill>
                <a:srgbClr val="0D294E"/>
              </a:solidFill>
              <a:latin typeface="Futura"/>
            </a:endParaRPr>
          </a:p>
          <a:p>
            <a:endParaRPr lang="en-US" sz="2000" dirty="0">
              <a:solidFill>
                <a:srgbClr val="0D294E"/>
              </a:solidFill>
              <a:latin typeface="Futura"/>
            </a:endParaRPr>
          </a:p>
          <a:p>
            <a:r>
              <a:rPr lang="en-US" sz="2000" u="sng" dirty="0">
                <a:solidFill>
                  <a:srgbClr val="0D294E"/>
                </a:solidFill>
                <a:latin typeface="Futura"/>
              </a:rPr>
              <a:t>Questions include</a:t>
            </a:r>
            <a:r>
              <a:rPr lang="en-US" sz="2000" dirty="0">
                <a:solidFill>
                  <a:srgbClr val="0D294E"/>
                </a:solidFill>
                <a:latin typeface="Futura"/>
              </a:rPr>
              <a:t>:</a:t>
            </a:r>
          </a:p>
          <a:p>
            <a:pPr marL="630238" lvl="1" indent="-342900">
              <a:buFont typeface="+mj-lt"/>
              <a:buAutoNum type="arabicPeriod"/>
            </a:pPr>
            <a:r>
              <a:rPr lang="en-US" sz="2000" dirty="0">
                <a:solidFill>
                  <a:srgbClr val="0D294E"/>
                </a:solidFill>
                <a:latin typeface="Futura"/>
              </a:rPr>
              <a:t>Do you have concerns about not being able to meet your personal needs for any of the following areas? </a:t>
            </a:r>
          </a:p>
          <a:p>
            <a:pPr marL="630238" lvl="1" indent="-342900">
              <a:buFont typeface="+mj-lt"/>
              <a:buAutoNum type="arabicPeriod"/>
            </a:pPr>
            <a:r>
              <a:rPr lang="en-US" sz="2000" dirty="0">
                <a:solidFill>
                  <a:srgbClr val="0D294E"/>
                </a:solidFill>
                <a:latin typeface="Futura"/>
              </a:rPr>
              <a:t>How do you plan to pay for College? </a:t>
            </a:r>
          </a:p>
          <a:p>
            <a:pPr marL="630238" lvl="1" indent="-342900">
              <a:buFont typeface="+mj-lt"/>
              <a:buAutoNum type="arabicPeriod"/>
            </a:pPr>
            <a:r>
              <a:rPr lang="en-US" sz="2000" dirty="0">
                <a:solidFill>
                  <a:srgbClr val="0D294E"/>
                </a:solidFill>
                <a:latin typeface="Futura"/>
              </a:rPr>
              <a:t>Would you like information about any of the following services available.</a:t>
            </a:r>
          </a:p>
          <a:p>
            <a:pPr marL="630238" lvl="1" indent="-342900">
              <a:buFont typeface="+mj-lt"/>
              <a:buAutoNum type="arabicPeriod"/>
            </a:pPr>
            <a:r>
              <a:rPr lang="en-US" sz="2000" dirty="0">
                <a:solidFill>
                  <a:srgbClr val="0D294E"/>
                </a:solidFill>
                <a:latin typeface="Futura"/>
              </a:rPr>
              <a:t>Would you like to learn more about any of the accelerated degree completion opportunities at MDC?</a:t>
            </a:r>
          </a:p>
          <a:p>
            <a:pPr>
              <a:spcBef>
                <a:spcPts val="600"/>
              </a:spcBef>
            </a:pPr>
            <a:endParaRPr lang="en-US" sz="2000" i="1" dirty="0">
              <a:solidFill>
                <a:srgbClr val="0D294E"/>
              </a:solidFill>
              <a:latin typeface="Futura"/>
            </a:endParaRPr>
          </a:p>
          <a:p>
            <a:pPr marL="285750" indent="-285750">
              <a:spcBef>
                <a:spcPts val="600"/>
              </a:spcBef>
              <a:buFont typeface="Arial" panose="020B0604020202020204" pitchFamily="34" charset="0"/>
              <a:buChar char="•"/>
            </a:pPr>
            <a:endParaRPr lang="en-US" sz="2000" dirty="0">
              <a:solidFill>
                <a:srgbClr val="0D294E"/>
              </a:solidFill>
              <a:latin typeface="Futura"/>
            </a:endParaRPr>
          </a:p>
        </p:txBody>
      </p:sp>
      <p:sp>
        <p:nvSpPr>
          <p:cNvPr id="6" name="Text Placeholder 3"/>
          <p:cNvSpPr txBox="1">
            <a:spLocks/>
          </p:cNvSpPr>
          <p:nvPr/>
        </p:nvSpPr>
        <p:spPr>
          <a:xfrm>
            <a:off x="1629103" y="2445250"/>
            <a:ext cx="6085491" cy="913575"/>
          </a:xfrm>
          <a:prstGeom prst="rect">
            <a:avLst/>
          </a:prstGeom>
          <a:solidFill>
            <a:srgbClr val="005FA3"/>
          </a:solidFill>
        </p:spPr>
        <p:txBody>
          <a:bodyPr anchor="ct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ctr">
              <a:buNone/>
            </a:pPr>
            <a:r>
              <a:rPr lang="en-US" sz="5400" dirty="0">
                <a:solidFill>
                  <a:schemeClr val="bg1"/>
                </a:solidFill>
                <a:latin typeface="Futura"/>
              </a:rPr>
              <a:t>Holistic Intake</a:t>
            </a:r>
          </a:p>
        </p:txBody>
      </p:sp>
      <p:pic>
        <p:nvPicPr>
          <p:cNvPr id="9" name="Picture 8">
            <a:extLst>
              <a:ext uri="{FF2B5EF4-FFF2-40B4-BE49-F238E27FC236}">
                <a16:creationId xmlns:a16="http://schemas.microsoft.com/office/drawing/2014/main" id="{B4135D78-DCF6-4592-BA1C-AE9C7DFC8652}"/>
              </a:ext>
            </a:extLst>
          </p:cNvPr>
          <p:cNvPicPr>
            <a:picLocks noChangeAspect="1"/>
          </p:cNvPicPr>
          <p:nvPr/>
        </p:nvPicPr>
        <p:blipFill>
          <a:blip r:embed="rId2"/>
          <a:stretch>
            <a:fillRect/>
          </a:stretch>
        </p:blipFill>
        <p:spPr>
          <a:xfrm>
            <a:off x="7357242" y="1022226"/>
            <a:ext cx="3405080" cy="5426588"/>
          </a:xfrm>
          <a:prstGeom prst="rect">
            <a:avLst/>
          </a:prstGeom>
        </p:spPr>
      </p:pic>
    </p:spTree>
    <p:extLst>
      <p:ext uri="{BB962C8B-B14F-4D97-AF65-F5344CB8AC3E}">
        <p14:creationId xmlns:p14="http://schemas.microsoft.com/office/powerpoint/2010/main" val="1962155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5400000">
            <a:off x="8610683" y="4892040"/>
            <a:ext cx="6516303" cy="646331"/>
          </a:xfrm>
          <a:prstGeom prst="rect">
            <a:avLst/>
          </a:prstGeom>
          <a:noFill/>
        </p:spPr>
        <p:txBody>
          <a:bodyPr wrap="square" rtlCol="0">
            <a:spAutoFit/>
          </a:bodyPr>
          <a:lstStyle/>
          <a:p>
            <a:r>
              <a:rPr lang="en-US" sz="3600" dirty="0">
                <a:solidFill>
                  <a:schemeClr val="bg1"/>
                </a:solidFill>
                <a:latin typeface="Futura"/>
              </a:rPr>
              <a:t>Miami Dade College</a:t>
            </a:r>
          </a:p>
        </p:txBody>
      </p:sp>
      <p:sp>
        <p:nvSpPr>
          <p:cNvPr id="5" name="TextBox 4"/>
          <p:cNvSpPr txBox="1"/>
          <p:nvPr/>
        </p:nvSpPr>
        <p:spPr>
          <a:xfrm>
            <a:off x="198203" y="91974"/>
            <a:ext cx="6516303" cy="646331"/>
          </a:xfrm>
          <a:prstGeom prst="rect">
            <a:avLst/>
          </a:prstGeom>
          <a:noFill/>
        </p:spPr>
        <p:txBody>
          <a:bodyPr wrap="square" rtlCol="0">
            <a:spAutoFit/>
          </a:bodyPr>
          <a:lstStyle/>
          <a:p>
            <a:r>
              <a:rPr lang="en-US" sz="3600" dirty="0">
                <a:solidFill>
                  <a:schemeClr val="bg1"/>
                </a:solidFill>
                <a:latin typeface="Futura"/>
              </a:rPr>
              <a:t>The Student’s Success Team</a:t>
            </a:r>
          </a:p>
        </p:txBody>
      </p:sp>
      <p:sp>
        <p:nvSpPr>
          <p:cNvPr id="7" name="TextBox 6"/>
          <p:cNvSpPr txBox="1"/>
          <p:nvPr/>
        </p:nvSpPr>
        <p:spPr>
          <a:xfrm>
            <a:off x="115615" y="3077475"/>
            <a:ext cx="6039106" cy="3077766"/>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0D294E"/>
                </a:solidFill>
                <a:latin typeface="Futura"/>
              </a:rPr>
              <a:t>Assigned to students at orientation</a:t>
            </a:r>
          </a:p>
          <a:p>
            <a:endParaRPr lang="en-US" dirty="0">
              <a:solidFill>
                <a:srgbClr val="0D294E"/>
              </a:solidFill>
              <a:latin typeface="Futura"/>
            </a:endParaRPr>
          </a:p>
          <a:p>
            <a:pPr marL="342900" indent="-342900">
              <a:buFont typeface="Arial" panose="020B0604020202020204" pitchFamily="34" charset="0"/>
              <a:buChar char="•"/>
            </a:pPr>
            <a:r>
              <a:rPr lang="en-US" sz="2000" dirty="0">
                <a:solidFill>
                  <a:srgbClr val="0D294E"/>
                </a:solidFill>
                <a:latin typeface="Futura"/>
              </a:rPr>
              <a:t>Assist with degree mapping and transferability using the Navigate Student platform </a:t>
            </a:r>
          </a:p>
          <a:p>
            <a:endParaRPr lang="en-US" dirty="0">
              <a:solidFill>
                <a:srgbClr val="0D294E"/>
              </a:solidFill>
              <a:latin typeface="Futura"/>
            </a:endParaRPr>
          </a:p>
          <a:p>
            <a:pPr marL="342900" indent="-342900">
              <a:buFont typeface="Arial" panose="020B0604020202020204" pitchFamily="34" charset="0"/>
              <a:buChar char="•"/>
            </a:pPr>
            <a:r>
              <a:rPr lang="en-US" sz="2000" dirty="0">
                <a:solidFill>
                  <a:srgbClr val="0D294E"/>
                </a:solidFill>
                <a:latin typeface="Futura"/>
              </a:rPr>
              <a:t>Partner with MDC Works Studio to offer resume building and interviewing skills’ workshop</a:t>
            </a:r>
          </a:p>
          <a:p>
            <a:endParaRPr lang="en-US" dirty="0">
              <a:solidFill>
                <a:srgbClr val="0D294E"/>
              </a:solidFill>
              <a:latin typeface="Futura"/>
            </a:endParaRPr>
          </a:p>
          <a:p>
            <a:pPr marL="342900" indent="-342900">
              <a:buFont typeface="Arial" panose="020B0604020202020204" pitchFamily="34" charset="0"/>
              <a:buChar char="•"/>
            </a:pPr>
            <a:r>
              <a:rPr lang="en-US" sz="2000" dirty="0">
                <a:solidFill>
                  <a:srgbClr val="0D294E"/>
                </a:solidFill>
                <a:latin typeface="Futura"/>
              </a:rPr>
              <a:t>Assist students with job placement and internships </a:t>
            </a:r>
          </a:p>
        </p:txBody>
      </p:sp>
      <p:sp>
        <p:nvSpPr>
          <p:cNvPr id="6" name="Text Placeholder 3"/>
          <p:cNvSpPr txBox="1">
            <a:spLocks/>
          </p:cNvSpPr>
          <p:nvPr/>
        </p:nvSpPr>
        <p:spPr>
          <a:xfrm>
            <a:off x="1036620" y="1222090"/>
            <a:ext cx="4197096" cy="1371600"/>
          </a:xfrm>
          <a:prstGeom prst="rect">
            <a:avLst/>
          </a:prstGeom>
          <a:solidFill>
            <a:srgbClr val="005FA3"/>
          </a:solidFill>
        </p:spPr>
        <p:txBody>
          <a:bodyPr anchor="ct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ctr">
              <a:lnSpc>
                <a:spcPct val="100000"/>
              </a:lnSpc>
              <a:buNone/>
            </a:pPr>
            <a:r>
              <a:rPr lang="en-US" sz="3200" dirty="0">
                <a:solidFill>
                  <a:schemeClr val="bg1"/>
                </a:solidFill>
                <a:latin typeface="Futura"/>
              </a:rPr>
              <a:t>Academic and </a:t>
            </a:r>
          </a:p>
          <a:p>
            <a:pPr marL="0" indent="0" algn="ctr">
              <a:lnSpc>
                <a:spcPct val="100000"/>
              </a:lnSpc>
              <a:buNone/>
            </a:pPr>
            <a:r>
              <a:rPr lang="en-US" sz="3200" dirty="0">
                <a:solidFill>
                  <a:schemeClr val="bg1"/>
                </a:solidFill>
                <a:latin typeface="Futura"/>
              </a:rPr>
              <a:t>Career Advisors </a:t>
            </a:r>
          </a:p>
        </p:txBody>
      </p:sp>
      <p:pic>
        <p:nvPicPr>
          <p:cNvPr id="9" name="Picture Placeholder 6"/>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l="27270" t="4734" r="18104"/>
          <a:stretch/>
        </p:blipFill>
        <p:spPr>
          <a:xfrm>
            <a:off x="6154721" y="788276"/>
            <a:ext cx="5220101" cy="6069724"/>
          </a:xfrm>
          <a:prstGeom prst="rect">
            <a:avLst/>
          </a:prstGeom>
        </p:spPr>
      </p:pic>
    </p:spTree>
    <p:extLst>
      <p:ext uri="{BB962C8B-B14F-4D97-AF65-F5344CB8AC3E}">
        <p14:creationId xmlns:p14="http://schemas.microsoft.com/office/powerpoint/2010/main" val="194701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5400000">
            <a:off x="8610683" y="4892040"/>
            <a:ext cx="6516303" cy="646331"/>
          </a:xfrm>
          <a:prstGeom prst="rect">
            <a:avLst/>
          </a:prstGeom>
          <a:noFill/>
        </p:spPr>
        <p:txBody>
          <a:bodyPr wrap="square" rtlCol="0">
            <a:spAutoFit/>
          </a:bodyPr>
          <a:lstStyle/>
          <a:p>
            <a:r>
              <a:rPr lang="en-US" sz="3600" dirty="0">
                <a:solidFill>
                  <a:schemeClr val="bg1"/>
                </a:solidFill>
                <a:latin typeface="Futura"/>
              </a:rPr>
              <a:t>Miami Dade College</a:t>
            </a:r>
          </a:p>
        </p:txBody>
      </p:sp>
      <p:sp>
        <p:nvSpPr>
          <p:cNvPr id="5" name="TextBox 4"/>
          <p:cNvSpPr txBox="1"/>
          <p:nvPr/>
        </p:nvSpPr>
        <p:spPr>
          <a:xfrm>
            <a:off x="198203" y="91974"/>
            <a:ext cx="6516303" cy="646331"/>
          </a:xfrm>
          <a:prstGeom prst="rect">
            <a:avLst/>
          </a:prstGeom>
          <a:noFill/>
        </p:spPr>
        <p:txBody>
          <a:bodyPr wrap="square" rtlCol="0">
            <a:spAutoFit/>
          </a:bodyPr>
          <a:lstStyle/>
          <a:p>
            <a:r>
              <a:rPr lang="en-US" sz="3600" dirty="0">
                <a:solidFill>
                  <a:schemeClr val="bg1"/>
                </a:solidFill>
                <a:latin typeface="Futura"/>
              </a:rPr>
              <a:t>Student Support Services</a:t>
            </a:r>
          </a:p>
        </p:txBody>
      </p:sp>
      <p:sp>
        <p:nvSpPr>
          <p:cNvPr id="7" name="TextBox 6"/>
          <p:cNvSpPr txBox="1"/>
          <p:nvPr/>
        </p:nvSpPr>
        <p:spPr>
          <a:xfrm>
            <a:off x="115615" y="3077475"/>
            <a:ext cx="6039106" cy="3077766"/>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0D294E"/>
                </a:solidFill>
                <a:latin typeface="Futura"/>
              </a:rPr>
              <a:t>Assigned to students at orientation</a:t>
            </a:r>
          </a:p>
          <a:p>
            <a:endParaRPr lang="en-US" dirty="0">
              <a:solidFill>
                <a:srgbClr val="0D294E"/>
              </a:solidFill>
              <a:latin typeface="Futura"/>
            </a:endParaRPr>
          </a:p>
          <a:p>
            <a:pPr marL="342900" indent="-342900">
              <a:buFont typeface="Arial" panose="020B0604020202020204" pitchFamily="34" charset="0"/>
              <a:buChar char="•"/>
            </a:pPr>
            <a:r>
              <a:rPr lang="en-US" sz="2000" dirty="0">
                <a:solidFill>
                  <a:srgbClr val="0D294E"/>
                </a:solidFill>
                <a:latin typeface="Futura"/>
              </a:rPr>
              <a:t>Assist with degree mapping and transferability using the Navigate Student platform </a:t>
            </a:r>
          </a:p>
          <a:p>
            <a:endParaRPr lang="en-US" dirty="0">
              <a:solidFill>
                <a:srgbClr val="0D294E"/>
              </a:solidFill>
              <a:latin typeface="Futura"/>
            </a:endParaRPr>
          </a:p>
          <a:p>
            <a:pPr marL="342900" indent="-342900">
              <a:buFont typeface="Arial" panose="020B0604020202020204" pitchFamily="34" charset="0"/>
              <a:buChar char="•"/>
            </a:pPr>
            <a:r>
              <a:rPr lang="en-US" sz="2000" dirty="0">
                <a:solidFill>
                  <a:srgbClr val="0D294E"/>
                </a:solidFill>
                <a:latin typeface="Futura"/>
              </a:rPr>
              <a:t>Partner with MDC Works Studio to offer resume building and interviewing skills’ workshop</a:t>
            </a:r>
          </a:p>
          <a:p>
            <a:endParaRPr lang="en-US" dirty="0">
              <a:solidFill>
                <a:srgbClr val="0D294E"/>
              </a:solidFill>
              <a:latin typeface="Futura"/>
            </a:endParaRPr>
          </a:p>
          <a:p>
            <a:pPr marL="342900" indent="-342900">
              <a:buFont typeface="Arial" panose="020B0604020202020204" pitchFamily="34" charset="0"/>
              <a:buChar char="•"/>
            </a:pPr>
            <a:r>
              <a:rPr lang="en-US" sz="2000" dirty="0">
                <a:solidFill>
                  <a:srgbClr val="0D294E"/>
                </a:solidFill>
                <a:latin typeface="Futura"/>
              </a:rPr>
              <a:t>Assist students with job placement and internships </a:t>
            </a:r>
          </a:p>
        </p:txBody>
      </p:sp>
      <p:pic>
        <p:nvPicPr>
          <p:cNvPr id="8" name="Picture Placeholder 9"/>
          <p:cNvPicPr>
            <a:picLocks noChangeAspect="1"/>
          </p:cNvPicPr>
          <p:nvPr/>
        </p:nvPicPr>
        <p:blipFill>
          <a:blip r:embed="rId2" cstate="print">
            <a:extLst>
              <a:ext uri="{28A0092B-C50C-407E-A947-70E740481C1C}">
                <a14:useLocalDpi xmlns:a14="http://schemas.microsoft.com/office/drawing/2010/main" val="0"/>
              </a:ext>
            </a:extLst>
          </a:blip>
          <a:srcRect l="2084" r="2084"/>
          <a:stretch>
            <a:fillRect/>
          </a:stretch>
        </p:blipFill>
        <p:spPr>
          <a:xfrm>
            <a:off x="21020" y="790855"/>
            <a:ext cx="8718863" cy="6065720"/>
          </a:xfrm>
          <a:prstGeom prst="rect">
            <a:avLst/>
          </a:prstGeom>
        </p:spPr>
      </p:pic>
      <p:sp>
        <p:nvSpPr>
          <p:cNvPr id="10" name="Text Placeholder 3"/>
          <p:cNvSpPr txBox="1">
            <a:spLocks/>
          </p:cNvSpPr>
          <p:nvPr/>
        </p:nvSpPr>
        <p:spPr>
          <a:xfrm>
            <a:off x="7462345" y="4134293"/>
            <a:ext cx="3757198" cy="457200"/>
          </a:xfrm>
          <a:prstGeom prst="rect">
            <a:avLst/>
          </a:prstGeom>
          <a:solidFill>
            <a:srgbClr val="005FA3"/>
          </a:solidFill>
        </p:spPr>
        <p:txBody>
          <a:bodyPr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ctr">
              <a:buNone/>
            </a:pPr>
            <a:r>
              <a:rPr lang="en-US" dirty="0">
                <a:solidFill>
                  <a:schemeClr val="bg1"/>
                </a:solidFill>
                <a:latin typeface="Futura"/>
              </a:rPr>
              <a:t>ACCESS (Disability Services)</a:t>
            </a:r>
          </a:p>
        </p:txBody>
      </p:sp>
      <p:sp>
        <p:nvSpPr>
          <p:cNvPr id="11" name="Text Placeholder 4"/>
          <p:cNvSpPr txBox="1">
            <a:spLocks/>
          </p:cNvSpPr>
          <p:nvPr/>
        </p:nvSpPr>
        <p:spPr>
          <a:xfrm>
            <a:off x="7462345" y="4603615"/>
            <a:ext cx="3757198" cy="457200"/>
          </a:xfrm>
          <a:prstGeom prst="rect">
            <a:avLst/>
          </a:prstGeom>
          <a:solidFill>
            <a:srgbClr val="005FA3"/>
          </a:solidFill>
        </p:spPr>
        <p:txBody>
          <a:bodyPr anchor="ct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ctr">
              <a:buNone/>
            </a:pPr>
            <a:r>
              <a:rPr lang="en-US" dirty="0">
                <a:solidFill>
                  <a:schemeClr val="bg1"/>
                </a:solidFill>
                <a:latin typeface="Futura"/>
              </a:rPr>
              <a:t>Learning Resources</a:t>
            </a:r>
          </a:p>
        </p:txBody>
      </p:sp>
      <p:sp>
        <p:nvSpPr>
          <p:cNvPr id="12" name="Text Placeholder 5"/>
          <p:cNvSpPr txBox="1">
            <a:spLocks/>
          </p:cNvSpPr>
          <p:nvPr/>
        </p:nvSpPr>
        <p:spPr>
          <a:xfrm>
            <a:off x="7462345" y="5081285"/>
            <a:ext cx="3757198" cy="457200"/>
          </a:xfrm>
          <a:prstGeom prst="rect">
            <a:avLst/>
          </a:prstGeom>
          <a:solidFill>
            <a:srgbClr val="005FA3"/>
          </a:solidFill>
        </p:spPr>
        <p:txBody>
          <a:bodyPr anchor="ct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ctr">
              <a:buNone/>
            </a:pPr>
            <a:r>
              <a:rPr lang="en-US" dirty="0">
                <a:solidFill>
                  <a:schemeClr val="bg1"/>
                </a:solidFill>
                <a:latin typeface="Futura"/>
              </a:rPr>
              <a:t>Single Stop</a:t>
            </a:r>
          </a:p>
        </p:txBody>
      </p:sp>
      <p:sp>
        <p:nvSpPr>
          <p:cNvPr id="13" name="Text Placeholder 5"/>
          <p:cNvSpPr txBox="1">
            <a:spLocks/>
          </p:cNvSpPr>
          <p:nvPr/>
        </p:nvSpPr>
        <p:spPr>
          <a:xfrm>
            <a:off x="7462345" y="5564291"/>
            <a:ext cx="3757198" cy="457200"/>
          </a:xfrm>
          <a:prstGeom prst="rect">
            <a:avLst/>
          </a:prstGeom>
          <a:solidFill>
            <a:srgbClr val="005FA3"/>
          </a:solidFill>
        </p:spPr>
        <p:txBody>
          <a:bodyPr anchor="ct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ctr">
              <a:buNone/>
            </a:pPr>
            <a:r>
              <a:rPr lang="en-US" sz="1800" dirty="0">
                <a:solidFill>
                  <a:schemeClr val="bg1"/>
                </a:solidFill>
                <a:latin typeface="Futura"/>
              </a:rPr>
              <a:t>MDC</a:t>
            </a:r>
            <a:r>
              <a:rPr lang="en-US" dirty="0">
                <a:solidFill>
                  <a:schemeClr val="bg1"/>
                </a:solidFill>
                <a:latin typeface="Futura"/>
              </a:rPr>
              <a:t> Works</a:t>
            </a:r>
          </a:p>
        </p:txBody>
      </p:sp>
      <p:sp>
        <p:nvSpPr>
          <p:cNvPr id="14" name="Text Placeholder 5">
            <a:extLst>
              <a:ext uri="{FF2B5EF4-FFF2-40B4-BE49-F238E27FC236}">
                <a16:creationId xmlns:a16="http://schemas.microsoft.com/office/drawing/2014/main" id="{4814D69A-071A-449E-AA74-4A1A4980FA34}"/>
              </a:ext>
            </a:extLst>
          </p:cNvPr>
          <p:cNvSpPr txBox="1">
            <a:spLocks/>
          </p:cNvSpPr>
          <p:nvPr/>
        </p:nvSpPr>
        <p:spPr>
          <a:xfrm>
            <a:off x="7471386" y="6042135"/>
            <a:ext cx="3748157" cy="457200"/>
          </a:xfrm>
          <a:prstGeom prst="rect">
            <a:avLst/>
          </a:prstGeom>
          <a:solidFill>
            <a:srgbClr val="005FA3"/>
          </a:solidFill>
        </p:spPr>
        <p:txBody>
          <a:bodyPr vert="horz" lIns="0" tIns="0" rIns="72000" bIns="0" rtlCol="0" anchor="ctr">
            <a:noAutofit/>
          </a:bodyPr>
          <a:lst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latin typeface="Futura"/>
              </a:rPr>
              <a:t>Getting Involved</a:t>
            </a:r>
          </a:p>
        </p:txBody>
      </p:sp>
    </p:spTree>
    <p:extLst>
      <p:ext uri="{BB962C8B-B14F-4D97-AF65-F5344CB8AC3E}">
        <p14:creationId xmlns:p14="http://schemas.microsoft.com/office/powerpoint/2010/main" val="11820351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1101</TotalTime>
  <Words>1846</Words>
  <Application>Microsoft Office PowerPoint</Application>
  <PresentationFormat>Widescreen</PresentationFormat>
  <Paragraphs>435</Paragraphs>
  <Slides>17</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Calibri Light</vt:lpstr>
      <vt:lpstr>Corbel</vt:lpstr>
      <vt:lpstr>Futura</vt:lpstr>
      <vt:lpstr>Wingdings 2</vt:lpstr>
      <vt:lpstr>1_Office Theme</vt:lpstr>
      <vt:lpstr>Frame</vt:lpstr>
      <vt:lpstr>MDC’s Shark Path:  A Holistic Guided Pathway Experience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MDC’s Shark Path:  A Holistic Guided Pathway Experience</dc:title>
  <dc:creator>Ramos, Anaeli</dc:creator>
  <cp:lastModifiedBy>Porro, Adam</cp:lastModifiedBy>
  <cp:revision>77</cp:revision>
  <dcterms:created xsi:type="dcterms:W3CDTF">2021-09-20T13:22:11Z</dcterms:created>
  <dcterms:modified xsi:type="dcterms:W3CDTF">2021-10-12T21:21:11Z</dcterms:modified>
</cp:coreProperties>
</file>